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741" r:id="rId3"/>
  </p:sldMasterIdLst>
  <p:notesMasterIdLst>
    <p:notesMasterId r:id="rId32"/>
  </p:notesMasterIdLst>
  <p:sldIdLst>
    <p:sldId id="365" r:id="rId4"/>
    <p:sldId id="369" r:id="rId5"/>
    <p:sldId id="364" r:id="rId6"/>
    <p:sldId id="366" r:id="rId7"/>
    <p:sldId id="367" r:id="rId8"/>
    <p:sldId id="368" r:id="rId9"/>
    <p:sldId id="370" r:id="rId10"/>
    <p:sldId id="371" r:id="rId11"/>
    <p:sldId id="372" r:id="rId12"/>
    <p:sldId id="374" r:id="rId13"/>
    <p:sldId id="373" r:id="rId14"/>
    <p:sldId id="375" r:id="rId15"/>
    <p:sldId id="376" r:id="rId16"/>
    <p:sldId id="378" r:id="rId17"/>
    <p:sldId id="379" r:id="rId18"/>
    <p:sldId id="377" r:id="rId19"/>
    <p:sldId id="380" r:id="rId20"/>
    <p:sldId id="381" r:id="rId21"/>
    <p:sldId id="382" r:id="rId22"/>
    <p:sldId id="383" r:id="rId23"/>
    <p:sldId id="384" r:id="rId24"/>
    <p:sldId id="385" r:id="rId25"/>
    <p:sldId id="386" r:id="rId26"/>
    <p:sldId id="387" r:id="rId27"/>
    <p:sldId id="388" r:id="rId28"/>
    <p:sldId id="389" r:id="rId29"/>
    <p:sldId id="390" r:id="rId30"/>
    <p:sldId id="391" r:id="rId31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1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E6F4"/>
    <a:srgbClr val="FCFAD1"/>
    <a:srgbClr val="D20000"/>
    <a:srgbClr val="D40000"/>
    <a:srgbClr val="BAAFAF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82" autoAdjust="0"/>
    <p:restoredTop sz="76197" autoAdjust="0"/>
  </p:normalViewPr>
  <p:slideViewPr>
    <p:cSldViewPr showGuides="1">
      <p:cViewPr varScale="1">
        <p:scale>
          <a:sx n="84" d="100"/>
          <a:sy n="84" d="100"/>
        </p:scale>
        <p:origin x="2778" y="96"/>
      </p:cViewPr>
      <p:guideLst>
        <p:guide orient="horz" pos="411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E02E11-A5D0-4693-8A6A-3B4BBE6796B5}" type="datetimeFigureOut">
              <a:rPr lang="de-DE" smtClean="0"/>
              <a:pPr/>
              <a:t>22.03.2015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68EDBC-4D7B-4C62-873A-FF07113E306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2842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/>
        </p:nvSpPr>
        <p:spPr bwMode="auto">
          <a:xfrm>
            <a:off x="460375" y="476250"/>
            <a:ext cx="822325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sp>
        <p:nvSpPr>
          <p:cNvPr id="5" name="Line 13"/>
          <p:cNvSpPr>
            <a:spLocks noChangeShapeType="1"/>
          </p:cNvSpPr>
          <p:nvPr/>
        </p:nvSpPr>
        <p:spPr bwMode="auto">
          <a:xfrm>
            <a:off x="460375" y="2457450"/>
            <a:ext cx="822325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>
            <a:off x="460375" y="6113463"/>
            <a:ext cx="822325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pic>
        <p:nvPicPr>
          <p:cNvPr id="8" name="Picture 23" descr="umsich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9313" y="6239669"/>
            <a:ext cx="144145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0375" y="534988"/>
            <a:ext cx="8223250" cy="1044575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0375" y="1754188"/>
            <a:ext cx="8223250" cy="53975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9" name="Textfeld 8"/>
          <p:cNvSpPr txBox="1"/>
          <p:nvPr userDrawn="1"/>
        </p:nvSpPr>
        <p:spPr>
          <a:xfrm>
            <a:off x="4286248" y="6239669"/>
            <a:ext cx="571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308B1E2-4D9F-4C63-B922-F164337841DD}" type="slidenum">
              <a:rPr lang="de-DE" sz="1200" kern="1200" smtClean="0">
                <a:solidFill>
                  <a:schemeClr val="tx1"/>
                </a:solidFill>
                <a:latin typeface="Frutiger LT Com 55 Roman" pitchFamily="1" charset="0"/>
                <a:ea typeface="+mn-ea"/>
                <a:cs typeface="+mn-cs"/>
              </a:rPr>
              <a:pPr algn="ctr"/>
              <a:t>‹Nr.›</a:t>
            </a:fld>
            <a:endParaRPr lang="de-DE" sz="1200" kern="1200" dirty="0">
              <a:solidFill>
                <a:schemeClr val="tx1"/>
              </a:solidFill>
              <a:latin typeface="Frutiger LT Com 55 Roman" pitchFamily="1" charset="0"/>
              <a:ea typeface="+mn-ea"/>
              <a:cs typeface="+mn-cs"/>
            </a:endParaRPr>
          </a:p>
        </p:txBody>
      </p:sp>
      <p:sp>
        <p:nvSpPr>
          <p:cNvPr id="11" name="Text Box 19"/>
          <p:cNvSpPr txBox="1">
            <a:spLocks noChangeArrowheads="1"/>
          </p:cNvSpPr>
          <p:nvPr userDrawn="1"/>
        </p:nvSpPr>
        <p:spPr bwMode="auto">
          <a:xfrm>
            <a:off x="460374" y="6239669"/>
            <a:ext cx="33195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200" dirty="0" smtClean="0">
                <a:solidFill>
                  <a:schemeClr val="tx1"/>
                </a:solidFill>
                <a:latin typeface="Frutiger LT Com 55 Roman" pitchFamily="1" charset="0"/>
              </a:rPr>
              <a:t>Fraunhofer</a:t>
            </a:r>
            <a:r>
              <a:rPr lang="de-DE" sz="1200" baseline="0" dirty="0" smtClean="0">
                <a:solidFill>
                  <a:schemeClr val="tx1"/>
                </a:solidFill>
                <a:latin typeface="Frutiger LT Com 55 Roman" pitchFamily="1" charset="0"/>
              </a:rPr>
              <a:t> IOSB</a:t>
            </a:r>
            <a:endParaRPr lang="de-DE" sz="1200" dirty="0">
              <a:solidFill>
                <a:schemeClr val="tx1"/>
              </a:solidFill>
              <a:latin typeface="Frutiger LT Com 55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7813" y="382588"/>
            <a:ext cx="2055812" cy="54832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60375" y="382588"/>
            <a:ext cx="6015038" cy="54832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0375" y="1906588"/>
            <a:ext cx="40354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906588"/>
            <a:ext cx="40354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7813" y="534988"/>
            <a:ext cx="2055812" cy="53308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60375" y="534988"/>
            <a:ext cx="6015038" cy="53308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5574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9756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905454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0375" y="1906588"/>
            <a:ext cx="40354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906588"/>
            <a:ext cx="40354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11718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34822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6528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361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623031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025565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2320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7813" y="534988"/>
            <a:ext cx="2055812" cy="53308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60375" y="534988"/>
            <a:ext cx="6015038" cy="53308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1196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0375" y="1773238"/>
            <a:ext cx="4035425" cy="4092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5425" cy="4092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0375" y="382588"/>
            <a:ext cx="82232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375" y="1773238"/>
            <a:ext cx="8223250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460375" y="6113463"/>
            <a:ext cx="822325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pic>
        <p:nvPicPr>
          <p:cNvPr id="10" name="Picture 23" descr="umsich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199313" y="6239669"/>
            <a:ext cx="144145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feld 10"/>
          <p:cNvSpPr txBox="1"/>
          <p:nvPr userDrawn="1"/>
        </p:nvSpPr>
        <p:spPr>
          <a:xfrm>
            <a:off x="4286248" y="6239669"/>
            <a:ext cx="571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308B1E2-4D9F-4C63-B922-F164337841DD}" type="slidenum">
              <a:rPr lang="de-DE" sz="1200" kern="1200" smtClean="0">
                <a:solidFill>
                  <a:schemeClr val="tx1"/>
                </a:solidFill>
                <a:latin typeface="Frutiger LT Com 55 Roman" pitchFamily="1" charset="0"/>
                <a:ea typeface="+mn-ea"/>
                <a:cs typeface="+mn-cs"/>
              </a:rPr>
              <a:pPr algn="ctr"/>
              <a:t>‹Nr.›</a:t>
            </a:fld>
            <a:endParaRPr lang="de-DE" sz="1200" kern="1200" dirty="0">
              <a:solidFill>
                <a:schemeClr val="tx1"/>
              </a:solidFill>
              <a:latin typeface="Frutiger LT Com 55 Roman" pitchFamily="1" charset="0"/>
              <a:ea typeface="+mn-ea"/>
              <a:cs typeface="+mn-cs"/>
            </a:endParaRPr>
          </a:p>
        </p:txBody>
      </p:sp>
      <p:sp>
        <p:nvSpPr>
          <p:cNvPr id="12" name="Text Box 19"/>
          <p:cNvSpPr txBox="1">
            <a:spLocks noChangeArrowheads="1"/>
          </p:cNvSpPr>
          <p:nvPr userDrawn="1"/>
        </p:nvSpPr>
        <p:spPr bwMode="auto">
          <a:xfrm>
            <a:off x="460374" y="6239669"/>
            <a:ext cx="33195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200" dirty="0" smtClean="0">
                <a:solidFill>
                  <a:schemeClr val="tx1"/>
                </a:solidFill>
                <a:latin typeface="Frutiger LT Com 55 Roman" pitchFamily="1" charset="0"/>
              </a:rPr>
              <a:t>Fraunhofer</a:t>
            </a:r>
            <a:r>
              <a:rPr lang="de-DE" sz="1200" baseline="0" dirty="0" smtClean="0">
                <a:solidFill>
                  <a:schemeClr val="tx1"/>
                </a:solidFill>
                <a:latin typeface="Frutiger LT Com 55 Roman" pitchFamily="1" charset="0"/>
              </a:rPr>
              <a:t> IOSB</a:t>
            </a:r>
            <a:endParaRPr lang="de-DE" sz="1200" dirty="0">
              <a:solidFill>
                <a:schemeClr val="tx1"/>
              </a:solidFill>
              <a:latin typeface="Frutiger LT Com 55 Roman" pitchFamily="1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9pPr>
    </p:titleStyle>
    <p:bodyStyle>
      <a:lvl1pPr marL="342900" indent="-342900" algn="l" rtl="0" eaLnBrk="1" fontAlgn="base" hangingPunct="1">
        <a:spcBef>
          <a:spcPct val="0"/>
        </a:spcBef>
        <a:spcAft>
          <a:spcPct val="40000"/>
        </a:spcAft>
        <a:buClr>
          <a:schemeClr val="tx2"/>
        </a:buClr>
        <a:buFont typeface="Wingdings" pitchFamily="2" charset="2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263525" indent="-261938" algn="l" rtl="0" eaLnBrk="1" fontAlgn="base" hangingPunct="1">
        <a:spcBef>
          <a:spcPct val="0"/>
        </a:spcBef>
        <a:spcAft>
          <a:spcPct val="400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531813" indent="-266700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800100" indent="-266700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079500" indent="-277813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536700" indent="-277813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6pPr>
      <a:lvl7pPr marL="1993900" indent="-277813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7pPr>
      <a:lvl8pPr marL="2451100" indent="-277813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8pPr>
      <a:lvl9pPr marL="2908300" indent="-277813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0375" y="534988"/>
            <a:ext cx="8223250" cy="99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375" y="1906588"/>
            <a:ext cx="822325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460375" y="6113463"/>
            <a:ext cx="822325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60375" y="1601788"/>
            <a:ext cx="822325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460375" y="476250"/>
            <a:ext cx="822325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pic>
        <p:nvPicPr>
          <p:cNvPr id="2056" name="Picture 23" descr="umsicht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199313" y="6300788"/>
            <a:ext cx="144145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19"/>
          <p:cNvSpPr txBox="1">
            <a:spLocks noChangeArrowheads="1"/>
          </p:cNvSpPr>
          <p:nvPr userDrawn="1"/>
        </p:nvSpPr>
        <p:spPr bwMode="auto">
          <a:xfrm>
            <a:off x="460374" y="6239669"/>
            <a:ext cx="375158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utiger LT Com 55 Roman" pitchFamily="1" charset="0"/>
              </a:rPr>
              <a:t>Fraunhofer IOSB</a:t>
            </a: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utiger LT Com 55 Roman" pitchFamily="1" charset="0"/>
            </a:endParaRPr>
          </a:p>
        </p:txBody>
      </p:sp>
      <p:sp>
        <p:nvSpPr>
          <p:cNvPr id="11" name="Textfeld 10"/>
          <p:cNvSpPr txBox="1"/>
          <p:nvPr userDrawn="1"/>
        </p:nvSpPr>
        <p:spPr>
          <a:xfrm>
            <a:off x="4286248" y="6239669"/>
            <a:ext cx="571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308B1E2-4D9F-4C63-B922-F164337841DD}" type="slidenum">
              <a:rPr lang="de-DE" sz="1200" kern="1200" smtClean="0">
                <a:solidFill>
                  <a:schemeClr val="tx1"/>
                </a:solidFill>
                <a:latin typeface="Frutiger LT Com 55 Roman" pitchFamily="1" charset="0"/>
                <a:ea typeface="+mn-ea"/>
                <a:cs typeface="+mn-cs"/>
              </a:rPr>
              <a:pPr algn="ctr"/>
              <a:t>‹Nr.›</a:t>
            </a:fld>
            <a:endParaRPr lang="de-DE" sz="1200" kern="1200" dirty="0">
              <a:solidFill>
                <a:schemeClr val="tx1"/>
              </a:solidFill>
              <a:latin typeface="Frutiger LT Com 55 Roman" pitchFamily="1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9pPr>
    </p:titleStyle>
    <p:bodyStyle>
      <a:lvl1pPr marL="223838" indent="-223838" algn="l" rtl="0" eaLnBrk="0" fontAlgn="base" hangingPunct="0">
        <a:spcBef>
          <a:spcPct val="0"/>
        </a:spcBef>
        <a:spcAft>
          <a:spcPct val="400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60375" indent="-234950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708025" indent="-246063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952500" indent="-242888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196975" indent="-242888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6541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6pPr>
      <a:lvl7pPr marL="21113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7pPr>
      <a:lvl8pPr marL="25685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8pPr>
      <a:lvl9pPr marL="30257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0375" y="534988"/>
            <a:ext cx="8223250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375" y="1906588"/>
            <a:ext cx="822325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460375" y="6113463"/>
            <a:ext cx="822325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solidFill>
                <a:srgbClr val="000000"/>
              </a:solidFill>
              <a:latin typeface="Frutiger LT Com 55 Roman" pitchFamily="1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60375" y="1601788"/>
            <a:ext cx="822325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solidFill>
                <a:srgbClr val="000000"/>
              </a:solidFill>
              <a:latin typeface="Frutiger LT Com 55 Roman" pitchFamily="1" charset="0"/>
            </a:endParaRPr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460375" y="476250"/>
            <a:ext cx="822325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solidFill>
                <a:srgbClr val="000000"/>
              </a:solidFill>
              <a:latin typeface="Frutiger LT Com 55 Roman" pitchFamily="1" charset="0"/>
            </a:endParaRPr>
          </a:p>
        </p:txBody>
      </p:sp>
      <p:pic>
        <p:nvPicPr>
          <p:cNvPr id="2056" name="Picture 23" descr="umsicht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313" y="6300788"/>
            <a:ext cx="1441450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feld 9"/>
          <p:cNvSpPr txBox="1"/>
          <p:nvPr/>
        </p:nvSpPr>
        <p:spPr>
          <a:xfrm>
            <a:off x="4286250" y="6427788"/>
            <a:ext cx="5715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fld id="{61AB81CF-1EFF-4089-A102-09D4E90DEBC2}" type="slidenum">
              <a:rPr lang="de-DE" sz="1200">
                <a:solidFill>
                  <a:srgbClr val="FFFFFF">
                    <a:lumMod val="50000"/>
                  </a:srgbClr>
                </a:solidFill>
                <a:latin typeface="Frutiger LT Com 55 Roman" pitchFamily="1" charset="0"/>
              </a:rPr>
              <a:pPr algn="ctr">
                <a:defRPr/>
              </a:pPr>
              <a:t>‹Nr.›</a:t>
            </a:fld>
            <a:endParaRPr lang="de-DE" sz="1200" dirty="0">
              <a:solidFill>
                <a:srgbClr val="FFFFFF">
                  <a:lumMod val="50000"/>
                </a:srgbClr>
              </a:solidFill>
              <a:latin typeface="Frutiger LT Com 55 Roman" pitchFamily="1" charset="0"/>
            </a:endParaRPr>
          </a:p>
        </p:txBody>
      </p:sp>
      <p:sp>
        <p:nvSpPr>
          <p:cNvPr id="11" name="Text Box 19"/>
          <p:cNvSpPr txBox="1">
            <a:spLocks noChangeArrowheads="1"/>
          </p:cNvSpPr>
          <p:nvPr userDrawn="1"/>
        </p:nvSpPr>
        <p:spPr bwMode="auto">
          <a:xfrm>
            <a:off x="460374" y="6239669"/>
            <a:ext cx="33195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200" dirty="0" smtClean="0">
                <a:solidFill>
                  <a:schemeClr val="tx1"/>
                </a:solidFill>
                <a:latin typeface="Frutiger LT Com 55 Roman" pitchFamily="1" charset="0"/>
              </a:rPr>
              <a:t>Fraunhofer</a:t>
            </a:r>
            <a:r>
              <a:rPr lang="de-DE" sz="1200" baseline="0" dirty="0" smtClean="0">
                <a:solidFill>
                  <a:schemeClr val="tx1"/>
                </a:solidFill>
                <a:latin typeface="Frutiger LT Com 55 Roman" pitchFamily="1" charset="0"/>
              </a:rPr>
              <a:t> IOSB</a:t>
            </a:r>
            <a:endParaRPr lang="de-DE" sz="1200" dirty="0">
              <a:solidFill>
                <a:schemeClr val="tx1"/>
              </a:solidFill>
              <a:latin typeface="Frutiger LT Com 55 Roman" pitchFamily="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415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9pPr>
    </p:titleStyle>
    <p:bodyStyle>
      <a:lvl1pPr marL="223838" indent="-223838" algn="l" rtl="0" eaLnBrk="0" fontAlgn="base" hangingPunct="0">
        <a:spcBef>
          <a:spcPct val="0"/>
        </a:spcBef>
        <a:spcAft>
          <a:spcPct val="400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60375" indent="-234950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708025" indent="-246063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952500" indent="-242888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196975" indent="-242888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6541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6pPr>
      <a:lvl7pPr marL="21113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7pPr>
      <a:lvl8pPr marL="25685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8pPr>
      <a:lvl9pPr marL="30257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dirty="0" err="1"/>
              <a:t>Interaktive</a:t>
            </a:r>
            <a:r>
              <a:rPr lang="en-US" sz="2800" dirty="0"/>
              <a:t> </a:t>
            </a:r>
            <a:r>
              <a:rPr lang="en-US" sz="2800" dirty="0" err="1"/>
              <a:t>Nutzung</a:t>
            </a:r>
            <a:r>
              <a:rPr lang="en-US" sz="2800" dirty="0"/>
              <a:t> </a:t>
            </a:r>
            <a:r>
              <a:rPr lang="en-US" sz="2800" dirty="0" smtClean="0"/>
              <a:t>von </a:t>
            </a:r>
            <a:r>
              <a:rPr lang="en-US" sz="2800" dirty="0" err="1" smtClean="0"/>
              <a:t>Aufklärungsergebnissen</a:t>
            </a:r>
            <a:r>
              <a:rPr lang="en-US" sz="2800" dirty="0" smtClean="0"/>
              <a:t> </a:t>
            </a:r>
            <a:r>
              <a:rPr lang="en-US" sz="2800" dirty="0"/>
              <a:t>an </a:t>
            </a:r>
            <a:r>
              <a:rPr lang="en-US" sz="2800" dirty="0" err="1" smtClean="0"/>
              <a:t>einem</a:t>
            </a:r>
            <a:r>
              <a:rPr lang="en-US" sz="2800" dirty="0" smtClean="0"/>
              <a:t> Multi-Display-</a:t>
            </a:r>
            <a:r>
              <a:rPr lang="en-US" sz="2800" dirty="0" err="1" smtClean="0"/>
              <a:t>Arbeitsplatz</a:t>
            </a:r>
            <a:r>
              <a:rPr lang="en-US" sz="2800" dirty="0" smtClean="0"/>
              <a:t> </a:t>
            </a:r>
            <a:r>
              <a:rPr lang="en-US" sz="2800" dirty="0" err="1" smtClean="0"/>
              <a:t>zur</a:t>
            </a:r>
            <a:r>
              <a:rPr lang="en-US" sz="2800" dirty="0" smtClean="0"/>
              <a:t> </a:t>
            </a:r>
            <a:r>
              <a:rPr lang="en-US" sz="2800" dirty="0" err="1" smtClean="0"/>
              <a:t>Bildauswertung</a:t>
            </a:r>
            <a:endParaRPr lang="en-US" sz="2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60375" y="1772816"/>
            <a:ext cx="8223250" cy="539750"/>
          </a:xfrm>
        </p:spPr>
        <p:txBody>
          <a:bodyPr/>
          <a:lstStyle/>
          <a:p>
            <a:endParaRPr lang="de-DE" dirty="0" smtClean="0"/>
          </a:p>
          <a:p>
            <a:r>
              <a:rPr lang="de-DE" dirty="0" err="1" smtClean="0"/>
              <a:t>Bachlorabeit</a:t>
            </a:r>
            <a:r>
              <a:rPr lang="de-DE" dirty="0" smtClean="0"/>
              <a:t> von Kai </a:t>
            </a:r>
            <a:r>
              <a:rPr lang="de-DE" dirty="0" err="1" smtClean="0"/>
              <a:t>Westerkamp</a:t>
            </a: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766" y="2505819"/>
            <a:ext cx="5010468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25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Bestehende Struktur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14388"/>
            <a:ext cx="6336704" cy="5242511"/>
          </a:xfrm>
        </p:spPr>
      </p:pic>
      <p:sp>
        <p:nvSpPr>
          <p:cNvPr id="3" name="Rechteck 2"/>
          <p:cNvSpPr/>
          <p:nvPr/>
        </p:nvSpPr>
        <p:spPr>
          <a:xfrm>
            <a:off x="3059832" y="3573016"/>
            <a:ext cx="1368152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85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Bestehende Struktur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14388"/>
            <a:ext cx="6336704" cy="5242511"/>
          </a:xfrm>
        </p:spPr>
      </p:pic>
      <p:sp>
        <p:nvSpPr>
          <p:cNvPr id="3" name="Rechteck 2"/>
          <p:cNvSpPr/>
          <p:nvPr/>
        </p:nvSpPr>
        <p:spPr>
          <a:xfrm>
            <a:off x="4788024" y="3573016"/>
            <a:ext cx="1368152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23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Laden von Daten aus der CSD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Im Geoviewer: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Anfrage im Geoviewer erstellen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Im </a:t>
            </a:r>
            <a:r>
              <a:rPr lang="de-DE" dirty="0" err="1" smtClean="0"/>
              <a:t>CSDAdapter</a:t>
            </a:r>
            <a:r>
              <a:rPr lang="de-DE" dirty="0" smtClean="0"/>
              <a:t> Anfrage bearbeiten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Verschiedenen Daten im Geoviewer visualisieren</a:t>
            </a:r>
          </a:p>
          <a:p>
            <a:pPr marL="0" indent="0"/>
            <a:r>
              <a:rPr lang="de-DE" dirty="0" smtClean="0"/>
              <a:t>Im SBA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Anfrage erstellen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Im SBA Anfrage bearbeiten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Bild Laden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Anfrage erstellen</a:t>
            </a:r>
            <a:endParaRPr lang="en-US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8" y="1773238"/>
            <a:ext cx="8160643" cy="4092575"/>
          </a:xfrm>
        </p:spPr>
      </p:pic>
    </p:spTree>
    <p:extLst>
      <p:ext uri="{BB962C8B-B14F-4D97-AF65-F5344CB8AC3E}">
        <p14:creationId xmlns:p14="http://schemas.microsoft.com/office/powerpoint/2010/main" val="224351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Anfrage erstellen</a:t>
            </a:r>
            <a:endParaRPr lang="en-US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8" y="1773238"/>
            <a:ext cx="8160643" cy="4092575"/>
          </a:xfrm>
        </p:spPr>
      </p:pic>
      <p:sp>
        <p:nvSpPr>
          <p:cNvPr id="5" name="Rechteck 4"/>
          <p:cNvSpPr/>
          <p:nvPr/>
        </p:nvSpPr>
        <p:spPr>
          <a:xfrm>
            <a:off x="683568" y="4581128"/>
            <a:ext cx="2160240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hteck 6"/>
          <p:cNvSpPr/>
          <p:nvPr/>
        </p:nvSpPr>
        <p:spPr>
          <a:xfrm>
            <a:off x="2863392" y="2348880"/>
            <a:ext cx="5597039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09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Anfrage erstellen</a:t>
            </a:r>
            <a:endParaRPr lang="en-US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8" y="1773238"/>
            <a:ext cx="8160643" cy="4092575"/>
          </a:xfrm>
        </p:spPr>
      </p:pic>
      <p:sp>
        <p:nvSpPr>
          <p:cNvPr id="7" name="Rechteck 6"/>
          <p:cNvSpPr/>
          <p:nvPr/>
        </p:nvSpPr>
        <p:spPr>
          <a:xfrm>
            <a:off x="683568" y="3356992"/>
            <a:ext cx="2160240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29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Anfrage erstellen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617" y="1773238"/>
            <a:ext cx="5456766" cy="4092575"/>
          </a:xfrm>
        </p:spPr>
      </p:pic>
    </p:spTree>
    <p:extLst>
      <p:ext uri="{BB962C8B-B14F-4D97-AF65-F5344CB8AC3E}">
        <p14:creationId xmlns:p14="http://schemas.microsoft.com/office/powerpoint/2010/main" val="270031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Anfrage im Geoviewer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36" b="48985"/>
          <a:stretch/>
        </p:blipFill>
        <p:spPr>
          <a:xfrm>
            <a:off x="457925" y="1556792"/>
            <a:ext cx="8012455" cy="3240360"/>
          </a:xfrm>
        </p:spPr>
      </p:pic>
    </p:spTree>
    <p:extLst>
      <p:ext uri="{BB962C8B-B14F-4D97-AF65-F5344CB8AC3E}">
        <p14:creationId xmlns:p14="http://schemas.microsoft.com/office/powerpoint/2010/main" val="354104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Anfrage im SBA</a:t>
            </a:r>
            <a:endParaRPr lang="en-US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4" r="1934" b="40188"/>
          <a:stretch/>
        </p:blipFill>
        <p:spPr>
          <a:xfrm>
            <a:off x="460375" y="1556792"/>
            <a:ext cx="7798730" cy="3384376"/>
          </a:xfrm>
        </p:spPr>
      </p:pic>
    </p:spTree>
    <p:extLst>
      <p:ext uri="{BB962C8B-B14F-4D97-AF65-F5344CB8AC3E}">
        <p14:creationId xmlns:p14="http://schemas.microsoft.com/office/powerpoint/2010/main" val="257766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Anfrage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Vorbereitungen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Alte Daten Löschen</a:t>
            </a:r>
            <a:endParaRPr lang="de-DE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CAD Anfrage generieren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Anzahl der Ergebnisse Abfragen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Anfrage Ausführen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Ergebnisse Auswerten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Nachbereitung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Statusnachrichten</a:t>
            </a:r>
          </a:p>
          <a:p>
            <a:pPr lvl="2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6831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Motivation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Arbeit eines Bildauswerters: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Bild laden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Auswerten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Objekte erkennen und identifizieren</a:t>
            </a:r>
            <a:endParaRPr lang="en-US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Bericht schreiben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Ausgewertetes Bild speichern</a:t>
            </a:r>
          </a:p>
        </p:txBody>
      </p:sp>
    </p:spTree>
    <p:extLst>
      <p:ext uri="{BB962C8B-B14F-4D97-AF65-F5344CB8AC3E}">
        <p14:creationId xmlns:p14="http://schemas.microsoft.com/office/powerpoint/2010/main" val="125794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Ergebnisse Auswerten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de-DE" dirty="0" smtClean="0"/>
              <a:t>Ergebnis: Liste an XML Dokumenten</a:t>
            </a:r>
          </a:p>
          <a:p>
            <a:pPr marL="0" indent="0"/>
            <a:r>
              <a:rPr lang="de-DE" dirty="0" smtClean="0"/>
              <a:t>Vorgehen: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Allgemeine Auswertung</a:t>
            </a:r>
          </a:p>
          <a:p>
            <a:pPr marL="474663" lvl="2" indent="-285750">
              <a:buFont typeface="Arial" panose="020B0604020202020204" pitchFamily="34" charset="0"/>
              <a:buChar char="•"/>
            </a:pPr>
            <a:r>
              <a:rPr lang="de-DE" dirty="0" smtClean="0"/>
              <a:t>UUID</a:t>
            </a:r>
          </a:p>
          <a:p>
            <a:pPr marL="474663" lvl="2" indent="-285750">
              <a:buFont typeface="Arial" panose="020B0604020202020204" pitchFamily="34" charset="0"/>
              <a:buChar char="•"/>
            </a:pPr>
            <a:r>
              <a:rPr lang="de-DE" dirty="0" smtClean="0"/>
              <a:t>Ersteller</a:t>
            </a:r>
          </a:p>
          <a:p>
            <a:pPr marL="474663" lvl="2" indent="-285750">
              <a:buFont typeface="Arial" panose="020B0604020202020204" pitchFamily="34" charset="0"/>
              <a:buChar char="•"/>
            </a:pPr>
            <a:r>
              <a:rPr lang="de-DE" dirty="0" err="1" smtClean="0"/>
              <a:t>Geodaten</a:t>
            </a:r>
            <a:endParaRPr lang="de-DE" dirty="0" smtClean="0"/>
          </a:p>
          <a:p>
            <a:pPr marL="474663" lvl="2" indent="-285750">
              <a:buFont typeface="Arial" panose="020B0604020202020204" pitchFamily="34" charset="0"/>
              <a:buChar char="•"/>
            </a:pPr>
            <a:r>
              <a:rPr lang="de-DE" dirty="0" smtClean="0"/>
              <a:t>Typ</a:t>
            </a:r>
          </a:p>
          <a:p>
            <a:pPr marL="206375" lvl="1" indent="-285750">
              <a:buFont typeface="Arial" panose="020B0604020202020204" pitchFamily="34" charset="0"/>
              <a:buChar char="•"/>
            </a:pPr>
            <a:r>
              <a:rPr lang="de-DE" dirty="0" smtClean="0"/>
              <a:t>Spezifische Auswertung</a:t>
            </a:r>
          </a:p>
          <a:p>
            <a:pPr marL="206375" lvl="1" indent="-285750">
              <a:buFont typeface="Arial" panose="020B0604020202020204" pitchFamily="34" charset="0"/>
              <a:buChar char="•"/>
            </a:pPr>
            <a:r>
              <a:rPr lang="de-DE" dirty="0" smtClean="0"/>
              <a:t>Fehlerbehandlung</a:t>
            </a:r>
            <a:endParaRPr lang="de-DE" dirty="0" smtClean="0"/>
          </a:p>
          <a:p>
            <a:pPr marL="474663" lvl="2" indent="-285750">
              <a:buFont typeface="Arial" panose="020B0604020202020204" pitchFamily="34" charset="0"/>
              <a:buChar char="•"/>
            </a:pPr>
            <a:r>
              <a:rPr lang="de-DE" dirty="0" smtClean="0"/>
              <a:t>Dokumente können Fehlerhaft sein</a:t>
            </a:r>
          </a:p>
          <a:p>
            <a:pPr marL="206375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11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Ergebnisse im SBA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196752"/>
            <a:ext cx="6654171" cy="4320480"/>
          </a:xfrm>
        </p:spPr>
      </p:pic>
    </p:spTree>
    <p:extLst>
      <p:ext uri="{BB962C8B-B14F-4D97-AF65-F5344CB8AC3E}">
        <p14:creationId xmlns:p14="http://schemas.microsoft.com/office/powerpoint/2010/main" val="3898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Ergebnisse im Geoviewer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02" t="31660" r="17681" b="1480"/>
          <a:stretch/>
        </p:blipFill>
        <p:spPr>
          <a:xfrm>
            <a:off x="2267744" y="1052736"/>
            <a:ext cx="4608512" cy="4733068"/>
          </a:xfrm>
        </p:spPr>
      </p:pic>
    </p:spTree>
    <p:extLst>
      <p:ext uri="{BB962C8B-B14F-4D97-AF65-F5344CB8AC3E}">
        <p14:creationId xmlns:p14="http://schemas.microsoft.com/office/powerpoint/2010/main" val="199324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Ergebnisse im Geoviewer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969" y="1412776"/>
            <a:ext cx="5522062" cy="4524007"/>
          </a:xfrm>
        </p:spPr>
      </p:pic>
    </p:spTree>
    <p:extLst>
      <p:ext uri="{BB962C8B-B14F-4D97-AF65-F5344CB8AC3E}">
        <p14:creationId xmlns:p14="http://schemas.microsoft.com/office/powerpoint/2010/main" val="306353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RecceMan</a:t>
            </a:r>
            <a:r>
              <a:rPr lang="de-DE" dirty="0" smtClean="0"/>
              <a:t>® </a:t>
            </a:r>
            <a:r>
              <a:rPr lang="de-DE" dirty="0" err="1" smtClean="0"/>
              <a:t>import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79" y="1773238"/>
            <a:ext cx="6751041" cy="4092575"/>
          </a:xfrm>
        </p:spPr>
      </p:pic>
    </p:spTree>
    <p:extLst>
      <p:ext uri="{BB962C8B-B14F-4D97-AF65-F5344CB8AC3E}">
        <p14:creationId xmlns:p14="http://schemas.microsoft.com/office/powerpoint/2010/main" val="17386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SBA </a:t>
            </a:r>
            <a:r>
              <a:rPr lang="de-DE" dirty="0" err="1" smtClean="0"/>
              <a:t>exprotieren</a:t>
            </a:r>
            <a:r>
              <a:rPr lang="de-DE" dirty="0" smtClean="0"/>
              <a:t> in die CSD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2420888"/>
            <a:ext cx="8120157" cy="1872208"/>
          </a:xfrm>
        </p:spPr>
      </p:pic>
    </p:spTree>
    <p:extLst>
      <p:ext uri="{BB962C8B-B14F-4D97-AF65-F5344CB8AC3E}">
        <p14:creationId xmlns:p14="http://schemas.microsoft.com/office/powerpoint/2010/main" val="41567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MetaDaten</a:t>
            </a:r>
            <a:r>
              <a:rPr lang="de-DE" dirty="0" smtClean="0"/>
              <a:t> Eingabe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684" y="908720"/>
            <a:ext cx="5688632" cy="5068968"/>
          </a:xfrm>
        </p:spPr>
      </p:pic>
    </p:spTree>
    <p:extLst>
      <p:ext uri="{BB962C8B-B14F-4D97-AF65-F5344CB8AC3E}">
        <p14:creationId xmlns:p14="http://schemas.microsoft.com/office/powerpoint/2010/main" val="132635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Problem beim CSD Upload</a:t>
            </a:r>
            <a:endParaRPr lang="en-US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700808"/>
            <a:ext cx="6624736" cy="3463292"/>
          </a:xfrm>
        </p:spPr>
      </p:pic>
    </p:spTree>
    <p:extLst>
      <p:ext uri="{BB962C8B-B14F-4D97-AF65-F5344CB8AC3E}">
        <p14:creationId xmlns:p14="http://schemas.microsoft.com/office/powerpoint/2010/main" val="3486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Ausblick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Direktes Laden aus der CSD anhand der UUID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SBA-Import durch Geoviewer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Vorschau im Geoviewer beim Laden in SBA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Assoziationen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Auslesen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Verknüpfen von Ursprungsbild und Auswertungsergebnis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Reports einbinden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29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Stereo Bildauswerter (SBA)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Stereo und Mono Bilder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Annotationen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Text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Linien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Kompass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Maßstab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419" y="1819492"/>
            <a:ext cx="5341206" cy="400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32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Geoviewer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Kartendarstellung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Visualisierung von</a:t>
            </a:r>
            <a:br>
              <a:rPr lang="de-DE" dirty="0" smtClean="0"/>
            </a:br>
            <a:r>
              <a:rPr lang="de-DE" dirty="0" err="1" smtClean="0"/>
              <a:t>Geodaten</a:t>
            </a:r>
            <a:r>
              <a:rPr lang="de-DE" dirty="0" smtClean="0"/>
              <a:t> aus zivilen</a:t>
            </a:r>
            <a:br>
              <a:rPr lang="de-DE" dirty="0" smtClean="0"/>
            </a:br>
            <a:r>
              <a:rPr lang="de-DE" dirty="0" smtClean="0"/>
              <a:t>&amp; militärischen Quellen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Taktische Symbole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err="1" smtClean="0"/>
              <a:t>Einzeichnungnen</a:t>
            </a:r>
            <a:endParaRPr lang="de-DE" dirty="0" smtClean="0"/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  <a:br>
              <a:rPr lang="de-DE" dirty="0" smtClean="0"/>
            </a:br>
            <a:endParaRPr lang="en-US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825" y="1773238"/>
            <a:ext cx="5332800" cy="399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2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RecceMan</a:t>
            </a:r>
            <a:r>
              <a:rPr lang="de-DE" dirty="0" smtClean="0"/>
              <a:t>®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Objekt Identifikation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Beschreibung von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 smtClean="0"/>
              <a:t>Objektmerkmalen</a:t>
            </a:r>
            <a:endParaRPr lang="en-US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Steckbriefe für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Objektkandidaten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132" y="1773238"/>
            <a:ext cx="5574493" cy="336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71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Weiter Programme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 err="1" smtClean="0"/>
              <a:t>MetaDaten</a:t>
            </a:r>
            <a:r>
              <a:rPr lang="de-DE" dirty="0" smtClean="0"/>
              <a:t> Anzeige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Bericht Verfassen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Word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i2exrep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Interaktionstechniken</a:t>
            </a:r>
            <a:endParaRPr lang="de-DE" dirty="0"/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Head Tracking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dirty="0" err="1" smtClean="0"/>
              <a:t>Gestenerkennung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2716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Coalition Shared Data</a:t>
            </a:r>
            <a:r>
              <a:rPr lang="de-DE" dirty="0" smtClean="0"/>
              <a:t> Server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Speicherort für Aufklärungsergebnisse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Implementation STANAG 4559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Verschiedene standardisierte </a:t>
            </a:r>
            <a:r>
              <a:rPr lang="de-DE" dirty="0"/>
              <a:t>Datentypen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NSIF-Bilder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Videos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Anfragen und Abonnements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Zugriff über </a:t>
            </a:r>
            <a:r>
              <a:rPr lang="de-DE" dirty="0" err="1" smtClean="0"/>
              <a:t>MetaDaten</a:t>
            </a:r>
            <a:r>
              <a:rPr lang="de-DE" dirty="0" smtClean="0"/>
              <a:t> XML Dokumente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Assoziationen von Daten</a:t>
            </a:r>
          </a:p>
          <a:p>
            <a:pPr lvl="2">
              <a:buFont typeface="Arial" panose="020B0604020202020204" pitchFamily="34" charset="0"/>
              <a:buChar char="•"/>
            </a:pPr>
            <a:endParaRPr lang="de-DE" dirty="0"/>
          </a:p>
          <a:p>
            <a:pPr lvl="2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78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Bestehende Struktur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14388"/>
            <a:ext cx="6336704" cy="5242511"/>
          </a:xfrm>
        </p:spPr>
      </p:pic>
    </p:spTree>
    <p:extLst>
      <p:ext uri="{BB962C8B-B14F-4D97-AF65-F5344CB8AC3E}">
        <p14:creationId xmlns:p14="http://schemas.microsoft.com/office/powerpoint/2010/main" val="350395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Bestehende Struktur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14388"/>
            <a:ext cx="6336704" cy="5242511"/>
          </a:xfrm>
        </p:spPr>
      </p:pic>
      <p:sp>
        <p:nvSpPr>
          <p:cNvPr id="3" name="Rechteck 2"/>
          <p:cNvSpPr/>
          <p:nvPr/>
        </p:nvSpPr>
        <p:spPr>
          <a:xfrm>
            <a:off x="6300192" y="1988840"/>
            <a:ext cx="1656184" cy="25922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00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eerer_Master_IOSB">
  <a:themeElements>
    <a:clrScheme name="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FFFFFF"/>
      </a:accent3>
      <a:accent4>
        <a:srgbClr val="000000"/>
      </a:accent4>
      <a:accent5>
        <a:srgbClr val="F3B9AA"/>
      </a:accent5>
      <a:accent6>
        <a:srgbClr val="006384"/>
      </a:accent6>
      <a:hlink>
        <a:srgbClr val="25BAE2"/>
      </a:hlink>
      <a:folHlink>
        <a:srgbClr val="B1C800"/>
      </a:folHlink>
    </a:clrScheme>
    <a:fontScheme name="Standarddesign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andarddesign">
  <a:themeElements>
    <a:clrScheme name="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FFFFFF"/>
      </a:accent3>
      <a:accent4>
        <a:srgbClr val="000000"/>
      </a:accent4>
      <a:accent5>
        <a:srgbClr val="F3B9AA"/>
      </a:accent5>
      <a:accent6>
        <a:srgbClr val="006384"/>
      </a:accent6>
      <a:hlink>
        <a:srgbClr val="25BAE2"/>
      </a:hlink>
      <a:folHlink>
        <a:srgbClr val="B1C800"/>
      </a:folHlink>
    </a:clrScheme>
    <a:fontScheme name="1_Standarddesign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Standarddesign">
  <a:themeElements>
    <a:clrScheme name="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FFFFFF"/>
      </a:accent3>
      <a:accent4>
        <a:srgbClr val="000000"/>
      </a:accent4>
      <a:accent5>
        <a:srgbClr val="F3B9AA"/>
      </a:accent5>
      <a:accent6>
        <a:srgbClr val="006384"/>
      </a:accent6>
      <a:hlink>
        <a:srgbClr val="25BAE2"/>
      </a:hlink>
      <a:folHlink>
        <a:srgbClr val="B1C800"/>
      </a:folHlink>
    </a:clrScheme>
    <a:fontScheme name="1_Standarddesign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Leerer_Master_IOSB</Template>
  <TotalTime>0</TotalTime>
  <Words>241</Words>
  <Application>Microsoft Office PowerPoint</Application>
  <PresentationFormat>Bildschirmpräsentation (4:3)</PresentationFormat>
  <Paragraphs>100</Paragraphs>
  <Slides>28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28</vt:i4>
      </vt:variant>
    </vt:vector>
  </HeadingPairs>
  <TitlesOfParts>
    <vt:vector size="36" baseType="lpstr">
      <vt:lpstr>Arial</vt:lpstr>
      <vt:lpstr>Calibri</vt:lpstr>
      <vt:lpstr>Frutiger LT Com 45 Light</vt:lpstr>
      <vt:lpstr>Frutiger LT Com 55 Roman</vt:lpstr>
      <vt:lpstr>Wingdings</vt:lpstr>
      <vt:lpstr>Leerer_Master_IOSB</vt:lpstr>
      <vt:lpstr>1_Standarddesign</vt:lpstr>
      <vt:lpstr>2_Standarddesign</vt:lpstr>
      <vt:lpstr>Interaktive Nutzung von Aufklärungsergebnissen an einem Multi-Display-Arbeitsplatz zur Bildauswertung</vt:lpstr>
      <vt:lpstr>Motivation</vt:lpstr>
      <vt:lpstr>Stereo Bildauswerter (SBA)</vt:lpstr>
      <vt:lpstr>Geoviewer</vt:lpstr>
      <vt:lpstr>RecceMan®</vt:lpstr>
      <vt:lpstr>Weiter Programme</vt:lpstr>
      <vt:lpstr>Coalition Shared Data Server</vt:lpstr>
      <vt:lpstr>Bestehende Struktur</vt:lpstr>
      <vt:lpstr>Bestehende Struktur</vt:lpstr>
      <vt:lpstr>Bestehende Struktur</vt:lpstr>
      <vt:lpstr>Bestehende Struktur</vt:lpstr>
      <vt:lpstr>Laden von Daten aus der CSD</vt:lpstr>
      <vt:lpstr>Anfrage erstellen</vt:lpstr>
      <vt:lpstr>Anfrage erstellen</vt:lpstr>
      <vt:lpstr>Anfrage erstellen</vt:lpstr>
      <vt:lpstr>Anfrage erstellen</vt:lpstr>
      <vt:lpstr>Anfrage im Geoviewer</vt:lpstr>
      <vt:lpstr>Anfrage im SBA</vt:lpstr>
      <vt:lpstr>Anfrage bearbeiten</vt:lpstr>
      <vt:lpstr>Ergebnisse Auswerten</vt:lpstr>
      <vt:lpstr>Ergebnisse im SBA</vt:lpstr>
      <vt:lpstr>Ergebnisse im Geoviewer</vt:lpstr>
      <vt:lpstr>Ergebnisse im Geoviewer</vt:lpstr>
      <vt:lpstr>RecceMan® import</vt:lpstr>
      <vt:lpstr>SBA exprotieren in die CSD</vt:lpstr>
      <vt:lpstr>MetaDaten Eingabe</vt:lpstr>
      <vt:lpstr>Problem beim CSD Upload</vt:lpstr>
      <vt:lpstr>Ausblick</vt:lpstr>
    </vt:vector>
  </TitlesOfParts>
  <Company>IOSB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Geisler, Jürgen</dc:creator>
  <cp:lastModifiedBy>Kai</cp:lastModifiedBy>
  <cp:revision>174</cp:revision>
  <dcterms:created xsi:type="dcterms:W3CDTF">2012-06-22T06:30:07Z</dcterms:created>
  <dcterms:modified xsi:type="dcterms:W3CDTF">2015-03-22T14:02:22Z</dcterms:modified>
</cp:coreProperties>
</file>