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741" r:id="rId3"/>
  </p:sldMasterIdLst>
  <p:notesMasterIdLst>
    <p:notesMasterId r:id="rId21"/>
  </p:notesMasterIdLst>
  <p:sldIdLst>
    <p:sldId id="269" r:id="rId4"/>
    <p:sldId id="331" r:id="rId5"/>
    <p:sldId id="270" r:id="rId6"/>
    <p:sldId id="360" r:id="rId7"/>
    <p:sldId id="271" r:id="rId8"/>
    <p:sldId id="272" r:id="rId9"/>
    <p:sldId id="361" r:id="rId10"/>
    <p:sldId id="273" r:id="rId11"/>
    <p:sldId id="274" r:id="rId12"/>
    <p:sldId id="276" r:id="rId13"/>
    <p:sldId id="277" r:id="rId14"/>
    <p:sldId id="362" r:id="rId15"/>
    <p:sldId id="298" r:id="rId16"/>
    <p:sldId id="275" r:id="rId17"/>
    <p:sldId id="363" r:id="rId18"/>
    <p:sldId id="296" r:id="rId19"/>
    <p:sldId id="323" r:id="rId2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6F4"/>
    <a:srgbClr val="FCFAD1"/>
    <a:srgbClr val="D20000"/>
    <a:srgbClr val="D40000"/>
    <a:srgbClr val="BAAFA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82" autoAdjust="0"/>
    <p:restoredTop sz="76197" autoAdjust="0"/>
  </p:normalViewPr>
  <p:slideViewPr>
    <p:cSldViewPr showGuides="1">
      <p:cViewPr varScale="1">
        <p:scale>
          <a:sx n="101" d="100"/>
          <a:sy n="101" d="100"/>
        </p:scale>
        <p:origin x="-2274" y="-90"/>
      </p:cViewPr>
      <p:guideLst>
        <p:guide orient="horz" pos="4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02E11-A5D0-4693-8A6A-3B4BBE6796B5}" type="datetimeFigureOut">
              <a:rPr lang="de-DE" smtClean="0"/>
              <a:pPr/>
              <a:t>12.03.2015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8EDBC-4D7B-4C62-873A-FF07113E306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8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460375" y="2457450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455613" y="6434138"/>
            <a:ext cx="9001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800" dirty="0">
                <a:solidFill>
                  <a:schemeClr val="tx1"/>
                </a:solidFill>
                <a:latin typeface="Frutiger LT Com 55 Roman" pitchFamily="1" charset="0"/>
              </a:rPr>
              <a:t>© Fraunhofer IOSB </a:t>
            </a:r>
          </a:p>
        </p:txBody>
      </p:sp>
      <p:pic>
        <p:nvPicPr>
          <p:cNvPr id="8" name="Picture 23" descr="umsic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534988"/>
            <a:ext cx="8223250" cy="1044575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375" y="1754188"/>
            <a:ext cx="8223250" cy="5397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9" name="Textfeld 8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 userDrawn="1"/>
        </p:nvSpPr>
        <p:spPr bwMode="auto">
          <a:xfrm>
            <a:off x="455613" y="6231831"/>
            <a:ext cx="303626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BASS-Mensch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(Mensch-Computer-Systeme)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382588"/>
            <a:ext cx="2055812" cy="5483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382588"/>
            <a:ext cx="6015038" cy="54832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574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7560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54547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171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4822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65281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3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230313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255650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3205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196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382588"/>
            <a:ext cx="8223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773238"/>
            <a:ext cx="82232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 userDrawn="1"/>
        </p:nvSpPr>
        <p:spPr bwMode="auto">
          <a:xfrm>
            <a:off x="455613" y="6434138"/>
            <a:ext cx="9001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800" dirty="0">
                <a:solidFill>
                  <a:schemeClr val="tx1"/>
                </a:solidFill>
                <a:latin typeface="Frutiger LT Com 55 Roman" pitchFamily="1" charset="0"/>
              </a:rPr>
              <a:t>© Fraunhofer IOSB </a:t>
            </a:r>
          </a:p>
        </p:txBody>
      </p:sp>
      <p:pic>
        <p:nvPicPr>
          <p:cNvPr id="10" name="Picture 23" descr="umsich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IBIS-Mensch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(Mensch-Computer-Systeme)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63525" indent="-261938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531813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800100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0795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5367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19939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4511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29083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55613" y="6434138"/>
            <a:ext cx="10683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800" dirty="0">
                <a:solidFill>
                  <a:schemeClr val="tx1"/>
                </a:solidFill>
                <a:latin typeface="Frutiger LT Com 55 Roman" pitchFamily="1" charset="0"/>
              </a:rPr>
              <a:t>© Fraunhofer IOSB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75158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 LT Com 55 Roman" pitchFamily="1" charset="0"/>
              </a:rPr>
              <a:t>BASS-Mensch (Mensch-Computer-Systeme)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 LT Com 55 Roman" pitchFamily="1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55613" y="6434138"/>
            <a:ext cx="10683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800" dirty="0">
                <a:solidFill>
                  <a:srgbClr val="A8AFAF"/>
                </a:solidFill>
                <a:latin typeface="Frutiger LT Com 55 Roman" pitchFamily="1" charset="0"/>
              </a:rPr>
              <a:t>© Fraunhofer IOSB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286250" y="6427788"/>
            <a:ext cx="571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fld id="{61AB81CF-1EFF-4089-A102-09D4E90DEBC2}" type="slidenum">
              <a:rPr lang="de-DE" sz="1200">
                <a:solidFill>
                  <a:srgbClr val="FFFFFF">
                    <a:lumMod val="50000"/>
                  </a:srgbClr>
                </a:solidFill>
                <a:latin typeface="Frutiger LT Com 55 Roman" pitchFamily="1" charset="0"/>
              </a:rPr>
              <a:pPr algn="ctr">
                <a:defRPr/>
              </a:pPr>
              <a:t>‹Nr.›</a:t>
            </a:fld>
            <a:endParaRPr lang="de-DE" sz="1200" dirty="0">
              <a:solidFill>
                <a:srgbClr val="FFFFFF">
                  <a:lumMod val="50000"/>
                </a:srgbClr>
              </a:solidFill>
              <a:latin typeface="Frutiger LT Com 55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41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Inhaltsplatzhalter 2"/>
          <p:cNvSpPr>
            <a:spLocks noGrp="1"/>
          </p:cNvSpPr>
          <p:nvPr>
            <p:ph idx="1"/>
          </p:nvPr>
        </p:nvSpPr>
        <p:spPr>
          <a:xfrm>
            <a:off x="323528" y="908720"/>
            <a:ext cx="8137723" cy="4679950"/>
          </a:xfrm>
        </p:spPr>
        <p:txBody>
          <a:bodyPr/>
          <a:lstStyle/>
          <a:p>
            <a:pPr marL="1587" lvl="1" indent="0" algn="ctr">
              <a:buNone/>
              <a:tabLst>
                <a:tab pos="2060575" algn="l"/>
                <a:tab pos="5468938" algn="l"/>
              </a:tabLst>
            </a:pPr>
            <a:r>
              <a:rPr lang="de-DE" sz="2000" b="1" dirty="0" smtClean="0"/>
              <a:t>Zielsetzung </a:t>
            </a:r>
          </a:p>
          <a:p>
            <a:pPr marL="265113" lvl="2" indent="0" algn="ctr">
              <a:buNone/>
              <a:tabLst>
                <a:tab pos="2060575" algn="l"/>
                <a:tab pos="5468938" algn="l"/>
              </a:tabLst>
            </a:pPr>
            <a:r>
              <a:rPr lang="de-DE" dirty="0" smtClean="0"/>
              <a:t>Entwicklung eines Bildauswertearbeitsplatzes mit </a:t>
            </a:r>
            <a:br>
              <a:rPr lang="de-DE" dirty="0" smtClean="0"/>
            </a:br>
            <a:r>
              <a:rPr lang="de-DE" dirty="0" smtClean="0"/>
              <a:t>innovativer Visualisierung und Interaktion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>
                <a:solidFill>
                  <a:schemeClr val="tx2"/>
                </a:solidFill>
              </a:rPr>
              <a:t>»Bildauswerteplatz der Zukunft«</a:t>
            </a:r>
            <a:endParaRPr lang="de-DE" dirty="0" smtClean="0"/>
          </a:p>
          <a:p>
            <a:pPr lvl="2">
              <a:tabLst>
                <a:tab pos="2060575" algn="l"/>
                <a:tab pos="5468938" algn="l"/>
              </a:tabLst>
            </a:pPr>
            <a:endParaRPr lang="de-DE" dirty="0" smtClean="0"/>
          </a:p>
          <a:p>
            <a:pPr lvl="2">
              <a:tabLst>
                <a:tab pos="2060575" algn="l"/>
                <a:tab pos="5468938" algn="l"/>
              </a:tabLst>
            </a:pPr>
            <a:endParaRPr lang="de-DE" dirty="0" smtClean="0"/>
          </a:p>
        </p:txBody>
      </p:sp>
      <p:pic>
        <p:nvPicPr>
          <p:cNvPr id="5" name="Grafik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34236"/>
            <a:ext cx="4896544" cy="3240360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60375" y="382588"/>
            <a:ext cx="8223250" cy="303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 smtClean="0">
                <a:latin typeface="Frutiger LT Com 55 Roman" pitchFamily="34" charset="0"/>
              </a:rPr>
              <a:t>Bildauswerteplatz der Zukunft</a:t>
            </a:r>
            <a:endParaRPr lang="de-DE" b="0" kern="1200" dirty="0">
              <a:solidFill>
                <a:schemeClr val="tx2"/>
              </a:solidFill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55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feil nach rechts 5"/>
          <p:cNvSpPr/>
          <p:nvPr/>
        </p:nvSpPr>
        <p:spPr>
          <a:xfrm rot="15563465">
            <a:off x="3964607" y="3643281"/>
            <a:ext cx="688858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Maus und Tastatur</a:t>
            </a:r>
          </a:p>
        </p:txBody>
      </p:sp>
      <p:sp>
        <p:nvSpPr>
          <p:cNvPr id="7" name="Pfeil nach rechts 6"/>
          <p:cNvSpPr/>
          <p:nvPr/>
        </p:nvSpPr>
        <p:spPr>
          <a:xfrm rot="18231961">
            <a:off x="4387653" y="3713400"/>
            <a:ext cx="688858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70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err="1" smtClean="0"/>
              <a:t>Kinect</a:t>
            </a:r>
            <a:r>
              <a:rPr lang="de-DE" sz="2000" dirty="0" smtClean="0"/>
              <a:t> zur</a:t>
            </a:r>
            <a:br>
              <a:rPr lang="de-DE" sz="2000" dirty="0" smtClean="0"/>
            </a:br>
            <a:r>
              <a:rPr lang="de-DE" sz="2000" dirty="0" smtClean="0"/>
              <a:t>Aufmerksamkeits-Messung</a:t>
            </a:r>
            <a:br>
              <a:rPr lang="de-DE" sz="2000" dirty="0" smtClean="0"/>
            </a:br>
            <a:r>
              <a:rPr lang="de-DE" sz="2000" dirty="0" smtClean="0"/>
              <a:t>und Cursor-Positionierung</a:t>
            </a:r>
          </a:p>
        </p:txBody>
      </p:sp>
      <p:sp>
        <p:nvSpPr>
          <p:cNvPr id="7" name="Pfeil nach rechts 6"/>
          <p:cNvSpPr/>
          <p:nvPr/>
        </p:nvSpPr>
        <p:spPr>
          <a:xfrm rot="2044741">
            <a:off x="3388624" y="1311357"/>
            <a:ext cx="688858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495" y="3652481"/>
            <a:ext cx="2747415" cy="223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32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7544" y="4581128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Initialisierung mit Hilfe einer Frontalansicht mit Augen und Nase</a:t>
            </a:r>
          </a:p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Rekonstruktion des Kopfes während der Nutzung</a:t>
            </a:r>
          </a:p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Unempfindlich gegenüber Brillen, Headsets o.ä.</a:t>
            </a:r>
          </a:p>
        </p:txBody>
      </p:sp>
      <p:pic>
        <p:nvPicPr>
          <p:cNvPr id="3" name="screenselect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908720"/>
            <a:ext cx="6512024" cy="350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2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/>
          <p:cNvGrpSpPr/>
          <p:nvPr/>
        </p:nvGrpSpPr>
        <p:grpSpPr>
          <a:xfrm>
            <a:off x="5796136" y="4992817"/>
            <a:ext cx="2088232" cy="956463"/>
            <a:chOff x="1241884" y="4992817"/>
            <a:chExt cx="2088232" cy="956463"/>
          </a:xfrm>
        </p:grpSpPr>
        <p:sp>
          <p:nvSpPr>
            <p:cNvPr id="31" name="Flussdiagramm: Magnetplattenspeicher 30"/>
            <p:cNvSpPr/>
            <p:nvPr/>
          </p:nvSpPr>
          <p:spPr>
            <a:xfrm>
              <a:off x="1808820" y="4992817"/>
              <a:ext cx="954360" cy="813434"/>
            </a:xfrm>
            <a:prstGeom prst="flowChartMagneticDisk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Ellipse 31"/>
            <p:cNvSpPr/>
            <p:nvPr/>
          </p:nvSpPr>
          <p:spPr>
            <a:xfrm>
              <a:off x="1241884" y="5495886"/>
              <a:ext cx="2088232" cy="45339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1241884" y="4992817"/>
            <a:ext cx="2088232" cy="956463"/>
            <a:chOff x="1241884" y="4992817"/>
            <a:chExt cx="2088232" cy="956463"/>
          </a:xfrm>
        </p:grpSpPr>
        <p:sp>
          <p:nvSpPr>
            <p:cNvPr id="27" name="Flussdiagramm: Magnetplattenspeicher 26"/>
            <p:cNvSpPr/>
            <p:nvPr/>
          </p:nvSpPr>
          <p:spPr>
            <a:xfrm>
              <a:off x="1808820" y="4992817"/>
              <a:ext cx="954360" cy="813434"/>
            </a:xfrm>
            <a:prstGeom prst="flowChartMagneticDisk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Ellipse 27"/>
            <p:cNvSpPr/>
            <p:nvPr/>
          </p:nvSpPr>
          <p:spPr>
            <a:xfrm>
              <a:off x="1241884" y="5495886"/>
              <a:ext cx="2088232" cy="45339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7830"/>
            <a:ext cx="9144000" cy="3842340"/>
          </a:xfrm>
          <a:prstGeom prst="rect">
            <a:avLst/>
          </a:prstGeom>
        </p:spPr>
      </p:pic>
      <p:sp>
        <p:nvSpPr>
          <p:cNvPr id="12" name="Rechtwinkliges Dreieck 11"/>
          <p:cNvSpPr/>
          <p:nvPr/>
        </p:nvSpPr>
        <p:spPr>
          <a:xfrm rot="5400000">
            <a:off x="-18153" y="1430929"/>
            <a:ext cx="503850" cy="467544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cxnSp>
        <p:nvCxnSpPr>
          <p:cNvPr id="8" name="Gerade Verbindung 7"/>
          <p:cNvCxnSpPr/>
          <p:nvPr/>
        </p:nvCxnSpPr>
        <p:spPr>
          <a:xfrm>
            <a:off x="6564412" y="300647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winkliges Dreieck 12"/>
          <p:cNvSpPr/>
          <p:nvPr/>
        </p:nvSpPr>
        <p:spPr>
          <a:xfrm>
            <a:off x="10731" y="4959321"/>
            <a:ext cx="503850" cy="467544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winkliges Dreieck 16"/>
          <p:cNvSpPr/>
          <p:nvPr/>
        </p:nvSpPr>
        <p:spPr>
          <a:xfrm rot="16034958">
            <a:off x="8681172" y="4901921"/>
            <a:ext cx="503850" cy="467544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winkliges Dreieck 17"/>
          <p:cNvSpPr/>
          <p:nvPr/>
        </p:nvSpPr>
        <p:spPr>
          <a:xfrm rot="10800000">
            <a:off x="8675305" y="1422844"/>
            <a:ext cx="503850" cy="467544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Gleichschenkliges Dreieck 18"/>
          <p:cNvSpPr/>
          <p:nvPr/>
        </p:nvSpPr>
        <p:spPr>
          <a:xfrm rot="10800000">
            <a:off x="3954780" y="1165860"/>
            <a:ext cx="1264920" cy="83822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Gleichschenkliges Dreieck 19"/>
          <p:cNvSpPr/>
          <p:nvPr/>
        </p:nvSpPr>
        <p:spPr>
          <a:xfrm>
            <a:off x="3962436" y="4898146"/>
            <a:ext cx="1310604" cy="7330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4139952" y="5301208"/>
            <a:ext cx="288032" cy="194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4572000" y="4757333"/>
            <a:ext cx="91476" cy="201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4133850" y="1438275"/>
            <a:ext cx="157163" cy="100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bgerundetes Rechteck 8"/>
          <p:cNvSpPr/>
          <p:nvPr/>
        </p:nvSpPr>
        <p:spPr>
          <a:xfrm>
            <a:off x="0" y="1507830"/>
            <a:ext cx="4572000" cy="3842340"/>
          </a:xfrm>
          <a:prstGeom prst="roundRect">
            <a:avLst/>
          </a:prstGeom>
          <a:noFill/>
          <a:ln w="76200">
            <a:solidFill>
              <a:schemeClr val="tx1"/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4897562" y="1438774"/>
            <a:ext cx="157163" cy="100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/>
          <p:cNvSpPr/>
          <p:nvPr/>
        </p:nvSpPr>
        <p:spPr>
          <a:xfrm>
            <a:off x="4644008" y="1507830"/>
            <a:ext cx="4499992" cy="3842340"/>
          </a:xfrm>
          <a:prstGeom prst="roundRect">
            <a:avLst/>
          </a:prstGeom>
          <a:noFill/>
          <a:ln w="76200">
            <a:solidFill>
              <a:schemeClr val="tx1"/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351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feil nach rechts 5"/>
          <p:cNvSpPr/>
          <p:nvPr/>
        </p:nvSpPr>
        <p:spPr>
          <a:xfrm rot="1100895">
            <a:off x="3536339" y="2615887"/>
            <a:ext cx="688858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Touch-Gesten </a:t>
            </a:r>
          </a:p>
        </p:txBody>
      </p:sp>
    </p:spTree>
    <p:extLst>
      <p:ext uri="{BB962C8B-B14F-4D97-AF65-F5344CB8AC3E}">
        <p14:creationId xmlns:p14="http://schemas.microsoft.com/office/powerpoint/2010/main" val="155619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08189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err="1" smtClean="0"/>
              <a:t>Kinect</a:t>
            </a:r>
            <a:r>
              <a:rPr lang="de-DE" sz="2000" dirty="0" smtClean="0"/>
              <a:t> zur</a:t>
            </a:r>
            <a:br>
              <a:rPr lang="de-DE" sz="2000" dirty="0" smtClean="0"/>
            </a:br>
            <a:r>
              <a:rPr lang="de-DE" sz="2000" dirty="0" smtClean="0"/>
              <a:t>Erkennung von Zeigegesten</a:t>
            </a:r>
          </a:p>
        </p:txBody>
      </p:sp>
      <p:sp>
        <p:nvSpPr>
          <p:cNvPr id="7" name="Pfeil nach rechts 6"/>
          <p:cNvSpPr/>
          <p:nvPr/>
        </p:nvSpPr>
        <p:spPr>
          <a:xfrm rot="19513957">
            <a:off x="3140013" y="1509988"/>
            <a:ext cx="688858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Inhaltsplatzhalt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56992"/>
            <a:ext cx="4011587" cy="2160240"/>
          </a:xfrm>
        </p:spPr>
      </p:pic>
    </p:spTree>
    <p:extLst>
      <p:ext uri="{BB962C8B-B14F-4D97-AF65-F5344CB8AC3E}">
        <p14:creationId xmlns:p14="http://schemas.microsoft.com/office/powerpoint/2010/main" val="3717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Interaktion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Umschalten von Zusatzinformationen und Reporting</a:t>
            </a:r>
          </a:p>
        </p:txBody>
      </p:sp>
      <p:pic>
        <p:nvPicPr>
          <p:cNvPr id="6" name="Grafik 4" descr="H:\bilder_future_workspace\86-hand_mode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600400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3" descr="H:\bilder_future_workspace\241-hand_mode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3312368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65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hteck 42"/>
          <p:cNvSpPr/>
          <p:nvPr/>
        </p:nvSpPr>
        <p:spPr>
          <a:xfrm>
            <a:off x="117232" y="922215"/>
            <a:ext cx="8919264" cy="5150339"/>
          </a:xfrm>
          <a:prstGeom prst="rect">
            <a:avLst/>
          </a:prstGeom>
          <a:solidFill>
            <a:srgbClr val="D4E6F4">
              <a:alpha val="46000"/>
            </a:srgb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115616" y="3660433"/>
            <a:ext cx="6856660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de-DE" sz="1600" dirty="0" smtClean="0">
                <a:solidFill>
                  <a:srgbClr val="FFFFFF"/>
                </a:solidFill>
              </a:rPr>
              <a:t>Visualisierung</a:t>
            </a:r>
          </a:p>
          <a:p>
            <a:pPr algn="ctr">
              <a:spcAft>
                <a:spcPts val="1200"/>
              </a:spcAft>
            </a:pPr>
            <a:endParaRPr lang="de-DE" sz="1600" dirty="0">
              <a:solidFill>
                <a:srgbClr val="FFFFFF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7628" y="382588"/>
            <a:ext cx="8681043" cy="431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SW-Architektur » Bildauswerteplatz der Zukunft «</a:t>
            </a:r>
          </a:p>
        </p:txBody>
      </p:sp>
      <p:sp>
        <p:nvSpPr>
          <p:cNvPr id="7" name="Flussdiagramm: Auszug 6"/>
          <p:cNvSpPr/>
          <p:nvPr/>
        </p:nvSpPr>
        <p:spPr>
          <a:xfrm>
            <a:off x="4682434" y="5836159"/>
            <a:ext cx="792088" cy="936104"/>
          </a:xfrm>
          <a:prstGeom prst="flowChartExtra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Flussdiagramm: Verbindungsstelle 7"/>
          <p:cNvSpPr/>
          <p:nvPr/>
        </p:nvSpPr>
        <p:spPr>
          <a:xfrm>
            <a:off x="4835254" y="5584131"/>
            <a:ext cx="504056" cy="504056"/>
          </a:xfrm>
          <a:prstGeom prst="flowChartConnector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115617" y="4056993"/>
            <a:ext cx="773646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Geo-Daten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4024219" y="4056993"/>
            <a:ext cx="1355150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Aufklärungs-</a:t>
            </a:r>
          </a:p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Bild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5379369" y="4056993"/>
            <a:ext cx="1489936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Erkennungs-</a:t>
            </a:r>
          </a:p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Unterstützung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6878796" y="4056993"/>
            <a:ext cx="1093480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Reporting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115617" y="5135253"/>
            <a:ext cx="6350063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FFFF"/>
                </a:solidFill>
              </a:rPr>
              <a:t>Interaktions-Framework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686847" y="2701665"/>
            <a:ext cx="4506211" cy="5760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FFFF"/>
                </a:solidFill>
              </a:rPr>
              <a:t>Back End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5" name="Zylinder 14"/>
          <p:cNvSpPr/>
          <p:nvPr/>
        </p:nvSpPr>
        <p:spPr>
          <a:xfrm>
            <a:off x="6820148" y="2656155"/>
            <a:ext cx="1152128" cy="648072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000000"/>
                </a:solidFill>
              </a:rPr>
              <a:t>RecceMan</a:t>
            </a:r>
            <a:r>
              <a:rPr lang="de-DE" sz="1200" baseline="30000" dirty="0" smtClean="0">
                <a:solidFill>
                  <a:srgbClr val="000000"/>
                </a:solidFill>
              </a:rPr>
              <a:t>®</a:t>
            </a:r>
            <a:endParaRPr lang="de-DE" sz="1200" baseline="30000" dirty="0">
              <a:solidFill>
                <a:srgbClr val="000000"/>
              </a:solidFill>
            </a:endParaRPr>
          </a:p>
        </p:txBody>
      </p:sp>
      <p:sp>
        <p:nvSpPr>
          <p:cNvPr id="16" name="Zylinder 15"/>
          <p:cNvSpPr/>
          <p:nvPr/>
        </p:nvSpPr>
        <p:spPr>
          <a:xfrm>
            <a:off x="6820148" y="1287024"/>
            <a:ext cx="1152128" cy="648072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000000"/>
                </a:solidFill>
              </a:rPr>
              <a:t>Geo-Daten</a:t>
            </a: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17" name="Zylinder 16"/>
          <p:cNvSpPr/>
          <p:nvPr/>
        </p:nvSpPr>
        <p:spPr>
          <a:xfrm>
            <a:off x="6820148" y="1969576"/>
            <a:ext cx="1152128" cy="648072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000000"/>
                </a:solidFill>
              </a:rPr>
              <a:t>Metadaten</a:t>
            </a: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18" name="Pfeil nach unten 17"/>
          <p:cNvSpPr/>
          <p:nvPr/>
        </p:nvSpPr>
        <p:spPr>
          <a:xfrm>
            <a:off x="226534" y="1707385"/>
            <a:ext cx="855727" cy="3312282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Datenfluss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9" name="Pfeil nach rechts 18"/>
          <p:cNvSpPr/>
          <p:nvPr/>
        </p:nvSpPr>
        <p:spPr>
          <a:xfrm>
            <a:off x="7869967" y="3955179"/>
            <a:ext cx="1274033" cy="75219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rgbClr val="000000"/>
                </a:solidFill>
              </a:rPr>
              <a:t>Ergebnis</a:t>
            </a:r>
            <a:endParaRPr lang="de-DE" sz="1200" dirty="0">
              <a:solidFill>
                <a:srgbClr val="000000"/>
              </a:solidFill>
            </a:endParaRPr>
          </a:p>
        </p:txBody>
      </p:sp>
      <p:grpSp>
        <p:nvGrpSpPr>
          <p:cNvPr id="20" name="Gruppieren 19"/>
          <p:cNvGrpSpPr/>
          <p:nvPr/>
        </p:nvGrpSpPr>
        <p:grpSpPr>
          <a:xfrm>
            <a:off x="1686848" y="1711854"/>
            <a:ext cx="4502916" cy="779887"/>
            <a:chOff x="1763688" y="1620744"/>
            <a:chExt cx="4464496" cy="779887"/>
          </a:xfrm>
        </p:grpSpPr>
        <p:sp>
          <p:nvSpPr>
            <p:cNvPr id="21" name="Rechteck 20"/>
            <p:cNvSpPr/>
            <p:nvPr/>
          </p:nvSpPr>
          <p:spPr>
            <a:xfrm>
              <a:off x="1763688" y="1620744"/>
              <a:ext cx="4464496" cy="77988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b" anchorCtr="0"/>
            <a:lstStyle/>
            <a:p>
              <a:pPr algn="ctr"/>
              <a:r>
                <a:rPr lang="de-DE" dirty="0" smtClean="0">
                  <a:solidFill>
                    <a:srgbClr val="000000"/>
                  </a:solidFill>
                </a:rPr>
                <a:t>Externe Daten-Quellen</a:t>
              </a:r>
              <a:endParaRPr lang="de-DE" dirty="0">
                <a:solidFill>
                  <a:srgbClr val="000000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1835696" y="1620744"/>
              <a:ext cx="816210" cy="3600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>
                  <a:solidFill>
                    <a:srgbClr val="000000"/>
                  </a:solidFill>
                </a:rPr>
                <a:t>AMFIS</a:t>
              </a:r>
              <a:endParaRPr lang="de-DE" sz="1600" dirty="0">
                <a:solidFill>
                  <a:srgbClr val="000000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2651906" y="1620744"/>
              <a:ext cx="767966" cy="3600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>
                  <a:solidFill>
                    <a:srgbClr val="000000"/>
                  </a:solidFill>
                </a:rPr>
                <a:t>ABUL</a:t>
              </a:r>
              <a:endParaRPr lang="de-DE" sz="1600" dirty="0">
                <a:solidFill>
                  <a:srgbClr val="000000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679299" y="1620744"/>
              <a:ext cx="890329" cy="3600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>
                  <a:solidFill>
                    <a:srgbClr val="000000"/>
                  </a:solidFill>
                </a:rPr>
                <a:t>CSD</a:t>
              </a:r>
              <a:endParaRPr lang="de-DE" sz="1600" dirty="0">
                <a:solidFill>
                  <a:srgbClr val="000000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3430013" y="1620744"/>
              <a:ext cx="1249286" cy="3600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11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Pfeil nach unten 25"/>
          <p:cNvSpPr/>
          <p:nvPr/>
        </p:nvSpPr>
        <p:spPr>
          <a:xfrm>
            <a:off x="3729411" y="1308575"/>
            <a:ext cx="439071" cy="555393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cxnSp>
        <p:nvCxnSpPr>
          <p:cNvPr id="27" name="Gerade Verbindung mit Pfeil 26"/>
          <p:cNvCxnSpPr>
            <a:stCxn id="16" idx="2"/>
            <a:endCxn id="14" idx="3"/>
          </p:cNvCxnSpPr>
          <p:nvPr/>
        </p:nvCxnSpPr>
        <p:spPr>
          <a:xfrm flipH="1">
            <a:off x="6193058" y="1611060"/>
            <a:ext cx="627090" cy="137863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17" idx="2"/>
            <a:endCxn id="14" idx="3"/>
          </p:cNvCxnSpPr>
          <p:nvPr/>
        </p:nvCxnSpPr>
        <p:spPr>
          <a:xfrm flipH="1">
            <a:off x="6193058" y="2293612"/>
            <a:ext cx="627090" cy="6960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Gerade Verbindung mit Pfeil 28"/>
          <p:cNvCxnSpPr>
            <a:stCxn id="15" idx="2"/>
            <a:endCxn id="14" idx="3"/>
          </p:cNvCxnSpPr>
          <p:nvPr/>
        </p:nvCxnSpPr>
        <p:spPr>
          <a:xfrm flipH="1">
            <a:off x="6193058" y="2980191"/>
            <a:ext cx="627090" cy="95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196521" y="992216"/>
            <a:ext cx="194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Auswertebild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3199972" y="5626390"/>
            <a:ext cx="138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Interaktion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2" name="Pfeil nach oben und unten 31"/>
          <p:cNvSpPr/>
          <p:nvPr/>
        </p:nvSpPr>
        <p:spPr>
          <a:xfrm>
            <a:off x="3936867" y="2348143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3" name="Pfeil nach oben und unten 32"/>
          <p:cNvSpPr/>
          <p:nvPr/>
        </p:nvSpPr>
        <p:spPr>
          <a:xfrm>
            <a:off x="2293914" y="3172124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4" name="Pfeil nach oben und unten 33"/>
          <p:cNvSpPr/>
          <p:nvPr/>
        </p:nvSpPr>
        <p:spPr>
          <a:xfrm>
            <a:off x="3792850" y="3137606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5" name="Pfeil nach oben und unten 34"/>
          <p:cNvSpPr/>
          <p:nvPr/>
        </p:nvSpPr>
        <p:spPr>
          <a:xfrm>
            <a:off x="5286368" y="3174868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8" name="Pfeil nach oben und unten 37"/>
          <p:cNvSpPr/>
          <p:nvPr/>
        </p:nvSpPr>
        <p:spPr>
          <a:xfrm>
            <a:off x="5923375" y="4693185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9" name="Pfeil nach oben 38"/>
          <p:cNvSpPr/>
          <p:nvPr/>
        </p:nvSpPr>
        <p:spPr>
          <a:xfrm>
            <a:off x="7177648" y="4730784"/>
            <a:ext cx="288032" cy="464895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40" name="Pfeil nach oben und unten 39"/>
          <p:cNvSpPr/>
          <p:nvPr/>
        </p:nvSpPr>
        <p:spPr>
          <a:xfrm rot="19742760">
            <a:off x="4451619" y="5422633"/>
            <a:ext cx="288033" cy="590325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5525541" y="1711854"/>
            <a:ext cx="48424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082261" y="327772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OGC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896820" y="4056993"/>
            <a:ext cx="773646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Meta-Daten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36" name="Pfeil nach oben und unten 35"/>
          <p:cNvSpPr/>
          <p:nvPr/>
        </p:nvSpPr>
        <p:spPr>
          <a:xfrm>
            <a:off x="2132069" y="4693185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45" name="Pfeil nach oben und unten 44"/>
          <p:cNvSpPr/>
          <p:nvPr/>
        </p:nvSpPr>
        <p:spPr>
          <a:xfrm>
            <a:off x="1391868" y="4695662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2675441" y="4056993"/>
            <a:ext cx="1348778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rgbClr val="FFFFFF"/>
                </a:solidFill>
              </a:rPr>
              <a:t>Situations-Analyse</a:t>
            </a:r>
            <a:endParaRPr lang="de-DE" sz="1400" dirty="0">
              <a:solidFill>
                <a:srgbClr val="FFFFFF"/>
              </a:solidFill>
            </a:endParaRPr>
          </a:p>
        </p:txBody>
      </p:sp>
      <p:sp>
        <p:nvSpPr>
          <p:cNvPr id="47" name="Pfeil nach oben und unten 46"/>
          <p:cNvSpPr/>
          <p:nvPr/>
        </p:nvSpPr>
        <p:spPr>
          <a:xfrm>
            <a:off x="4547221" y="4707370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37" name="Pfeil nach oben und unten 36"/>
          <p:cNvSpPr/>
          <p:nvPr/>
        </p:nvSpPr>
        <p:spPr>
          <a:xfrm>
            <a:off x="3196521" y="4695662"/>
            <a:ext cx="288033" cy="488309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89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Gespräche mit Bildauswertern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352649"/>
            <a:ext cx="8360098" cy="4092575"/>
          </a:xfrm>
        </p:spPr>
        <p:txBody>
          <a:bodyPr/>
          <a:lstStyle/>
          <a:p>
            <a:pPr marL="0" lvl="1" indent="0">
              <a:buNone/>
              <a:defRPr/>
            </a:pPr>
            <a:r>
              <a:rPr lang="de-DE" dirty="0" smtClean="0"/>
              <a:t>Erfassung von Anforderungen an die Visualisierung und Interaktion</a:t>
            </a:r>
            <a:br>
              <a:rPr lang="de-DE" dirty="0" smtClean="0"/>
            </a:br>
            <a:r>
              <a:rPr lang="de-DE" dirty="0" smtClean="0"/>
              <a:t>eines zukünftigen Bildauswertearbeitsplatzes</a:t>
            </a:r>
            <a:endParaRPr lang="de-DE" dirty="0"/>
          </a:p>
          <a:p>
            <a:pPr marL="263524" lvl="1" indent="-342900">
              <a:buFont typeface="+mj-lt"/>
              <a:buAutoNum type="arabicPeriod"/>
              <a:defRPr/>
            </a:pPr>
            <a:r>
              <a:rPr lang="de-DE" dirty="0" smtClean="0"/>
              <a:t>Im Anschluss an 1.FAG RecceMan 2012</a:t>
            </a:r>
          </a:p>
          <a:p>
            <a:pPr marL="263524" lvl="1" indent="-342900">
              <a:buFont typeface="+mj-lt"/>
              <a:buAutoNum type="arabicPeriod"/>
              <a:defRPr/>
            </a:pPr>
            <a:r>
              <a:rPr lang="de-DE" dirty="0" smtClean="0"/>
              <a:t>Besuch des »AG 51 I« in </a:t>
            </a:r>
            <a:r>
              <a:rPr lang="de-DE" dirty="0" err="1" smtClean="0"/>
              <a:t>Jagel</a:t>
            </a:r>
            <a:r>
              <a:rPr lang="de-DE" dirty="0" smtClean="0"/>
              <a:t> am 5.06.2012</a:t>
            </a:r>
          </a:p>
          <a:p>
            <a:pPr marL="206374" lvl="1" indent="-285750">
              <a:defRPr/>
            </a:pPr>
            <a:r>
              <a:rPr lang="de-DE" smtClean="0"/>
              <a:t>Erfassung </a:t>
            </a:r>
            <a:r>
              <a:rPr lang="de-DE" dirty="0"/>
              <a:t>des derzeitigen Arbeitsablaufes </a:t>
            </a:r>
            <a:endParaRPr lang="de-DE" dirty="0" smtClean="0"/>
          </a:p>
          <a:p>
            <a:pPr marL="206374" lvl="1" indent="-285750">
              <a:defRPr/>
            </a:pPr>
            <a:r>
              <a:rPr lang="de-DE" dirty="0" smtClean="0"/>
              <a:t>Erfassung der Anforderungen an einen zukünftigen Arbeitsablauf </a:t>
            </a:r>
            <a:endParaRPr lang="de-DE" dirty="0"/>
          </a:p>
          <a:p>
            <a:pPr marL="206374" lvl="1" indent="-285750">
              <a:defRPr/>
            </a:pPr>
            <a:r>
              <a:rPr lang="de-DE" dirty="0" smtClean="0"/>
              <a:t>Berücksichtigung der aktuellen </a:t>
            </a:r>
            <a:r>
              <a:rPr lang="de-DE" dirty="0"/>
              <a:t>Sensorträger (</a:t>
            </a:r>
            <a:r>
              <a:rPr lang="de-DE" dirty="0" smtClean="0"/>
              <a:t>RECCE </a:t>
            </a:r>
            <a:r>
              <a:rPr lang="de-DE" dirty="0" err="1" smtClean="0"/>
              <a:t>lite</a:t>
            </a:r>
            <a:r>
              <a:rPr lang="de-DE" dirty="0" smtClean="0"/>
              <a:t>, Heron 1) </a:t>
            </a:r>
            <a:br>
              <a:rPr lang="de-DE" dirty="0" smtClean="0"/>
            </a:br>
            <a:r>
              <a:rPr lang="de-DE" dirty="0" smtClean="0"/>
              <a:t> sowie zukünftiger (Euro </a:t>
            </a:r>
            <a:r>
              <a:rPr lang="de-DE" dirty="0" err="1" smtClean="0"/>
              <a:t>Hawk</a:t>
            </a:r>
            <a:r>
              <a:rPr lang="de-DE" dirty="0" smtClean="0"/>
              <a:t>, Heron </a:t>
            </a:r>
            <a:r>
              <a:rPr lang="de-DE" dirty="0"/>
              <a:t>2</a:t>
            </a:r>
            <a:r>
              <a:rPr lang="de-DE" dirty="0" smtClean="0"/>
              <a:t>)</a:t>
            </a:r>
          </a:p>
          <a:p>
            <a:pPr marL="206374" lvl="1" indent="-285750">
              <a:defRPr/>
            </a:pPr>
            <a:r>
              <a:rPr lang="de-DE" dirty="0"/>
              <a:t>Vermeiden bestehender </a:t>
            </a:r>
            <a:r>
              <a:rPr lang="de-DE" dirty="0" smtClean="0"/>
              <a:t>Nachteile, Erfassen von Wünschen &amp; Anregungen</a:t>
            </a:r>
          </a:p>
          <a:p>
            <a:pPr marL="206374" lvl="1" indent="-285750">
              <a:defRPr/>
            </a:pPr>
            <a:r>
              <a:rPr lang="de-DE" dirty="0" smtClean="0"/>
              <a:t>Bildauswertesystem, Reporting und Erkennungsunterstützung auf einen   </a:t>
            </a:r>
            <a:br>
              <a:rPr lang="de-DE" dirty="0" smtClean="0"/>
            </a:br>
            <a:r>
              <a:rPr lang="de-DE" dirty="0" smtClean="0"/>
              <a:t> Arbeitsplatz vereinen (derzeit getrennt)</a:t>
            </a:r>
          </a:p>
        </p:txBody>
      </p:sp>
      <p:pic>
        <p:nvPicPr>
          <p:cNvPr id="4" name="Picture 2" descr="http://upload.wikimedia.org/wikipedia/commons/d/d3/AufklG_51_(V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86097"/>
            <a:ext cx="1512168" cy="144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133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0375" y="382588"/>
            <a:ext cx="8223250" cy="303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 smtClean="0">
                <a:latin typeface="Frutiger LT Com 55 Roman" pitchFamily="34" charset="0"/>
              </a:rPr>
              <a:t>Bildauswerteplatz der Zukunft –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technischer Aufbau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05" y="1268760"/>
            <a:ext cx="6479591" cy="428625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262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09544"/>
            <a:ext cx="5557977" cy="367660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hteckiger Pfeil 4"/>
          <p:cNvSpPr/>
          <p:nvPr/>
        </p:nvSpPr>
        <p:spPr>
          <a:xfrm rot="5400000" flipV="1">
            <a:off x="3903221" y="1073444"/>
            <a:ext cx="1370691" cy="609196"/>
          </a:xfrm>
          <a:prstGeom prst="bentArrow">
            <a:avLst>
              <a:gd name="adj1" fmla="val 33005"/>
              <a:gd name="adj2" fmla="val 29803"/>
              <a:gd name="adj3" fmla="val 36207"/>
              <a:gd name="adj4" fmla="val 866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67544" y="5013176"/>
            <a:ext cx="8223250" cy="1149660"/>
          </a:xfrm>
        </p:spPr>
        <p:txBody>
          <a:bodyPr/>
          <a:lstStyle/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Auszuwertendes Bild wird auf mittlerem Monitor dargestellt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60375" y="382588"/>
            <a:ext cx="8223250" cy="303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</a:p>
        </p:txBody>
      </p:sp>
    </p:spTree>
    <p:extLst>
      <p:ext uri="{BB962C8B-B14F-4D97-AF65-F5344CB8AC3E}">
        <p14:creationId xmlns:p14="http://schemas.microsoft.com/office/powerpoint/2010/main" val="308301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520483" y="1382889"/>
            <a:ext cx="4339549" cy="4236237"/>
          </a:xfrm>
        </p:spPr>
        <p:txBody>
          <a:bodyPr/>
          <a:lstStyle/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Stereo-Viewer mit </a:t>
            </a:r>
            <a:br>
              <a:rPr lang="de-DE" sz="2000" dirty="0" smtClean="0"/>
            </a:br>
            <a:r>
              <a:rPr lang="de-DE" sz="2000" dirty="0" smtClean="0"/>
              <a:t>umfangreichen Funktionen</a:t>
            </a:r>
          </a:p>
          <a:p>
            <a:pPr marL="474663" lvl="2" indent="-285750"/>
            <a:r>
              <a:rPr lang="de-DE" sz="2000" dirty="0" smtClean="0"/>
              <a:t>Annotation mit Rechtecken und Linien in verschiedenen Farben</a:t>
            </a:r>
          </a:p>
          <a:p>
            <a:pPr marL="474663" lvl="2" indent="-285750"/>
            <a:r>
              <a:rPr lang="de-DE" sz="2000" dirty="0" smtClean="0"/>
              <a:t>Textmarken und Pfeile</a:t>
            </a:r>
          </a:p>
          <a:p>
            <a:pPr marL="474663" lvl="2" indent="-285750"/>
            <a:r>
              <a:rPr lang="de-DE" sz="2000" dirty="0" smtClean="0"/>
              <a:t>Expertenmodus</a:t>
            </a:r>
          </a:p>
          <a:p>
            <a:pPr marL="206375" lvl="1" indent="-285750"/>
            <a:r>
              <a:rPr lang="de-DE" sz="2000" dirty="0" smtClean="0"/>
              <a:t>Bildvisualisierung wahlweise </a:t>
            </a:r>
            <a:br>
              <a:rPr lang="de-DE" sz="2000" dirty="0" smtClean="0"/>
            </a:br>
            <a:r>
              <a:rPr lang="de-DE" sz="2000" dirty="0" smtClean="0"/>
              <a:t> </a:t>
            </a:r>
            <a:r>
              <a:rPr lang="de-DE" sz="2000" dirty="0" err="1" smtClean="0"/>
              <a:t>monoskopisch</a:t>
            </a:r>
            <a:r>
              <a:rPr lang="de-DE" sz="2000" dirty="0" smtClean="0"/>
              <a:t> oder </a:t>
            </a:r>
            <a:br>
              <a:rPr lang="de-DE" sz="2000" dirty="0" smtClean="0"/>
            </a:br>
            <a:r>
              <a:rPr lang="de-DE" sz="2000" dirty="0" smtClean="0"/>
              <a:t> stereoskopisch </a:t>
            </a:r>
            <a:endParaRPr lang="de-DE" sz="2000" dirty="0"/>
          </a:p>
          <a:p>
            <a:pPr marL="206375" lvl="1" indent="-285750"/>
            <a:r>
              <a:rPr lang="de-DE" sz="2000" dirty="0" smtClean="0"/>
              <a:t>Geo-Koordinaten bleiben    </a:t>
            </a:r>
            <a:br>
              <a:rPr lang="de-DE" sz="2000" dirty="0" smtClean="0"/>
            </a:br>
            <a:r>
              <a:rPr lang="de-DE" sz="2000" dirty="0" smtClean="0"/>
              <a:t> erhalten</a:t>
            </a:r>
            <a:endParaRPr lang="de-DE" sz="2000" dirty="0"/>
          </a:p>
          <a:p>
            <a:pPr marL="206375" lvl="1" indent="-285750"/>
            <a:endParaRPr lang="de-DE" sz="2000" dirty="0" smtClean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60375" y="382588"/>
            <a:ext cx="8223250" cy="303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</a:p>
        </p:txBody>
      </p:sp>
      <p:pic>
        <p:nvPicPr>
          <p:cNvPr id="8" name="Grafik 3" descr="H:\ScreenShots\Workflow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24944"/>
            <a:ext cx="3960440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144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78407" y="5461856"/>
            <a:ext cx="8223250" cy="645279"/>
          </a:xfrm>
        </p:spPr>
        <p:txBody>
          <a:bodyPr/>
          <a:lstStyle/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Untere Monitor zeigt Karte mit Geo-</a:t>
            </a:r>
            <a:r>
              <a:rPr lang="de-DE" sz="2000" dirty="0" err="1" smtClean="0"/>
              <a:t>Referenzierung</a:t>
            </a:r>
            <a:r>
              <a:rPr lang="de-DE" sz="2000" dirty="0" smtClean="0"/>
              <a:t> des Bildes</a:t>
            </a:r>
          </a:p>
        </p:txBody>
      </p:sp>
      <p:sp>
        <p:nvSpPr>
          <p:cNvPr id="8" name="Pfeil nach rechts 7"/>
          <p:cNvSpPr/>
          <p:nvPr/>
        </p:nvSpPr>
        <p:spPr>
          <a:xfrm rot="6953413">
            <a:off x="4138671" y="2510843"/>
            <a:ext cx="517016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40968"/>
            <a:ext cx="3671392" cy="229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7236296" y="4365104"/>
            <a:ext cx="864096" cy="576064"/>
          </a:xfrm>
          <a:prstGeom prst="rect">
            <a:avLst/>
          </a:prstGeom>
          <a:solidFill>
            <a:srgbClr val="FF0000">
              <a:alpha val="2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Ellipse 4"/>
          <p:cNvSpPr/>
          <p:nvPr/>
        </p:nvSpPr>
        <p:spPr>
          <a:xfrm>
            <a:off x="7596336" y="4581128"/>
            <a:ext cx="144016" cy="1601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241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3250" cy="5688632"/>
          </a:xfrm>
        </p:spPr>
        <p:txBody>
          <a:bodyPr/>
          <a:lstStyle/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Software zur Darstellung von Geo-Daten</a:t>
            </a:r>
          </a:p>
          <a:p>
            <a:pPr marL="474663" lvl="2" indent="-285750"/>
            <a:r>
              <a:rPr lang="de-DE" sz="2000" dirty="0" smtClean="0"/>
              <a:t>Umfangreiche Anbindung an externe Quellen</a:t>
            </a:r>
          </a:p>
          <a:p>
            <a:pPr marL="742950" lvl="3" indent="-285750"/>
            <a:r>
              <a:rPr lang="de-DE" sz="2000" dirty="0" smtClean="0"/>
              <a:t>Statische AIS-Daten</a:t>
            </a:r>
          </a:p>
          <a:p>
            <a:pPr marL="742950" lvl="3" indent="-285750"/>
            <a:r>
              <a:rPr lang="de-DE" sz="2000" dirty="0" smtClean="0"/>
              <a:t>Situationsanalyse für dynamische Daten </a:t>
            </a:r>
          </a:p>
          <a:p>
            <a:pPr marL="474663" lvl="2" indent="-285750"/>
            <a:r>
              <a:rPr lang="de-DE" sz="2000" dirty="0" smtClean="0"/>
              <a:t>Entwickelt für multiple Anwendungsszenarien</a:t>
            </a:r>
          </a:p>
          <a:p>
            <a:pPr marL="474663" lvl="2" indent="-285750"/>
            <a:r>
              <a:rPr lang="de-DE" sz="2000" dirty="0" smtClean="0"/>
              <a:t>Verwendet Geo-Daten Infrastruktur</a:t>
            </a:r>
            <a:endParaRPr lang="de-DE" sz="2000" dirty="0"/>
          </a:p>
          <a:p>
            <a:pPr marL="206375" lvl="1" indent="-285750"/>
            <a:r>
              <a:rPr lang="de-DE" sz="2000" dirty="0" smtClean="0"/>
              <a:t>Verknüpfung zum Stereo-Viewer</a:t>
            </a:r>
          </a:p>
          <a:p>
            <a:pPr marL="474663" lvl="2" indent="-285750"/>
            <a:r>
              <a:rPr lang="de-DE" sz="2000" dirty="0" err="1" smtClean="0"/>
              <a:t>Footprint</a:t>
            </a:r>
            <a:r>
              <a:rPr lang="de-DE" sz="2000" dirty="0" smtClean="0"/>
              <a:t> und Position des auszuwertenden Bildes werden angezeigt</a:t>
            </a:r>
          </a:p>
          <a:p>
            <a:pPr marL="474663" lvl="2" indent="-285750"/>
            <a:r>
              <a:rPr lang="de-DE" sz="2000" dirty="0" smtClean="0"/>
              <a:t>Viewer springt automatisch an Position</a:t>
            </a:r>
          </a:p>
          <a:p>
            <a:pPr marL="474663" lvl="2" indent="-285750"/>
            <a:endParaRPr lang="de-DE" sz="2000" dirty="0" smtClean="0"/>
          </a:p>
          <a:p>
            <a:pPr marL="474663" lvl="2" indent="-285750"/>
            <a:endParaRPr lang="de-DE" sz="2000" dirty="0" smtClean="0"/>
          </a:p>
          <a:p>
            <a:pPr marL="457200" lvl="3" indent="0">
              <a:buNone/>
            </a:pPr>
            <a:endParaRPr lang="de-DE" sz="2000" dirty="0"/>
          </a:p>
          <a:p>
            <a:pPr marL="206375" lvl="1" indent="-285750"/>
            <a:endParaRPr lang="de-DE" sz="2000" dirty="0" smtClean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60375" y="382588"/>
            <a:ext cx="8223250" cy="303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</a:p>
        </p:txBody>
      </p:sp>
    </p:spTree>
    <p:extLst>
      <p:ext uri="{BB962C8B-B14F-4D97-AF65-F5344CB8AC3E}">
        <p14:creationId xmlns:p14="http://schemas.microsoft.com/office/powerpoint/2010/main" val="347242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95536" y="4941168"/>
            <a:ext cx="8223250" cy="645279"/>
          </a:xfrm>
        </p:spPr>
        <p:txBody>
          <a:bodyPr/>
          <a:lstStyle/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Linker Monitor zeigt Zusatzinformationen (z.B. zu AIS-Daten)</a:t>
            </a:r>
          </a:p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Reporting, z.B. mit Word oder </a:t>
            </a:r>
            <a:r>
              <a:rPr lang="de-DE" sz="2000" dirty="0" err="1" smtClean="0"/>
              <a:t>Recceexrep</a:t>
            </a:r>
            <a:endParaRPr lang="de-DE" sz="2000" dirty="0"/>
          </a:p>
          <a:p>
            <a:pPr marL="0" indent="0"/>
            <a:endParaRPr lang="de-DE" sz="2000" dirty="0" smtClean="0"/>
          </a:p>
        </p:txBody>
      </p:sp>
      <p:sp>
        <p:nvSpPr>
          <p:cNvPr id="6" name="Rechteckiger Pfeil 5"/>
          <p:cNvSpPr/>
          <p:nvPr/>
        </p:nvSpPr>
        <p:spPr>
          <a:xfrm rot="5909018" flipH="1" flipV="1">
            <a:off x="3335588" y="2180181"/>
            <a:ext cx="699405" cy="869293"/>
          </a:xfrm>
          <a:prstGeom prst="bentArrow">
            <a:avLst>
              <a:gd name="adj1" fmla="val 33005"/>
              <a:gd name="adj2" fmla="val 29803"/>
              <a:gd name="adj3" fmla="val 36207"/>
              <a:gd name="adj4" fmla="val 866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DE" b="0" kern="1200" dirty="0">
                <a:latin typeface="Frutiger LT Com 55 Roman" pitchFamily="34" charset="0"/>
              </a:rPr>
              <a:t>Bildauswerteplatz der Zukunft - </a:t>
            </a:r>
            <a:r>
              <a:rPr lang="de-DE" b="0" kern="1200" dirty="0">
                <a:solidFill>
                  <a:schemeClr val="tx2"/>
                </a:solidFill>
                <a:latin typeface="Frutiger LT Com 55 Roman" pitchFamily="34" charset="0"/>
              </a:rPr>
              <a:t>Visualisierung</a:t>
            </a:r>
            <a:r>
              <a:rPr lang="de-DE" b="0" kern="1200" dirty="0">
                <a:latin typeface="Frutiger LT Com 55 Roman" pitchFamily="34" charset="0"/>
              </a:rPr>
              <a:t/>
            </a:r>
            <a:br>
              <a:rPr lang="de-DE" b="0" kern="1200" dirty="0">
                <a:latin typeface="Frutiger LT Com 55 Roman" pitchFamily="34" charset="0"/>
              </a:rPr>
            </a:br>
            <a:endParaRPr lang="de-DE" b="0" kern="1200" dirty="0">
              <a:latin typeface="Frutiger LT Com 55 Roman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19" y="1021371"/>
            <a:ext cx="5623426" cy="37198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feil nach rechts 5"/>
          <p:cNvSpPr/>
          <p:nvPr/>
        </p:nvSpPr>
        <p:spPr>
          <a:xfrm rot="614026">
            <a:off x="4883289" y="2346007"/>
            <a:ext cx="478841" cy="30459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465614" y="4951990"/>
            <a:ext cx="8498996" cy="7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1938" indent="-26035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5302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798513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077913" indent="-276225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536523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671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0818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7966" indent="-277782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1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Wingdings" pitchFamily="2" charset="2"/>
              <a:buChar char="n"/>
            </a:pPr>
            <a:r>
              <a:rPr lang="de-DE" sz="2000" dirty="0" smtClean="0"/>
              <a:t>Rechter Monitor zeigt adaptive Erkennungsassistenz</a:t>
            </a:r>
            <a:endParaRPr lang="de-DE" sz="20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val="231753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r_Master_IOSB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79C7D"/>
    </a:dk2>
    <a:lt2>
      <a:srgbClr val="A8AFAF"/>
    </a:lt2>
    <a:accent1>
      <a:srgbClr val="EB6A0A"/>
    </a:accent1>
    <a:accent2>
      <a:srgbClr val="006E92"/>
    </a:accent2>
    <a:accent3>
      <a:srgbClr val="FFFFFF"/>
    </a:accent3>
    <a:accent4>
      <a:srgbClr val="000000"/>
    </a:accent4>
    <a:accent5>
      <a:srgbClr val="F3B9AA"/>
    </a:accent5>
    <a:accent6>
      <a:srgbClr val="006384"/>
    </a:accent6>
    <a:hlink>
      <a:srgbClr val="25BAE2"/>
    </a:hlink>
    <a:folHlink>
      <a:srgbClr val="B1C8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Leerer_Master_IOSB</Template>
  <TotalTime>0</TotalTime>
  <Words>237</Words>
  <Application>Microsoft Office PowerPoint</Application>
  <PresentationFormat>Bildschirmpräsentation (4:3)</PresentationFormat>
  <Paragraphs>81</Paragraphs>
  <Slides>17</Slides>
  <Notes>0</Notes>
  <HiddenSlides>1</HiddenSlides>
  <MMClips>1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0" baseType="lpstr">
      <vt:lpstr>Leerer_Master_IOSB</vt:lpstr>
      <vt:lpstr>1_Standarddesign</vt:lpstr>
      <vt:lpstr>2_Standarddesign</vt:lpstr>
      <vt:lpstr>Bildauswerteplatz der Zukunft</vt:lpstr>
      <vt:lpstr>Gespräche mit Bildauswertern</vt:lpstr>
      <vt:lpstr>Bildauswerteplatz der Zukunft – technischer Aufbau</vt:lpstr>
      <vt:lpstr>Bildauswerteplatz der Zukunft - Visualisierung</vt:lpstr>
      <vt:lpstr>Bildauswerteplatz der Zukunft - Visualisierung</vt:lpstr>
      <vt:lpstr>Bildauswerteplatz der Zukunft - Visualisierung </vt:lpstr>
      <vt:lpstr>Bildauswerteplatz der Zukunft - Visualisierung</vt:lpstr>
      <vt:lpstr>Bildauswerteplatz der Zukunft - Visualisierung </vt:lpstr>
      <vt:lpstr>Bildauswerteplatz der Zukunft - Visualisierung </vt:lpstr>
      <vt:lpstr>Bildauswerteplatz der Zukunft - Interaktion </vt:lpstr>
      <vt:lpstr>Bildauswerteplatz der Zukunft - Interaktion </vt:lpstr>
      <vt:lpstr>Bildauswerteplatz der Zukunft - Interaktion </vt:lpstr>
      <vt:lpstr>Bildauswerteplatz der Zukunft - Interaktion </vt:lpstr>
      <vt:lpstr>Bildauswerteplatz der Zukunft - Interaktion </vt:lpstr>
      <vt:lpstr>Bildauswerteplatz der Zukunft - Interaktion </vt:lpstr>
      <vt:lpstr>Bildauswerteplatz der Zukunft - Interaktion</vt:lpstr>
      <vt:lpstr>SW-Architektur » Bildauswerteplatz der Zukunft «</vt:lpstr>
    </vt:vector>
  </TitlesOfParts>
  <Company>IOSB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Geisler, Jürgen</dc:creator>
  <cp:lastModifiedBy>Sebastian Maier</cp:lastModifiedBy>
  <cp:revision>141</cp:revision>
  <dcterms:created xsi:type="dcterms:W3CDTF">2012-06-22T06:30:07Z</dcterms:created>
  <dcterms:modified xsi:type="dcterms:W3CDTF">2015-03-12T16:06:56Z</dcterms:modified>
</cp:coreProperties>
</file>