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74" r:id="rId1"/>
  </p:sldMasterIdLst>
  <p:notesMasterIdLst>
    <p:notesMasterId r:id="rId31"/>
  </p:notesMasterIdLst>
  <p:sldIdLst>
    <p:sldId id="256" r:id="rId2"/>
    <p:sldId id="272" r:id="rId3"/>
    <p:sldId id="273" r:id="rId4"/>
    <p:sldId id="274" r:id="rId5"/>
    <p:sldId id="275" r:id="rId6"/>
    <p:sldId id="258" r:id="rId7"/>
    <p:sldId id="276" r:id="rId8"/>
    <p:sldId id="277" r:id="rId9"/>
    <p:sldId id="278" r:id="rId10"/>
    <p:sldId id="279" r:id="rId11"/>
    <p:sldId id="286" r:id="rId12"/>
    <p:sldId id="287" r:id="rId13"/>
    <p:sldId id="280" r:id="rId14"/>
    <p:sldId id="293" r:id="rId15"/>
    <p:sldId id="281" r:id="rId16"/>
    <p:sldId id="284" r:id="rId17"/>
    <p:sldId id="296" r:id="rId18"/>
    <p:sldId id="297" r:id="rId19"/>
    <p:sldId id="288" r:id="rId20"/>
    <p:sldId id="264" r:id="rId21"/>
    <p:sldId id="294" r:id="rId22"/>
    <p:sldId id="298" r:id="rId23"/>
    <p:sldId id="268" r:id="rId24"/>
    <p:sldId id="285" r:id="rId25"/>
    <p:sldId id="289" r:id="rId26"/>
    <p:sldId id="295" r:id="rId27"/>
    <p:sldId id="290" r:id="rId28"/>
    <p:sldId id="291" r:id="rId29"/>
    <p:sldId id="292" r:id="rId30"/>
  </p:sldIdLst>
  <p:sldSz cx="10080625" cy="7559675"/>
  <p:notesSz cx="7772400" cy="10058400"/>
  <p:defaultTextStyle>
    <a:defPPr>
      <a:defRPr lang="en-GB"/>
    </a:defPPr>
    <a:lvl1pPr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873" indent="-285721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2881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034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187" indent="-228576" algn="l" defTabSz="457152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763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916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068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221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78191" autoAdjust="0"/>
  </p:normalViewPr>
  <p:slideViewPr>
    <p:cSldViewPr>
      <p:cViewPr varScale="1">
        <p:scale>
          <a:sx n="94" d="100"/>
          <a:sy n="94" d="100"/>
        </p:scale>
        <p:origin x="1332" y="90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fld id="{4342BBA7-16C9-4608-AABE-907C66129D2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311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873" indent="-285721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2881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034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187" indent="-228576" algn="l" defTabSz="457152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344FAE-0B3D-4DC1-AC6A-4039D1AAED33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9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35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78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287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27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806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77FE0-A6C0-40F5-9CE1-03EEEF3B414F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193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43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740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3540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1802F5D-FCFC-42E2-A6E5-DDF44E7D307D}" type="slidenum">
              <a:rPr lang="en-US"/>
              <a:pPr/>
              <a:t>20</a:t>
            </a:fld>
            <a:endParaRPr lang="en-US" dirty="0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74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7C9F72-D4A5-4D6C-8511-4BD022063FCC}" type="slidenum">
              <a:rPr lang="en-US"/>
              <a:pPr/>
              <a:t>23</a:t>
            </a:fld>
            <a:endParaRPr lang="en-US" dirty="0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1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77FE0-A6C0-40F5-9CE1-03EEEF3B414F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718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932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1390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7C9F72-D4A5-4D6C-8511-4BD022063FCC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158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7C9F72-D4A5-4D6C-8511-4BD022063FCC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137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97C9F72-D4A5-4D6C-8511-4BD022063FCC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123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77FE0-A6C0-40F5-9CE1-03EEEF3B414F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810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77FE0-A6C0-40F5-9CE1-03EEEF3B414F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30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77FE0-A6C0-40F5-9CE1-03EEEF3B414F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951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329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614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CPU</a:t>
            </a:r>
          </a:p>
          <a:p>
            <a:pPr marL="914323" lvl="1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unterschiedliche</a:t>
            </a:r>
            <a:r>
              <a:rPr lang="en-US" dirty="0" smtClean="0"/>
              <a:t> </a:t>
            </a:r>
            <a:r>
              <a:rPr lang="en-US" dirty="0" err="1" smtClean="0"/>
              <a:t>Aufgaben</a:t>
            </a:r>
            <a:r>
              <a:rPr lang="en-US" dirty="0" smtClean="0"/>
              <a:t> parallel</a:t>
            </a:r>
          </a:p>
          <a:p>
            <a:pPr marL="914323" lvl="1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Komplexe</a:t>
            </a:r>
            <a:r>
              <a:rPr lang="en-US" baseline="0" dirty="0" smtClean="0"/>
              <a:t> ALUs (</a:t>
            </a:r>
            <a:r>
              <a:rPr lang="en-US" baseline="0" dirty="0" err="1" smtClean="0"/>
              <a:t>z.B</a:t>
            </a:r>
            <a:r>
              <a:rPr lang="en-US" baseline="0" dirty="0" smtClean="0"/>
              <a:t>. out-of-order execution, branch-prediction, etc.)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GPU</a:t>
            </a:r>
          </a:p>
          <a:p>
            <a:pPr marL="914323" lvl="1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dieselbe</a:t>
            </a:r>
            <a:r>
              <a:rPr lang="en-US" dirty="0" smtClean="0"/>
              <a:t> </a:t>
            </a:r>
            <a:r>
              <a:rPr lang="en-US" dirty="0" err="1" smtClean="0"/>
              <a:t>Aufgabe</a:t>
            </a:r>
            <a:r>
              <a:rPr lang="en-US" dirty="0" smtClean="0"/>
              <a:t> auf </a:t>
            </a:r>
            <a:r>
              <a:rPr lang="en-US" dirty="0" err="1" smtClean="0"/>
              <a:t>unterschiedlichen</a:t>
            </a:r>
            <a:r>
              <a:rPr lang="en-US" dirty="0" smtClean="0"/>
              <a:t> </a:t>
            </a:r>
            <a:r>
              <a:rPr lang="en-US" dirty="0" err="1" smtClean="0"/>
              <a:t>Daten</a:t>
            </a:r>
            <a:endParaRPr lang="en-US" dirty="0" smtClean="0"/>
          </a:p>
          <a:p>
            <a:pPr marL="914323" lvl="1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Sehr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ALUs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28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5CA484-D9CF-4D19-B804-257258C77F97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1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/>
          <p:cNvGrpSpPr/>
          <p:nvPr/>
        </p:nvGrpSpPr>
        <p:grpSpPr>
          <a:xfrm>
            <a:off x="78755" y="2519883"/>
            <a:ext cx="10316927" cy="4961045"/>
            <a:chOff x="0" y="2357430"/>
            <a:chExt cx="9358346" cy="4500570"/>
          </a:xfrm>
        </p:grpSpPr>
        <p:sp>
          <p:nvSpPr>
            <p:cNvPr id="15" name="Rechteck 14"/>
            <p:cNvSpPr/>
            <p:nvPr userDrawn="1"/>
          </p:nvSpPr>
          <p:spPr>
            <a:xfrm>
              <a:off x="0" y="2357430"/>
              <a:ext cx="9358346" cy="4500570"/>
            </a:xfrm>
            <a:prstGeom prst="rect">
              <a:avLst/>
            </a:prstGeom>
            <a:solidFill>
              <a:srgbClr val="FF99FF"/>
            </a:solidFill>
            <a:ln>
              <a:solidFill>
                <a:srgbClr val="FF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1160486" y="4348172"/>
              <a:ext cx="6769100" cy="335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de-DE" dirty="0" err="1"/>
                <a:t>Please</a:t>
              </a:r>
              <a:r>
                <a:rPr lang="de-DE" dirty="0"/>
                <a:t> </a:t>
              </a:r>
              <a:r>
                <a:rPr lang="de-DE" dirty="0" err="1"/>
                <a:t>insert</a:t>
              </a:r>
              <a:r>
                <a:rPr lang="de-DE" dirty="0"/>
                <a:t> </a:t>
              </a:r>
              <a:r>
                <a:rPr lang="de-DE" dirty="0" smtClean="0"/>
                <a:t>a</a:t>
              </a:r>
              <a:r>
                <a:rPr lang="de-DE" baseline="0" dirty="0" smtClean="0"/>
                <a:t> </a:t>
              </a:r>
              <a:r>
                <a:rPr lang="de-DE" baseline="0" dirty="0" err="1" smtClean="0"/>
                <a:t>figure</a:t>
              </a:r>
              <a:r>
                <a:rPr lang="de-DE" baseline="0" dirty="0" smtClean="0"/>
                <a:t> in </a:t>
              </a:r>
              <a:r>
                <a:rPr lang="de-DE" baseline="0" dirty="0" err="1" smtClean="0"/>
                <a:t>the</a:t>
              </a:r>
              <a:r>
                <a:rPr lang="de-DE" baseline="0" dirty="0" smtClean="0"/>
                <a:t> </a:t>
              </a:r>
              <a:r>
                <a:rPr lang="de-DE" baseline="0" dirty="0" err="1" smtClean="0"/>
                <a:t>master</a:t>
              </a:r>
              <a:r>
                <a:rPr lang="de-DE" baseline="0" dirty="0" smtClean="0"/>
                <a:t> </a:t>
              </a:r>
              <a:r>
                <a:rPr lang="de-DE" baseline="0" dirty="0" err="1" smtClean="0"/>
                <a:t>transparency</a:t>
              </a:r>
              <a:r>
                <a:rPr lang="de-DE" dirty="0" smtClean="0"/>
                <a:t>.</a:t>
              </a:r>
              <a:endParaRPr lang="de-DE" dirty="0"/>
            </a:p>
          </p:txBody>
        </p:sp>
      </p:grpSp>
      <p:pic>
        <p:nvPicPr>
          <p:cNvPr id="26635" name="Picture 9" descr="II_rahmen_neu_tit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00"/>
            <a:ext cx="10080625" cy="757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37527" y="7137944"/>
            <a:ext cx="40462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0" marR="0" indent="0" algn="l" defTabSz="1007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/>
              <a:t>KIT – University of the State of Baden-Wuerttemberg and </a:t>
            </a: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900" dirty="0" smtClean="0"/>
              <a:t>National Research Center of the Helmholtz Association</a:t>
            </a:r>
            <a:endParaRPr lang="en-US" sz="900" dirty="0"/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425278" y="3711591"/>
            <a:ext cx="5001810" cy="16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</a:rPr>
              <a:t>NAME OF INSTITUTE, FACULTY, </a:t>
            </a:r>
            <a:r>
              <a:rPr lang="en-US" sz="1100" dirty="0">
                <a:solidFill>
                  <a:schemeClr val="bg1"/>
                </a:solidFill>
              </a:rPr>
              <a:t>DEPARTMENT </a:t>
            </a:r>
            <a:r>
              <a:rPr lang="en-US" sz="1100" dirty="0" smtClean="0">
                <a:solidFill>
                  <a:schemeClr val="bg1"/>
                </a:solidFill>
              </a:rPr>
              <a:t> (change</a:t>
            </a:r>
            <a:r>
              <a:rPr lang="en-US" sz="1100" baseline="0" dirty="0" smtClean="0">
                <a:solidFill>
                  <a:schemeClr val="bg1"/>
                </a:solidFill>
              </a:rPr>
              <a:t>  m</a:t>
            </a:r>
            <a:r>
              <a:rPr lang="de-DE" sz="1100" dirty="0" err="1" smtClean="0">
                <a:solidFill>
                  <a:schemeClr val="bg1"/>
                </a:solidFill>
              </a:rPr>
              <a:t>aster</a:t>
            </a:r>
            <a:r>
              <a:rPr lang="de-DE" sz="1100" dirty="0" smtClean="0">
                <a:solidFill>
                  <a:schemeClr val="bg1"/>
                </a:solidFill>
              </a:rPr>
              <a:t> </a:t>
            </a:r>
            <a:r>
              <a:rPr lang="de-DE" sz="1100" dirty="0" err="1" smtClean="0">
                <a:solidFill>
                  <a:schemeClr val="bg1"/>
                </a:solidFill>
              </a:rPr>
              <a:t>view</a:t>
            </a:r>
            <a:r>
              <a:rPr lang="de-DE" sz="1100" dirty="0" smtClean="0">
                <a:solidFill>
                  <a:schemeClr val="bg1"/>
                </a:solidFill>
              </a:rPr>
              <a:t>)</a:t>
            </a:r>
            <a:endParaRPr lang="de-DE" sz="11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8068000" y="7162443"/>
            <a:ext cx="19041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8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40" name="Picture 13" descr="KIT-Logo-rgb_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77" y="367485"/>
            <a:ext cx="1785111" cy="82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Graphics Programming Lab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62A1E-EEE6-495B-9238-6A6718D38DC7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41706" y="367484"/>
            <a:ext cx="2303143" cy="634872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30527" y="367484"/>
            <a:ext cx="6743169" cy="63487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Graphics Programming Lab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96BA1-1147-4DCA-BD79-F5E0494FBB9F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8" cy="1260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503239" y="6886575"/>
            <a:ext cx="2346325" cy="519113"/>
          </a:xfrm>
        </p:spPr>
        <p:txBody>
          <a:bodyPr/>
          <a:lstStyle>
            <a:lvl1pPr>
              <a:defRPr/>
            </a:lvl1pPr>
          </a:lstStyle>
          <a:p>
            <a:fld id="{EA1169D7-ACD2-47B2-B2CE-9F7D724A8595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4050" cy="51911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Graphics Programming Lab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9" y="6886575"/>
            <a:ext cx="2346325" cy="5191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20E5260-A92E-4F95-87AC-4F791B0863C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68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972" indent="0">
              <a:buNone/>
              <a:defRPr sz="2000"/>
            </a:lvl2pPr>
            <a:lvl3pPr marL="1007943" indent="0">
              <a:buNone/>
              <a:defRPr sz="1800"/>
            </a:lvl3pPr>
            <a:lvl4pPr marL="1511915" indent="0">
              <a:buNone/>
              <a:defRPr sz="1500"/>
            </a:lvl4pPr>
            <a:lvl5pPr marL="2015886" indent="0">
              <a:buNone/>
              <a:defRPr sz="1500"/>
            </a:lvl5pPr>
            <a:lvl6pPr marL="2519858" indent="0">
              <a:buNone/>
              <a:defRPr sz="1500"/>
            </a:lvl6pPr>
            <a:lvl7pPr marL="3023829" indent="0">
              <a:buNone/>
              <a:defRPr sz="1500"/>
            </a:lvl7pPr>
            <a:lvl8pPr marL="3527801" indent="0">
              <a:buNone/>
              <a:defRPr sz="1500"/>
            </a:lvl8pPr>
            <a:lvl9pPr marL="4031772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56AB2-2F18-43A3-BCFF-75DC05C2984B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32278" y="1321194"/>
            <a:ext cx="4522280" cy="539501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22568" y="1321194"/>
            <a:ext cx="4522280" cy="5395018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601FC-1280-4A27-A818-A581A57AB758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8" name="Datumsplatzhalter 9"/>
          <p:cNvSpPr>
            <a:spLocks noGrp="1"/>
          </p:cNvSpPr>
          <p:nvPr>
            <p:ph type="dt" sz="half" idx="11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2EFD1-04FC-4232-B39B-C392F9785B91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9EE57-3023-4E1B-8FB3-4259AB8FB767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EFB84-B569-48B7-99CF-137829A43E48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42BFF-833E-4119-A8AB-6181F047D981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6" name="Datumsplatzhalter 9"/>
          <p:cNvSpPr>
            <a:spLocks noGrp="1"/>
          </p:cNvSpPr>
          <p:nvPr>
            <p:ph type="dt" sz="half" idx="11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264B6-7441-4173-B599-DBB5CAC76C27}" type="datetime1">
              <a:rPr lang="en-US" smtClean="0"/>
              <a:t>2016-10-18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-33087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0527" y="367485"/>
            <a:ext cx="7619972" cy="61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title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2277" y="1321194"/>
            <a:ext cx="9212571" cy="5395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627662" y="7113445"/>
            <a:ext cx="3017187" cy="39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>
              <a:spcBef>
                <a:spcPct val="50000"/>
              </a:spcBef>
            </a:pPr>
            <a:r>
              <a:rPr lang="en-US" sz="1000" dirty="0" smtClean="0"/>
              <a:t>Karlsruhe Institute of Technology</a:t>
            </a:r>
            <a:r>
              <a:rPr lang="en-US" sz="1000" baseline="0" dirty="0" smtClean="0"/>
              <a:t> | IVD | CGG</a:t>
            </a:r>
            <a:endParaRPr lang="en-US" sz="1000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76517" y="7104694"/>
            <a:ext cx="358773" cy="23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1667C520-F49C-4D12-A1AD-7CEE7577070E}" type="slidenum">
              <a:rPr lang="de-DE" sz="1000" b="1"/>
              <a:pPr>
                <a:spcBef>
                  <a:spcPct val="50000"/>
                </a:spcBef>
                <a:defRPr/>
              </a:pPr>
              <a:t>‹#›</a:t>
            </a:fld>
            <a:endParaRPr lang="de-DE" sz="1000" b="1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76117" y="7104695"/>
            <a:ext cx="4683290" cy="39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en-US" dirty="0" smtClean="0"/>
              <a:t>GPU Computing / GPGPU</a:t>
            </a:r>
            <a:endParaRPr lang="en-US" dirty="0"/>
          </a:p>
        </p:txBody>
      </p:sp>
      <p:pic>
        <p:nvPicPr>
          <p:cNvPr id="1037" name="Picture 9" descr="KITlogo_4c_frutige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53024" y="376234"/>
            <a:ext cx="1195325" cy="54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74687" y="7103317"/>
            <a:ext cx="1150938" cy="3968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57B3B-BFDD-4C3E-9ADF-E98B1010CFDC}" type="datetime1">
              <a:rPr lang="en-US" smtClean="0"/>
              <a:t>2016-10-18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503972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1007943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511915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2015886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346480" indent="-34648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71451" indent="-34648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333425" indent="-304483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</a:defRPr>
      </a:lvl3pPr>
      <a:lvl4pPr marL="1826897" indent="-304483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</a:defRPr>
      </a:lvl4pPr>
      <a:lvl5pPr marL="2309870" indent="-304483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800">
          <a:solidFill>
            <a:schemeClr val="tx1"/>
          </a:solidFill>
          <a:latin typeface="+mn-lt"/>
        </a:defRPr>
      </a:lvl5pPr>
      <a:lvl6pPr marL="2771844" indent="-251986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500">
          <a:solidFill>
            <a:schemeClr val="tx1"/>
          </a:solidFill>
          <a:latin typeface="+mn-lt"/>
        </a:defRPr>
      </a:lvl6pPr>
      <a:lvl7pPr marL="3275815" indent="-251986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500">
          <a:solidFill>
            <a:schemeClr val="tx1"/>
          </a:solidFill>
          <a:latin typeface="+mn-lt"/>
        </a:defRPr>
      </a:lvl7pPr>
      <a:lvl8pPr marL="3779787" indent="-251986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500">
          <a:solidFill>
            <a:schemeClr val="tx1"/>
          </a:solidFill>
          <a:latin typeface="+mn-lt"/>
        </a:defRPr>
      </a:lvl8pPr>
      <a:lvl9pPr marL="4283758" indent="-251986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5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eveloper.nvidia.com/cuda-toolkit-4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eveloper.amd.com/GPU/ATISTREAMSDK/Pages/default.asp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hronos.org/registry/cl/specs/opencl-1.1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schrade@kit.edu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hyperlink" Target="mailto:mzeidan@kit.edu" TargetMode="External"/><Relationship Id="rId4" Type="http://schemas.openxmlformats.org/officeDocument/2006/relationships/hyperlink" Target="mailto:stephan.bergmann@kit.edu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32.jpeg"/><Relationship Id="rId5" Type="http://schemas.openxmlformats.org/officeDocument/2006/relationships/image" Target="../media/image5.png"/><Relationship Id="rId10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31.png"/><Relationship Id="rId4" Type="http://schemas.openxmlformats.org/officeDocument/2006/relationships/image" Target="../media/image29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08.idav.ucdavis.edu/luebke-nvidia-gpu-architecture.pdf" TargetMode="External"/><Relationship Id="rId3" Type="http://schemas.openxmlformats.org/officeDocument/2006/relationships/image" Target="../media/image9.ti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gif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ilias.studium.kit.edu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ilias.studium.kit.edu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celereyes.com/examples/virus_detection_hepatitis_c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575816" y="1331565"/>
            <a:ext cx="9070975" cy="1171575"/>
          </a:xfrm>
          <a:ln/>
        </p:spPr>
        <p:txBody>
          <a:bodyPr tIns="38804"/>
          <a:lstStyle/>
          <a:p>
            <a:pPr algn="ctr"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3200" dirty="0" smtClean="0"/>
              <a:t>GPU Computing</a:t>
            </a:r>
            <a:br>
              <a:rPr lang="en-US" sz="3200" dirty="0" smtClean="0"/>
            </a:br>
            <a:r>
              <a:rPr lang="en-US" sz="3200" dirty="0" smtClean="0"/>
              <a:t>and</a:t>
            </a:r>
            <a:br>
              <a:rPr lang="en-US" sz="3200" dirty="0" smtClean="0"/>
            </a:br>
            <a:r>
              <a:rPr lang="en-US" sz="3200" dirty="0" smtClean="0"/>
              <a:t>General Purpose Computation on GPUs</a:t>
            </a:r>
            <a:r>
              <a:rPr lang="en-US" sz="3200" dirty="0"/>
              <a:t>	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>
          <a:xfrm>
            <a:off x="697701" y="7130962"/>
            <a:ext cx="792657" cy="313483"/>
          </a:xfrm>
        </p:spPr>
        <p:txBody>
          <a:bodyPr/>
          <a:lstStyle/>
          <a:p>
            <a:fld id="{40412DCB-A4CE-4711-8B90-5833490AFBB4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1814513"/>
            <a:ext cx="10080625" cy="4899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8221" rIns="0" bIns="0" anchor="ctr">
            <a:normAutofit lnSpcReduction="10000"/>
          </a:bodyPr>
          <a:lstStyle/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 smtClean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 smtClean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Winter Term </a:t>
            </a:r>
            <a:r>
              <a:rPr lang="en-US" dirty="0" smtClean="0"/>
              <a:t>2016</a:t>
            </a: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Kick-Off Meeting</a:t>
            </a:r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19</a:t>
            </a:r>
            <a:r>
              <a:rPr lang="en-US" baseline="30000" dirty="0" smtClean="0"/>
              <a:t>th</a:t>
            </a:r>
            <a:r>
              <a:rPr lang="en-US" dirty="0" smtClean="0"/>
              <a:t> October 2016</a:t>
            </a: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sz="1800" i="1" dirty="0" smtClean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endParaRPr lang="en-US" sz="1800" i="1" dirty="0"/>
          </a:p>
          <a:p>
            <a:pPr marL="0" indent="0" algn="ctr"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1600" i="1" dirty="0" err="1" smtClean="0"/>
              <a:t>Tamás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Szép</a:t>
            </a:r>
            <a:r>
              <a:rPr lang="en-US" sz="1600" i="1" dirty="0" smtClean="0"/>
              <a:t>, Lorenzo </a:t>
            </a:r>
            <a:r>
              <a:rPr lang="en-US" sz="1600" i="1" dirty="0" err="1" smtClean="0"/>
              <a:t>Tessari</a:t>
            </a:r>
            <a:r>
              <a:rPr lang="en-US" sz="1600" i="1" dirty="0" smtClean="0"/>
              <a:t>, Mahmoud </a:t>
            </a:r>
            <a:r>
              <a:rPr lang="en-US" sz="1600" i="1" dirty="0" err="1" smtClean="0"/>
              <a:t>Zeidan</a:t>
            </a:r>
            <a:endParaRPr lang="en-US" sz="1600" i="1" dirty="0"/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1600" i="1" dirty="0"/>
              <a:t>Computer Graphics Group</a:t>
            </a:r>
          </a:p>
          <a:p>
            <a:pPr marL="0" indent="0" algn="ctr">
              <a:spcAft>
                <a:spcPct val="0"/>
              </a:spcAft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1600" i="1" dirty="0"/>
              <a:t>Karlsruhe Institute of Technology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err="1" smtClean="0"/>
              <a:t>OpenCL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2277" y="1553171"/>
            <a:ext cx="9432571" cy="5395018"/>
          </a:xfrm>
        </p:spPr>
        <p:txBody>
          <a:bodyPr/>
          <a:lstStyle/>
          <a:p>
            <a:pPr marL="72000" indent="0">
              <a:buNone/>
            </a:pPr>
            <a:endParaRPr lang="de-DE" dirty="0"/>
          </a:p>
          <a:p>
            <a:r>
              <a:rPr lang="en-US" dirty="0" smtClean="0"/>
              <a:t>Open </a:t>
            </a:r>
            <a:r>
              <a:rPr lang="en-US" dirty="0"/>
              <a:t>Computing Language</a:t>
            </a:r>
          </a:p>
          <a:p>
            <a:pPr lvl="1"/>
            <a:r>
              <a:rPr lang="en-US" sz="2000" dirty="0"/>
              <a:t>cross-platform standard for computing on heterogeneous platforms</a:t>
            </a:r>
          </a:p>
          <a:p>
            <a:pPr lvl="1"/>
            <a:r>
              <a:rPr lang="en-US" sz="2000" dirty="0"/>
              <a:t>maintained by </a:t>
            </a:r>
            <a:r>
              <a:rPr lang="en-US" sz="2000" dirty="0" err="1"/>
              <a:t>Khronos</a:t>
            </a:r>
            <a:r>
              <a:rPr lang="en-US" sz="2000" dirty="0"/>
              <a:t> Group (OpenGL, </a:t>
            </a:r>
            <a:r>
              <a:rPr lang="en-US" sz="2000" dirty="0" err="1"/>
              <a:t>OpenAL</a:t>
            </a:r>
            <a:r>
              <a:rPr lang="en-US" sz="2000" dirty="0"/>
              <a:t>)</a:t>
            </a:r>
          </a:p>
          <a:p>
            <a:pPr lvl="1"/>
            <a:r>
              <a:rPr lang="en-US" sz="2000" dirty="0" smtClean="0"/>
              <a:t>introduced </a:t>
            </a:r>
            <a:r>
              <a:rPr lang="en-US" sz="2000" dirty="0"/>
              <a:t>at SIGGRAPH </a:t>
            </a:r>
            <a:r>
              <a:rPr lang="en-US" sz="2000" dirty="0" smtClean="0"/>
              <a:t>2008</a:t>
            </a:r>
            <a:endParaRPr lang="de-DE" dirty="0"/>
          </a:p>
          <a:p>
            <a:endParaRPr lang="de-DE" dirty="0"/>
          </a:p>
        </p:txBody>
      </p:sp>
      <p:pic>
        <p:nvPicPr>
          <p:cNvPr id="9" name="Picture 4" descr="http://profile.iiita.ac.in/shailendra/Pawan%20sir/PAVAN/OpenCL/opencl-download_files/OpenCL_Logo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948" y="365864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910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err="1" smtClean="0"/>
              <a:t>OpenCL</a:t>
            </a:r>
            <a:r>
              <a:rPr lang="en-US" dirty="0" smtClean="0"/>
              <a:t> SDK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1800" y="1553171"/>
            <a:ext cx="9504579" cy="5395018"/>
          </a:xfrm>
        </p:spPr>
        <p:txBody>
          <a:bodyPr/>
          <a:lstStyle/>
          <a:p>
            <a:pPr marL="72000" indent="0">
              <a:buNone/>
            </a:pPr>
            <a:endParaRPr lang="de-DE" dirty="0"/>
          </a:p>
          <a:p>
            <a:r>
              <a:rPr lang="en-US" dirty="0" smtClean="0"/>
              <a:t>From </a:t>
            </a:r>
            <a:r>
              <a:rPr lang="en-US" b="1" dirty="0"/>
              <a:t>NVIDIA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developer.nvidia.com</a:t>
            </a:r>
            <a:endParaRPr lang="en-US" dirty="0" smtClean="0"/>
          </a:p>
          <a:p>
            <a:pPr marL="1128874" lvl="2" indent="-342900">
              <a:buFont typeface="+mj-lt"/>
              <a:buAutoNum type="arabicPeriod"/>
            </a:pPr>
            <a:r>
              <a:rPr lang="en-US" dirty="0" smtClean="0"/>
              <a:t>  Download the developer driver.</a:t>
            </a:r>
          </a:p>
          <a:p>
            <a:pPr marL="1243174" lvl="2" indent="-457200">
              <a:buFont typeface="+mj-lt"/>
              <a:buAutoNum type="arabicPeriod"/>
            </a:pPr>
            <a:r>
              <a:rPr lang="en-US" dirty="0" smtClean="0"/>
              <a:t>Download </a:t>
            </a:r>
            <a:r>
              <a:rPr lang="en-US" dirty="0"/>
              <a:t>the CUDA </a:t>
            </a:r>
            <a:r>
              <a:rPr lang="en-US" dirty="0" smtClean="0"/>
              <a:t>toolkit.</a:t>
            </a:r>
            <a:endParaRPr lang="en-US" dirty="0"/>
          </a:p>
          <a:p>
            <a:pPr marL="1243174" lvl="2" indent="-457200">
              <a:buFont typeface="+mj-lt"/>
              <a:buAutoNum type="arabicPeriod"/>
            </a:pPr>
            <a:r>
              <a:rPr lang="en-US" dirty="0"/>
              <a:t>Download the GPU Computing SDK (optional, but worth it</a:t>
            </a:r>
            <a:r>
              <a:rPr lang="en-US" dirty="0" smtClean="0"/>
              <a:t>).</a:t>
            </a:r>
            <a:endParaRPr lang="en-US" dirty="0"/>
          </a:p>
          <a:p>
            <a:pPr marL="324000" lvl="1" indent="0">
              <a:buNone/>
            </a:pPr>
            <a:endParaRPr lang="en-US" dirty="0"/>
          </a:p>
          <a:p>
            <a:pPr marL="781200" lvl="1" indent="-45720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From </a:t>
            </a:r>
            <a:r>
              <a:rPr lang="en-US" b="1" dirty="0"/>
              <a:t>ATI</a:t>
            </a:r>
            <a:r>
              <a:rPr lang="en-US" dirty="0"/>
              <a:t>:</a:t>
            </a:r>
          </a:p>
          <a:p>
            <a:pPr lvl="1"/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developer.amd.com</a:t>
            </a:r>
            <a:endParaRPr lang="en-US" dirty="0"/>
          </a:p>
          <a:p>
            <a:pPr marL="1243174" lvl="2" indent="-457200">
              <a:buFont typeface="+mj-lt"/>
              <a:buAutoNum type="arabicPeriod"/>
            </a:pPr>
            <a:r>
              <a:rPr lang="en-US" dirty="0"/>
              <a:t>Download Accelerated Parallel Processing (APP, formerly ATI Stream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Read the documentation and additional materials at </a:t>
            </a:r>
            <a:r>
              <a:rPr lang="en-US" b="1" dirty="0" smtClean="0"/>
              <a:t>vendors’ websites!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85032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Recommended Literature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1800" y="1553171"/>
            <a:ext cx="9504579" cy="5395018"/>
          </a:xfrm>
        </p:spPr>
        <p:txBody>
          <a:bodyPr/>
          <a:lstStyle/>
          <a:p>
            <a:endParaRPr lang="en-US" sz="1800" dirty="0"/>
          </a:p>
          <a:p>
            <a:r>
              <a:rPr lang="en-US" sz="2000" dirty="0" smtClean="0"/>
              <a:t>Programming </a:t>
            </a:r>
            <a:r>
              <a:rPr lang="en-US" sz="2000" dirty="0"/>
              <a:t>Massively Parallel Processors </a:t>
            </a:r>
            <a:br>
              <a:rPr lang="en-US" sz="2000" dirty="0"/>
            </a:br>
            <a:r>
              <a:rPr lang="en-US" sz="2000" dirty="0"/>
              <a:t>A Hands on Approach</a:t>
            </a:r>
          </a:p>
          <a:p>
            <a:pPr marL="324000" lvl="1" indent="0">
              <a:buNone/>
            </a:pPr>
            <a:r>
              <a:rPr lang="en-US" sz="1600" dirty="0"/>
              <a:t>	David B. Kirk, Wen-</a:t>
            </a:r>
            <a:r>
              <a:rPr lang="en-US" sz="1600" dirty="0" err="1"/>
              <a:t>mei</a:t>
            </a:r>
            <a:r>
              <a:rPr lang="en-US" sz="1600" dirty="0"/>
              <a:t> W. </a:t>
            </a:r>
            <a:r>
              <a:rPr lang="en-US" sz="1600" dirty="0" err="1"/>
              <a:t>Hwu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	Morgan Kaufmann, 2010</a:t>
            </a:r>
          </a:p>
          <a:p>
            <a:pPr marL="576000" lvl="2" indent="0">
              <a:buNone/>
            </a:pPr>
            <a:endParaRPr lang="en-US" sz="1600" dirty="0"/>
          </a:p>
          <a:p>
            <a:pPr marL="576000" lvl="2" indent="0">
              <a:buNone/>
            </a:pPr>
            <a:endParaRPr lang="en-US" sz="1600" dirty="0"/>
          </a:p>
          <a:p>
            <a:r>
              <a:rPr lang="en-US" sz="2000" dirty="0"/>
              <a:t>CUDA by Example: An Introduction to </a:t>
            </a:r>
            <a:br>
              <a:rPr lang="en-US" sz="2000" dirty="0"/>
            </a:br>
            <a:r>
              <a:rPr lang="en-US" sz="2000" dirty="0"/>
              <a:t>General-Purpose GPU Programming</a:t>
            </a:r>
          </a:p>
          <a:p>
            <a:pPr marL="324000" lvl="1" indent="0">
              <a:buNone/>
            </a:pPr>
            <a:r>
              <a:rPr lang="en-US" sz="1600" dirty="0"/>
              <a:t>	Jason Sanders, Edward </a:t>
            </a:r>
            <a:r>
              <a:rPr lang="en-US" sz="1600" dirty="0" err="1"/>
              <a:t>Kandrot</a:t>
            </a:r>
            <a:endParaRPr lang="en-US" sz="1600" dirty="0"/>
          </a:p>
          <a:p>
            <a:pPr marL="576000" lvl="2" indent="0">
              <a:buNone/>
            </a:pPr>
            <a:r>
              <a:rPr lang="en-US" sz="1600" dirty="0"/>
              <a:t>	Morgan Kaufmann, 2010</a:t>
            </a:r>
          </a:p>
          <a:p>
            <a:pPr marL="576000" lvl="2" indent="0">
              <a:buNone/>
            </a:pPr>
            <a:endParaRPr lang="en-US" sz="1600" dirty="0"/>
          </a:p>
          <a:p>
            <a:pPr marL="576000" lvl="2" indent="0">
              <a:buNone/>
            </a:pPr>
            <a:endParaRPr lang="en-US" sz="1600" dirty="0"/>
          </a:p>
          <a:p>
            <a:r>
              <a:rPr lang="en-US" sz="2000" dirty="0"/>
              <a:t>The </a:t>
            </a:r>
            <a:r>
              <a:rPr lang="en-US" sz="2000" dirty="0" err="1"/>
              <a:t>OpenCL</a:t>
            </a:r>
            <a:r>
              <a:rPr lang="en-US" sz="2000" dirty="0"/>
              <a:t> Specification</a:t>
            </a:r>
          </a:p>
          <a:p>
            <a:pPr marL="324000" lvl="1" indent="0">
              <a:buNone/>
            </a:pPr>
            <a:r>
              <a:rPr lang="en-US" sz="1600" dirty="0"/>
              <a:t>	</a:t>
            </a:r>
            <a:r>
              <a:rPr lang="en-US" sz="1600" dirty="0" err="1"/>
              <a:t>Khronos</a:t>
            </a:r>
            <a:r>
              <a:rPr lang="en-US" sz="1600" dirty="0"/>
              <a:t> Group</a:t>
            </a:r>
            <a:br>
              <a:rPr lang="en-US" sz="1600" dirty="0"/>
            </a:br>
            <a:r>
              <a:rPr lang="en-US" sz="1600" dirty="0"/>
              <a:t>	</a:t>
            </a: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www.khronos.org/registry/cl/specs/opencl-1.1.pdf</a:t>
            </a:r>
            <a:endParaRPr lang="en-US" sz="1600" dirty="0"/>
          </a:p>
          <a:p>
            <a:pPr marL="576000" lvl="2" indent="0">
              <a:buNone/>
            </a:pPr>
            <a:endParaRPr lang="en-US" sz="1600" dirty="0"/>
          </a:p>
        </p:txBody>
      </p:sp>
      <p:pic>
        <p:nvPicPr>
          <p:cNvPr id="7" name="Picture 4" descr="http://images.contentreserve.com/ImageType-100/0447-1/%7B186693B8-1E58-4B16-AAC3-5F412925FF3D%7DImg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68" y="3851845"/>
            <a:ext cx="17281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ages.borders.com.au/images/bau/97801238/9780123814722/0/0/plain/programming-massively-parallel-processors-a-hands-on-approa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68" y="1547588"/>
            <a:ext cx="1728192" cy="214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3506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2304008" y="2608262"/>
            <a:ext cx="5902623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4000" dirty="0" smtClean="0"/>
              <a:t>Course Organization</a:t>
            </a:r>
            <a:endParaRPr lang="en-US" sz="4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173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Advisors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3D4284-AE9E-47B6-BAE8-A820F3316431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3672160" y="2824342"/>
            <a:ext cx="2887247" cy="1368152"/>
          </a:xfrm>
          <a:ln/>
        </p:spPr>
        <p:txBody>
          <a:bodyPr>
            <a:normAutofit fontScale="70000" lnSpcReduction="20000"/>
          </a:bodyPr>
          <a:lstStyle/>
          <a:p>
            <a:pPr marL="107939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4000" dirty="0" smtClean="0"/>
              <a:t>Lorenzo </a:t>
            </a:r>
            <a:r>
              <a:rPr lang="en-US" sz="4000" dirty="0" err="1" smtClean="0"/>
              <a:t>Tessari</a:t>
            </a:r>
            <a:endParaRPr lang="en-US" sz="4000" dirty="0"/>
          </a:p>
          <a:p>
            <a:pPr marL="98810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800" dirty="0"/>
              <a:t>Room </a:t>
            </a:r>
            <a:r>
              <a:rPr lang="en-US" sz="2800" dirty="0" smtClean="0"/>
              <a:t>136</a:t>
            </a:r>
            <a:endParaRPr lang="en-US" sz="2800" dirty="0"/>
          </a:p>
          <a:p>
            <a:pPr marL="98810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800" dirty="0">
                <a:hlinkClick r:id="rId3"/>
              </a:rPr>
              <a:t>l</a:t>
            </a:r>
            <a:r>
              <a:rPr lang="en-US" sz="2800" dirty="0" smtClean="0">
                <a:hlinkClick r:id="rId3"/>
              </a:rPr>
              <a:t>orenzo.tessari@kit.edu</a:t>
            </a:r>
            <a:endParaRPr lang="en-US" sz="2800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384600" y="2699717"/>
            <a:ext cx="3384376" cy="1584176"/>
          </a:xfrm>
          <a:ln/>
        </p:spPr>
        <p:txBody>
          <a:bodyPr>
            <a:normAutofit/>
          </a:bodyPr>
          <a:lstStyle/>
          <a:p>
            <a:pPr marL="107939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800" dirty="0" err="1" smtClean="0"/>
              <a:t>Tamás</a:t>
            </a:r>
            <a:r>
              <a:rPr lang="en-US" sz="2800" dirty="0" smtClean="0"/>
              <a:t> </a:t>
            </a:r>
            <a:r>
              <a:rPr lang="en-US" sz="2800" dirty="0" err="1" smtClean="0"/>
              <a:t>Szép</a:t>
            </a:r>
            <a:endParaRPr lang="en-US" sz="2800" dirty="0"/>
          </a:p>
          <a:p>
            <a:pPr marL="98810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000" dirty="0"/>
              <a:t>Room </a:t>
            </a:r>
            <a:r>
              <a:rPr lang="en-US" sz="2000" dirty="0" smtClean="0"/>
              <a:t>166</a:t>
            </a:r>
          </a:p>
          <a:p>
            <a:pPr marL="98810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1800" dirty="0">
                <a:hlinkClick r:id="rId4"/>
              </a:rPr>
              <a:t>t</a:t>
            </a:r>
            <a:r>
              <a:rPr lang="en-US" sz="1800" dirty="0" smtClean="0">
                <a:hlinkClick r:id="rId4"/>
              </a:rPr>
              <a:t>amas.szep</a:t>
            </a:r>
            <a:r>
              <a:rPr lang="en-US" sz="1800" dirty="0" smtClean="0">
                <a:hlinkClick r:id="rId4"/>
              </a:rPr>
              <a:t>@kit.edu</a:t>
            </a:r>
            <a:endParaRPr lang="en-US" sz="1800" dirty="0"/>
          </a:p>
        </p:txBody>
      </p:sp>
      <p:sp>
        <p:nvSpPr>
          <p:cNvPr id="2" name="Textfeld 1"/>
          <p:cNvSpPr txBox="1"/>
          <p:nvPr/>
        </p:nvSpPr>
        <p:spPr>
          <a:xfrm>
            <a:off x="384600" y="5567995"/>
            <a:ext cx="9456435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Please prefix the mail subject </a:t>
            </a:r>
            <a:r>
              <a:rPr lang="en-US" b="1" dirty="0" smtClean="0">
                <a:solidFill>
                  <a:srgbClr val="FF0000"/>
                </a:solidFill>
              </a:rPr>
              <a:t>always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with </a:t>
            </a:r>
            <a:r>
              <a:rPr lang="en-US" b="1" dirty="0" smtClean="0"/>
              <a:t>[</a:t>
            </a:r>
            <a:r>
              <a:rPr lang="en-US" b="1" dirty="0" err="1" smtClean="0"/>
              <a:t>gpuc</a:t>
            </a:r>
            <a:r>
              <a:rPr lang="en-US" b="1" dirty="0" smtClean="0"/>
              <a:t>] </a:t>
            </a:r>
            <a:r>
              <a:rPr lang="en-US" dirty="0" smtClean="0"/>
              <a:t>(GPU Computing) or </a:t>
            </a:r>
            <a:r>
              <a:rPr lang="en-US" b="1" dirty="0" smtClean="0"/>
              <a:t>[</a:t>
            </a:r>
            <a:r>
              <a:rPr lang="en-US" b="1" dirty="0" err="1" smtClean="0"/>
              <a:t>gpgpu</a:t>
            </a:r>
            <a:r>
              <a:rPr lang="en-US" b="1" dirty="0" smtClean="0"/>
              <a:t>] </a:t>
            </a:r>
            <a:r>
              <a:rPr lang="en-US" dirty="0" smtClean="0"/>
              <a:t>(GPGPU)!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6832131" y="2699717"/>
            <a:ext cx="2816693" cy="1368152"/>
          </a:xfrm>
          <a:ln/>
        </p:spPr>
        <p:txBody>
          <a:bodyPr>
            <a:normAutofit fontScale="92500"/>
          </a:bodyPr>
          <a:lstStyle/>
          <a:p>
            <a:pPr marL="107939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800" dirty="0" smtClean="0"/>
              <a:t>Mahmoud </a:t>
            </a:r>
            <a:r>
              <a:rPr lang="en-US" sz="2800" dirty="0" err="1" smtClean="0"/>
              <a:t>Zeidan</a:t>
            </a:r>
            <a:endParaRPr lang="en-US" sz="2800" dirty="0" smtClean="0"/>
          </a:p>
          <a:p>
            <a:pPr marL="98810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1800" dirty="0" smtClean="0"/>
              <a:t>Room </a:t>
            </a:r>
            <a:r>
              <a:rPr lang="en-US" sz="1800" dirty="0" smtClean="0"/>
              <a:t>140</a:t>
            </a:r>
            <a:endParaRPr lang="en-US" sz="1800" dirty="0" smtClean="0"/>
          </a:p>
          <a:p>
            <a:pPr marL="98810" indent="0">
              <a:buSzPct val="45000"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1800" dirty="0" smtClean="0">
                <a:hlinkClick r:id="rId5"/>
              </a:rPr>
              <a:t>mzeidan</a:t>
            </a:r>
            <a:r>
              <a:rPr lang="en-US" sz="1800" dirty="0" smtClean="0">
                <a:hlinkClick r:id="rId5"/>
              </a:rPr>
              <a:t>@ira.uka.de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453315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Course Organization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1" name="Content Placeholder 5"/>
          <p:cNvSpPr txBox="1">
            <a:spLocks/>
          </p:cNvSpPr>
          <p:nvPr/>
        </p:nvSpPr>
        <p:spPr>
          <a:xfrm>
            <a:off x="5976416" y="2627709"/>
            <a:ext cx="3744416" cy="4425355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 smtClean="0"/>
              <a:t>2 SWS</a:t>
            </a:r>
            <a:endParaRPr lang="en-US" dirty="0" smtClean="0"/>
          </a:p>
          <a:p>
            <a:pPr marL="324000" lvl="1" indent="0">
              <a:buFontTx/>
              <a:buNone/>
            </a:pPr>
            <a:endParaRPr lang="en-US" b="1" dirty="0" smtClean="0"/>
          </a:p>
          <a:p>
            <a:pPr marL="324000" lvl="1" indent="0">
              <a:buFontTx/>
              <a:buNone/>
            </a:pPr>
            <a:endParaRPr lang="en-US" b="1" dirty="0" smtClean="0"/>
          </a:p>
          <a:p>
            <a:r>
              <a:rPr lang="en-US" sz="2000" dirty="0" smtClean="0"/>
              <a:t>4 (reduced) assignments</a:t>
            </a:r>
            <a:endParaRPr lang="en-US" sz="2000" dirty="0"/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2520032" y="2628031"/>
            <a:ext cx="3744416" cy="4425355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/>
              <a:t>4</a:t>
            </a:r>
            <a:r>
              <a:rPr lang="en-US" sz="2000" b="1" dirty="0" smtClean="0"/>
              <a:t> SWS</a:t>
            </a:r>
            <a:endParaRPr lang="en-US" dirty="0" smtClean="0"/>
          </a:p>
          <a:p>
            <a:pPr marL="324000" lvl="1" indent="0">
              <a:buFontTx/>
              <a:buNone/>
            </a:pPr>
            <a:endParaRPr lang="en-US" b="1" dirty="0" smtClean="0"/>
          </a:p>
          <a:p>
            <a:pPr marL="324000" lvl="1" indent="0">
              <a:buFontTx/>
              <a:buNone/>
            </a:pPr>
            <a:endParaRPr lang="en-US" b="1" dirty="0" smtClean="0"/>
          </a:p>
          <a:p>
            <a:r>
              <a:rPr lang="en-US" sz="2000" dirty="0" smtClean="0"/>
              <a:t>4 assignments</a:t>
            </a:r>
            <a:br>
              <a:rPr lang="en-US" sz="2000" dirty="0" smtClean="0"/>
            </a:br>
            <a:r>
              <a:rPr lang="en-US" sz="2000" dirty="0" smtClean="0"/>
              <a:t>+ 1 free-style</a:t>
            </a:r>
            <a:endParaRPr lang="en-US" sz="2000" dirty="0"/>
          </a:p>
        </p:txBody>
      </p:sp>
      <p:sp>
        <p:nvSpPr>
          <p:cNvPr id="13" name="Inhaltsplatzhalter 4"/>
          <p:cNvSpPr txBox="1">
            <a:spLocks/>
          </p:cNvSpPr>
          <p:nvPr/>
        </p:nvSpPr>
        <p:spPr>
          <a:xfrm>
            <a:off x="251520" y="2627709"/>
            <a:ext cx="2052488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0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2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6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r">
              <a:buNone/>
            </a:pPr>
            <a:r>
              <a:rPr lang="de-DE" sz="2000" b="1" dirty="0" smtClean="0"/>
              <a:t>Credits:</a:t>
            </a:r>
          </a:p>
          <a:p>
            <a:pPr marL="72000" indent="0" algn="r">
              <a:buNone/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de-DE" sz="2000" b="1" dirty="0"/>
          </a:p>
          <a:p>
            <a:pPr marL="72000" indent="0" algn="r">
              <a:buNone/>
            </a:pPr>
            <a:r>
              <a:rPr lang="de-DE" sz="2000" b="1" dirty="0" smtClean="0"/>
              <a:t>Workload:</a:t>
            </a:r>
            <a:endParaRPr lang="de-DE" sz="2000" dirty="0" smtClean="0"/>
          </a:p>
          <a:p>
            <a:pPr marL="72000" indent="0" algn="r">
              <a:buFontTx/>
              <a:buNone/>
            </a:pPr>
            <a:endParaRPr lang="de-DE" sz="2000" dirty="0" smtClean="0"/>
          </a:p>
          <a:p>
            <a:pPr marL="72000" indent="0" algn="r">
              <a:buFontTx/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de-DE" sz="2000" dirty="0"/>
          </a:p>
          <a:p>
            <a:pPr marL="72000" indent="0" algn="r">
              <a:buFontTx/>
              <a:buNone/>
            </a:pPr>
            <a:r>
              <a:rPr lang="de-DE" sz="2000" b="1" dirty="0" smtClean="0"/>
              <a:t>Requirements:</a:t>
            </a:r>
            <a:endParaRPr lang="de-DE" sz="2000" b="1" dirty="0"/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520032" y="4931965"/>
            <a:ext cx="7200800" cy="1800200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dirty="0" smtClean="0"/>
              <a:t>each </a:t>
            </a:r>
            <a:r>
              <a:rPr lang="de-DE" sz="2000" dirty="0"/>
              <a:t>individual assignment: at least </a:t>
            </a:r>
            <a:r>
              <a:rPr lang="de-DE" sz="2000" b="1" dirty="0"/>
              <a:t>40%</a:t>
            </a:r>
          </a:p>
          <a:p>
            <a:r>
              <a:rPr lang="de-DE" sz="2000" dirty="0"/>
              <a:t>all assignments in total: at least </a:t>
            </a:r>
            <a:r>
              <a:rPr lang="de-DE" sz="2000" b="1" dirty="0" smtClean="0"/>
              <a:t>50</a:t>
            </a:r>
            <a:r>
              <a:rPr lang="de-DE" sz="2000" b="1" dirty="0"/>
              <a:t>%</a:t>
            </a:r>
            <a:br>
              <a:rPr lang="de-DE" sz="2000" b="1" dirty="0"/>
            </a:br>
            <a:r>
              <a:rPr lang="de-DE" sz="2000" b="1" dirty="0"/>
              <a:t>                                     ... otherwise failed!</a:t>
            </a:r>
          </a:p>
          <a:p>
            <a:endParaRPr lang="en-US" sz="20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834728" y="1979637"/>
            <a:ext cx="0" cy="2673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48024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7824" y="2411685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2715368" y="2027262"/>
            <a:ext cx="34770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GPU Computing</a:t>
            </a:r>
            <a:endParaRPr lang="en-US" sz="2000" b="1" dirty="0"/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5990874" y="1979637"/>
            <a:ext cx="3225902" cy="639762"/>
          </a:xfrm>
          <a:prstGeom prst="rect">
            <a:avLst/>
          </a:prstGeom>
        </p:spPr>
        <p:txBody>
          <a:bodyPr/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GPGPU</a:t>
            </a:r>
            <a:endParaRPr lang="en-US" sz="20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2804090" y="6065568"/>
            <a:ext cx="6061275" cy="378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It is not possible to get credits for both courses!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496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Course Organization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1" name="Content Placeholder 5"/>
          <p:cNvSpPr txBox="1">
            <a:spLocks/>
          </p:cNvSpPr>
          <p:nvPr/>
        </p:nvSpPr>
        <p:spPr>
          <a:xfrm>
            <a:off x="5976416" y="2627709"/>
            <a:ext cx="3744416" cy="4425355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dirty="0"/>
              <a:t>20</a:t>
            </a:r>
            <a:r>
              <a:rPr lang="en-US" sz="2000" dirty="0"/>
              <a:t> points for each </a:t>
            </a:r>
            <a:r>
              <a:rPr lang="en-US" sz="2000" dirty="0" smtClean="0"/>
              <a:t>assignment</a:t>
            </a:r>
            <a:br>
              <a:rPr lang="en-US" sz="2000" dirty="0" smtClean="0"/>
            </a:br>
            <a:r>
              <a:rPr lang="en-US" sz="2000" b="1" dirty="0" smtClean="0"/>
              <a:t>80</a:t>
            </a:r>
            <a:r>
              <a:rPr lang="en-US" sz="2000" dirty="0" smtClean="0"/>
              <a:t> </a:t>
            </a:r>
            <a:r>
              <a:rPr lang="en-US" sz="2000" dirty="0"/>
              <a:t>in total </a:t>
            </a:r>
            <a:r>
              <a:rPr lang="en-US" sz="2000" dirty="0" smtClean="0"/>
              <a:t>(</a:t>
            </a:r>
            <a:r>
              <a:rPr lang="en-US" sz="2000" b="1" dirty="0" smtClean="0"/>
              <a:t>40</a:t>
            </a:r>
            <a:r>
              <a:rPr lang="en-US" sz="2000" dirty="0" smtClean="0"/>
              <a:t> </a:t>
            </a:r>
            <a:r>
              <a:rPr lang="en-US" sz="2000" dirty="0"/>
              <a:t>to pass</a:t>
            </a:r>
            <a:r>
              <a:rPr lang="en-US" sz="2000" dirty="0" smtClean="0"/>
              <a:t>)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 smtClean="0"/>
              <a:t>Pass/not pass</a:t>
            </a:r>
            <a:endParaRPr lang="en-US" sz="2000" b="1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7200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2520032" y="2628031"/>
            <a:ext cx="3744416" cy="4425355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b="1" dirty="0"/>
              <a:t>20</a:t>
            </a:r>
            <a:r>
              <a:rPr lang="de-DE" sz="2000" dirty="0"/>
              <a:t> points for each </a:t>
            </a:r>
            <a:r>
              <a:rPr lang="de-DE" sz="2000" dirty="0" smtClean="0"/>
              <a:t>assignment</a:t>
            </a:r>
            <a:br>
              <a:rPr lang="de-DE" sz="2000" dirty="0" smtClean="0"/>
            </a:br>
            <a:r>
              <a:rPr lang="de-DE" sz="2000" b="1" dirty="0" smtClean="0"/>
              <a:t>100</a:t>
            </a:r>
            <a:r>
              <a:rPr lang="de-DE" sz="2000" dirty="0" smtClean="0"/>
              <a:t> </a:t>
            </a:r>
            <a:r>
              <a:rPr lang="de-DE" sz="2000" dirty="0"/>
              <a:t>in total </a:t>
            </a:r>
            <a:r>
              <a:rPr lang="de-DE" sz="2000" dirty="0" smtClean="0"/>
              <a:t>(</a:t>
            </a:r>
            <a:r>
              <a:rPr lang="de-DE" sz="2000" b="1" dirty="0" smtClean="0"/>
              <a:t>50</a:t>
            </a:r>
            <a:r>
              <a:rPr lang="de-DE" sz="2000" dirty="0" smtClean="0"/>
              <a:t> </a:t>
            </a:r>
            <a:r>
              <a:rPr lang="de-DE" sz="2000" dirty="0"/>
              <a:t>to pass</a:t>
            </a:r>
            <a:r>
              <a:rPr lang="de-DE" sz="2000" dirty="0" smtClean="0"/>
              <a:t>)</a:t>
            </a:r>
          </a:p>
          <a:p>
            <a:endParaRPr lang="en-US" sz="2000" b="1" dirty="0"/>
          </a:p>
          <a:p>
            <a:endParaRPr lang="en-US" sz="2000" b="1" dirty="0" smtClean="0"/>
          </a:p>
          <a:p>
            <a:r>
              <a:rPr lang="en-US" sz="2000" b="1" dirty="0" smtClean="0"/>
              <a:t>Graded!</a:t>
            </a:r>
            <a:endParaRPr lang="en-US" b="1" dirty="0" smtClean="0"/>
          </a:p>
          <a:p>
            <a:pPr marL="324000" lvl="1" indent="0">
              <a:buFontTx/>
              <a:buNone/>
            </a:pPr>
            <a:endParaRPr lang="en-US" b="1" dirty="0" smtClean="0"/>
          </a:p>
        </p:txBody>
      </p:sp>
      <p:sp>
        <p:nvSpPr>
          <p:cNvPr id="13" name="Inhaltsplatzhalter 4"/>
          <p:cNvSpPr txBox="1">
            <a:spLocks/>
          </p:cNvSpPr>
          <p:nvPr/>
        </p:nvSpPr>
        <p:spPr>
          <a:xfrm>
            <a:off x="251520" y="2627709"/>
            <a:ext cx="2052488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0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2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6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r">
              <a:buNone/>
            </a:pPr>
            <a:r>
              <a:rPr lang="de-DE" sz="2000" b="1" dirty="0" smtClean="0"/>
              <a:t>Points:</a:t>
            </a:r>
          </a:p>
          <a:p>
            <a:pPr marL="72000" indent="0" algn="r">
              <a:buNone/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 smtClean="0"/>
          </a:p>
          <a:p>
            <a:pPr marL="72000" indent="0" algn="r">
              <a:buNone/>
            </a:pPr>
            <a:endParaRPr lang="de-DE" sz="2000" b="1" dirty="0"/>
          </a:p>
          <a:p>
            <a:pPr marL="72000" indent="0" algn="r">
              <a:buFontTx/>
              <a:buNone/>
            </a:pPr>
            <a:endParaRPr lang="de-DE" sz="1100" dirty="0"/>
          </a:p>
          <a:p>
            <a:pPr marL="72000" indent="0" algn="r">
              <a:buFontTx/>
              <a:buNone/>
            </a:pPr>
            <a:r>
              <a:rPr lang="de-DE" sz="2000" b="1" dirty="0" smtClean="0"/>
              <a:t>Grading:</a:t>
            </a:r>
            <a:endParaRPr lang="de-DE" sz="2000" b="1" dirty="0"/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520032" y="3851845"/>
            <a:ext cx="7488832" cy="1800200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0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834728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48024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7824" y="2411685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2715368" y="2027262"/>
            <a:ext cx="34770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GPU Computing</a:t>
            </a:r>
            <a:endParaRPr lang="en-US" sz="2000" b="1" dirty="0"/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5990874" y="1979637"/>
            <a:ext cx="3225902" cy="639762"/>
          </a:xfrm>
          <a:prstGeom prst="rect">
            <a:avLst/>
          </a:prstGeom>
        </p:spPr>
        <p:txBody>
          <a:bodyPr/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GPGPU</a:t>
            </a:r>
            <a:endParaRPr lang="en-US" sz="2000" b="1" dirty="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678" y="5078686"/>
            <a:ext cx="852123" cy="101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616" y="5096504"/>
            <a:ext cx="935650" cy="111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81" y="4625931"/>
            <a:ext cx="2520280" cy="189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 rot="16200000">
            <a:off x="4397419" y="5479722"/>
            <a:ext cx="1928733" cy="221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</a:rPr>
              <a:t>Flickr-User COCOEN daily photos</a:t>
            </a:r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958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Assignments </a:t>
            </a:r>
            <a:r>
              <a:rPr lang="en-US" sz="2400" b="1" dirty="0"/>
              <a:t>must be submitted</a:t>
            </a:r>
            <a:r>
              <a:rPr lang="en-US" sz="2400" dirty="0"/>
              <a:t> to </a:t>
            </a:r>
            <a:r>
              <a:rPr lang="en-US" sz="2400" dirty="0" smtClean="0"/>
              <a:t>the ILIAS portal.</a:t>
            </a:r>
            <a:endParaRPr lang="en-US" sz="2400" dirty="0"/>
          </a:p>
          <a:p>
            <a:r>
              <a:rPr lang="en-US" sz="2400" dirty="0" smtClean="0"/>
              <a:t>The deadline is usually midnight before the evaluation, but check the submit system.</a:t>
            </a:r>
            <a:endParaRPr lang="de-DE" sz="2400" dirty="0"/>
          </a:p>
          <a:p>
            <a:r>
              <a:rPr lang="de-DE" sz="2400" dirty="0" err="1"/>
              <a:t>Assignments</a:t>
            </a:r>
            <a:r>
              <a:rPr lang="de-DE" sz="2400" dirty="0"/>
              <a:t> </a:t>
            </a:r>
            <a:r>
              <a:rPr lang="de-DE" sz="2400" b="1" dirty="0"/>
              <a:t>must </a:t>
            </a:r>
            <a:r>
              <a:rPr lang="de-DE" sz="2400" b="1" dirty="0" err="1"/>
              <a:t>be</a:t>
            </a:r>
            <a:r>
              <a:rPr lang="de-DE" sz="2400" b="1" dirty="0"/>
              <a:t> </a:t>
            </a:r>
            <a:r>
              <a:rPr lang="de-DE" sz="2400" b="1" dirty="0" err="1"/>
              <a:t>presented</a:t>
            </a:r>
            <a:r>
              <a:rPr lang="de-DE" sz="2400" b="1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author</a:t>
            </a:r>
            <a:r>
              <a:rPr lang="de-DE" sz="2400" dirty="0"/>
              <a:t> (in </a:t>
            </a:r>
            <a:r>
              <a:rPr lang="de-DE" sz="2400" dirty="0" err="1"/>
              <a:t>person</a:t>
            </a:r>
            <a:r>
              <a:rPr lang="de-DE" sz="2400" dirty="0" smtClean="0"/>
              <a:t>).</a:t>
            </a:r>
            <a:endParaRPr lang="de-DE" sz="2400" dirty="0"/>
          </a:p>
          <a:p>
            <a:r>
              <a:rPr lang="de-DE" sz="2400" dirty="0"/>
              <a:t>Evaluations will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held</a:t>
            </a:r>
            <a:r>
              <a:rPr lang="de-DE" sz="2400" dirty="0"/>
              <a:t> in ATIS </a:t>
            </a:r>
            <a:r>
              <a:rPr lang="de-DE" sz="2400" dirty="0" err="1"/>
              <a:t>computer</a:t>
            </a:r>
            <a:r>
              <a:rPr lang="de-DE" sz="2400" dirty="0"/>
              <a:t> </a:t>
            </a:r>
            <a:r>
              <a:rPr lang="de-DE" sz="2400" dirty="0" err="1" smtClean="0"/>
              <a:t>pool</a:t>
            </a:r>
            <a:r>
              <a:rPr lang="de-DE" sz="2400" dirty="0" smtClean="0"/>
              <a:t>.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b="1" dirty="0" err="1"/>
              <a:t>Make</a:t>
            </a:r>
            <a:r>
              <a:rPr lang="de-DE" sz="2400" b="1" dirty="0"/>
              <a:t> </a:t>
            </a:r>
            <a:r>
              <a:rPr lang="de-DE" sz="2400" b="1" dirty="0" err="1"/>
              <a:t>sure</a:t>
            </a:r>
            <a:r>
              <a:rPr lang="de-DE" sz="2400" b="1" dirty="0"/>
              <a:t> </a:t>
            </a:r>
            <a:r>
              <a:rPr lang="de-DE" sz="2400" b="1" dirty="0" err="1"/>
              <a:t>your</a:t>
            </a:r>
            <a:r>
              <a:rPr lang="de-DE" sz="2400" b="1" dirty="0"/>
              <a:t> </a:t>
            </a:r>
            <a:r>
              <a:rPr lang="de-DE" sz="2400" b="1" dirty="0" err="1"/>
              <a:t>code</a:t>
            </a:r>
            <a:r>
              <a:rPr lang="de-DE" sz="2400" b="1" dirty="0"/>
              <a:t> </a:t>
            </a:r>
            <a:r>
              <a:rPr lang="de-DE" sz="2400" b="1" dirty="0" err="1"/>
              <a:t>compiles</a:t>
            </a:r>
            <a:r>
              <a:rPr lang="de-DE" sz="2400" b="1" dirty="0"/>
              <a:t> </a:t>
            </a:r>
            <a:r>
              <a:rPr lang="de-DE" sz="2400" b="1" dirty="0" err="1"/>
              <a:t>and</a:t>
            </a:r>
            <a:r>
              <a:rPr lang="de-DE" sz="2400" b="1" dirty="0"/>
              <a:t> </a:t>
            </a:r>
            <a:r>
              <a:rPr lang="de-DE" sz="2400" b="1" dirty="0" err="1"/>
              <a:t>runs</a:t>
            </a:r>
            <a:r>
              <a:rPr lang="de-DE" sz="2400" b="1" dirty="0"/>
              <a:t> </a:t>
            </a:r>
            <a:r>
              <a:rPr lang="de-DE" sz="2400" b="1" dirty="0" err="1"/>
              <a:t>there</a:t>
            </a:r>
            <a:r>
              <a:rPr lang="de-DE" sz="2400" b="1" dirty="0"/>
              <a:t>!</a:t>
            </a:r>
          </a:p>
          <a:p>
            <a:r>
              <a:rPr lang="de-DE" sz="2400" dirty="0" err="1"/>
              <a:t>You</a:t>
            </a:r>
            <a:r>
              <a:rPr lang="de-DE" sz="2400" dirty="0"/>
              <a:t> </a:t>
            </a:r>
            <a:r>
              <a:rPr lang="de-DE" sz="2400" dirty="0" err="1"/>
              <a:t>can</a:t>
            </a:r>
            <a:r>
              <a:rPr lang="de-DE" sz="2400" dirty="0"/>
              <a:t> also </a:t>
            </a:r>
            <a:r>
              <a:rPr lang="de-DE" sz="2400" dirty="0" err="1"/>
              <a:t>use</a:t>
            </a:r>
            <a:r>
              <a:rPr lang="de-DE" sz="2400" dirty="0"/>
              <a:t> </a:t>
            </a:r>
            <a:r>
              <a:rPr lang="de-DE" sz="2400" dirty="0" err="1"/>
              <a:t>your</a:t>
            </a:r>
            <a:r>
              <a:rPr lang="de-DE" sz="2400" dirty="0"/>
              <a:t> </a:t>
            </a:r>
            <a:r>
              <a:rPr lang="de-DE" sz="2400" dirty="0" err="1"/>
              <a:t>own</a:t>
            </a:r>
            <a:r>
              <a:rPr lang="de-DE" sz="2400" dirty="0"/>
              <a:t> </a:t>
            </a:r>
            <a:r>
              <a:rPr lang="de-DE" sz="2400" b="1" dirty="0" err="1"/>
              <a:t>laptop</a:t>
            </a:r>
            <a:r>
              <a:rPr lang="de-DE" sz="2400" dirty="0" smtClean="0"/>
              <a:t>. </a:t>
            </a:r>
            <a:r>
              <a:rPr lang="de-DE" sz="2400" dirty="0" err="1" smtClean="0"/>
              <a:t>If</a:t>
            </a:r>
            <a:r>
              <a:rPr lang="de-DE" sz="2400" dirty="0" smtClean="0"/>
              <a:t> </a:t>
            </a:r>
            <a:r>
              <a:rPr lang="de-DE" sz="2400" dirty="0" err="1" smtClean="0"/>
              <a:t>you</a:t>
            </a:r>
            <a:r>
              <a:rPr lang="de-DE" sz="2400" dirty="0" smtClean="0"/>
              <a:t> </a:t>
            </a:r>
            <a:r>
              <a:rPr lang="de-DE" sz="2400" dirty="0" err="1" smtClean="0"/>
              <a:t>encounter</a:t>
            </a:r>
            <a:r>
              <a:rPr lang="de-DE" sz="2400" dirty="0" smtClean="0"/>
              <a:t> </a:t>
            </a:r>
            <a:r>
              <a:rPr lang="de-DE" sz="2400" dirty="0" err="1" smtClean="0"/>
              <a:t>problems</a:t>
            </a:r>
            <a:r>
              <a:rPr lang="de-DE" sz="2400" dirty="0" smtClean="0"/>
              <a:t>, </a:t>
            </a:r>
            <a:r>
              <a:rPr lang="de-DE" sz="2400" dirty="0" err="1" smtClean="0"/>
              <a:t>use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ATIS </a:t>
            </a:r>
            <a:r>
              <a:rPr lang="de-DE" sz="2400" dirty="0" err="1" smtClean="0"/>
              <a:t>machines</a:t>
            </a:r>
            <a:r>
              <a:rPr lang="de-DE" sz="2400" dirty="0" smtClean="0"/>
              <a:t> </a:t>
            </a:r>
            <a:r>
              <a:rPr lang="de-DE" sz="2400" dirty="0" err="1" smtClean="0"/>
              <a:t>as</a:t>
            </a:r>
            <a:r>
              <a:rPr lang="de-DE" sz="2400" dirty="0" smtClean="0"/>
              <a:t> </a:t>
            </a:r>
            <a:r>
              <a:rPr lang="de-DE" sz="2400" dirty="0" err="1" smtClean="0"/>
              <a:t>fallback</a:t>
            </a:r>
            <a:r>
              <a:rPr lang="de-DE" sz="2400" dirty="0" smtClean="0"/>
              <a:t>! </a:t>
            </a:r>
            <a:r>
              <a:rPr lang="de-DE" sz="2400" i="1" dirty="0" err="1" smtClean="0"/>
              <a:t>Especially</a:t>
            </a:r>
            <a:r>
              <a:rPr lang="de-DE" sz="2400" i="1" dirty="0" smtClean="0"/>
              <a:t> </a:t>
            </a:r>
            <a:r>
              <a:rPr lang="de-DE" sz="2400" i="1" dirty="0" err="1" smtClean="0"/>
              <a:t>for</a:t>
            </a:r>
            <a:r>
              <a:rPr lang="de-DE" sz="2400" i="1" dirty="0" smtClean="0"/>
              <a:t> </a:t>
            </a:r>
            <a:r>
              <a:rPr lang="de-DE" sz="2400" i="1" dirty="0" err="1" smtClean="0"/>
              <a:t>benchmarking</a:t>
            </a:r>
            <a:r>
              <a:rPr lang="de-DE" sz="2400" i="1" dirty="0" smtClean="0"/>
              <a:t>!</a:t>
            </a:r>
          </a:p>
          <a:p>
            <a:r>
              <a:rPr lang="de-DE" sz="2400" dirty="0" err="1" smtClean="0"/>
              <a:t>Participants</a:t>
            </a:r>
            <a:r>
              <a:rPr lang="de-DE" sz="2400" dirty="0" smtClean="0"/>
              <a:t> will </a:t>
            </a:r>
            <a:r>
              <a:rPr lang="de-DE" sz="2400" dirty="0" err="1" smtClean="0"/>
              <a:t>have</a:t>
            </a:r>
            <a:r>
              <a:rPr lang="de-DE" sz="2400" dirty="0" smtClean="0"/>
              <a:t> </a:t>
            </a:r>
            <a:r>
              <a:rPr lang="de-DE" sz="2400" dirty="0" err="1" smtClean="0"/>
              <a:t>priority</a:t>
            </a:r>
            <a:r>
              <a:rPr lang="de-DE" sz="2400" dirty="0" smtClean="0"/>
              <a:t> </a:t>
            </a:r>
            <a:r>
              <a:rPr lang="de-DE" sz="2400" dirty="0" err="1" smtClean="0"/>
              <a:t>access</a:t>
            </a:r>
            <a:r>
              <a:rPr lang="de-DE" sz="2400" dirty="0" smtClean="0"/>
              <a:t> on ATIS </a:t>
            </a:r>
            <a:r>
              <a:rPr lang="de-DE" sz="2400" dirty="0" err="1" smtClean="0"/>
              <a:t>computers</a:t>
            </a:r>
            <a:r>
              <a:rPr lang="de-DE" sz="2400" dirty="0" smtClean="0"/>
              <a:t> </a:t>
            </a:r>
            <a:r>
              <a:rPr lang="de-DE" sz="2400" dirty="0" err="1" smtClean="0"/>
              <a:t>during</a:t>
            </a:r>
            <a:r>
              <a:rPr lang="de-DE" sz="2400" dirty="0" smtClean="0"/>
              <a:t> Praktikum time </a:t>
            </a:r>
            <a:r>
              <a:rPr lang="de-DE" sz="2400" dirty="0" err="1" smtClean="0"/>
              <a:t>slots</a:t>
            </a:r>
            <a:r>
              <a:rPr lang="de-DE" sz="2400" dirty="0" smtClean="0"/>
              <a:t>.</a:t>
            </a:r>
          </a:p>
          <a:p>
            <a:r>
              <a:rPr lang="de-DE" sz="2400" dirty="0" smtClean="0"/>
              <a:t>ATIS </a:t>
            </a:r>
            <a:r>
              <a:rPr lang="de-DE" sz="2400" dirty="0" err="1" smtClean="0"/>
              <a:t>machines</a:t>
            </a:r>
            <a:r>
              <a:rPr lang="de-DE" sz="2400" dirty="0" smtClean="0"/>
              <a:t> 50-53 </a:t>
            </a:r>
            <a:r>
              <a:rPr lang="de-DE" sz="2400" dirty="0" err="1" smtClean="0"/>
              <a:t>and</a:t>
            </a:r>
            <a:r>
              <a:rPr lang="de-DE" sz="2400" dirty="0" smtClean="0"/>
              <a:t> 66-82 </a:t>
            </a:r>
            <a:r>
              <a:rPr lang="de-DE" sz="2400" dirty="0" err="1" smtClean="0"/>
              <a:t>are</a:t>
            </a:r>
            <a:r>
              <a:rPr lang="de-DE" sz="2400" dirty="0" smtClean="0"/>
              <a:t> </a:t>
            </a:r>
            <a:r>
              <a:rPr lang="de-DE" sz="2400" dirty="0" err="1" smtClean="0"/>
              <a:t>equipped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</a:t>
            </a:r>
            <a:r>
              <a:rPr lang="de-DE" sz="2400" dirty="0" err="1" smtClean="0"/>
              <a:t>NVidia</a:t>
            </a:r>
            <a:r>
              <a:rPr lang="de-DE" sz="2400" dirty="0" smtClean="0"/>
              <a:t> GPUs </a:t>
            </a:r>
            <a:r>
              <a:rPr lang="de-DE" sz="2400" dirty="0" err="1" smtClean="0"/>
              <a:t>suitable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assignments</a:t>
            </a:r>
            <a:r>
              <a:rPr lang="de-DE" sz="2400" dirty="0" smtClean="0"/>
              <a:t>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19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Evaluations will be held in the course time slot</a:t>
            </a:r>
            <a:br>
              <a:rPr lang="de-DE" sz="2400" dirty="0"/>
            </a:br>
            <a:r>
              <a:rPr lang="de-DE" sz="2400" dirty="0"/>
              <a:t>(GPUC:We, </a:t>
            </a:r>
            <a:r>
              <a:rPr lang="de-DE" sz="2400" dirty="0" smtClean="0"/>
              <a:t>11:30; </a:t>
            </a:r>
            <a:r>
              <a:rPr lang="de-DE" sz="2400" dirty="0"/>
              <a:t>GPGPU:We, </a:t>
            </a:r>
            <a:r>
              <a:rPr lang="de-DE" sz="2400" dirty="0" smtClean="0"/>
              <a:t>13:00).</a:t>
            </a:r>
            <a:endParaRPr lang="de-DE" sz="2400" dirty="0"/>
          </a:p>
          <a:p>
            <a:r>
              <a:rPr lang="de-DE" sz="2400" dirty="0" smtClean="0"/>
              <a:t>GPU-Computing </a:t>
            </a:r>
            <a:r>
              <a:rPr lang="de-DE" sz="2400" dirty="0" err="1" smtClean="0"/>
              <a:t>only</a:t>
            </a:r>
            <a:r>
              <a:rPr lang="de-DE" sz="2400" dirty="0" smtClean="0"/>
              <a:t>:</a:t>
            </a:r>
            <a:br>
              <a:rPr lang="de-DE" sz="2400" dirty="0" smtClean="0"/>
            </a:b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evaluation</a:t>
            </a:r>
            <a:r>
              <a:rPr lang="de-DE" sz="2400" dirty="0"/>
              <a:t>,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/>
              <a:t>course</a:t>
            </a:r>
            <a:r>
              <a:rPr lang="de-DE" sz="2400" dirty="0"/>
              <a:t> will </a:t>
            </a:r>
            <a:r>
              <a:rPr lang="de-DE" sz="2400" dirty="0" err="1"/>
              <a:t>be</a:t>
            </a:r>
            <a:r>
              <a:rPr lang="de-DE" sz="2400" dirty="0"/>
              <a:t> </a:t>
            </a:r>
            <a:r>
              <a:rPr lang="de-DE" sz="2400" dirty="0" err="1"/>
              <a:t>split</a:t>
            </a:r>
            <a:r>
              <a:rPr lang="de-DE" sz="2400" dirty="0"/>
              <a:t> </a:t>
            </a:r>
            <a:r>
              <a:rPr lang="de-DE" sz="2400" dirty="0" err="1" smtClean="0"/>
              <a:t>into</a:t>
            </a:r>
            <a:r>
              <a:rPr lang="de-DE" sz="2400" dirty="0" smtClean="0"/>
              <a:t> </a:t>
            </a:r>
            <a:r>
              <a:rPr lang="de-DE" sz="2400" dirty="0" err="1"/>
              <a:t>three</a:t>
            </a:r>
            <a:r>
              <a:rPr lang="de-DE" sz="2400" dirty="0"/>
              <a:t> sub-groups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keep</a:t>
            </a:r>
            <a:r>
              <a:rPr lang="de-DE" sz="2400" dirty="0"/>
              <a:t> down </a:t>
            </a:r>
            <a:r>
              <a:rPr lang="de-DE" sz="2400" dirty="0" err="1"/>
              <a:t>waiting</a:t>
            </a:r>
            <a:r>
              <a:rPr lang="de-DE" sz="2400" dirty="0"/>
              <a:t> </a:t>
            </a:r>
            <a:r>
              <a:rPr lang="de-DE" sz="2400" dirty="0" err="1" smtClean="0"/>
              <a:t>times</a:t>
            </a:r>
            <a:r>
              <a:rPr lang="de-DE" sz="2400" dirty="0"/>
              <a:t>:</a:t>
            </a:r>
            <a:br>
              <a:rPr lang="de-DE" sz="2400" dirty="0"/>
            </a:br>
            <a:endParaRPr lang="en-US" sz="2400" dirty="0"/>
          </a:p>
          <a:p>
            <a:endParaRPr lang="en-US" sz="24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79652"/>
              </p:ext>
            </p:extLst>
          </p:nvPr>
        </p:nvGraphicFramePr>
        <p:xfrm>
          <a:off x="791840" y="3347789"/>
          <a:ext cx="9000999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4992554"/>
                <a:gridCol w="300033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identified by least significant digit of the student</a:t>
                      </a:r>
                      <a:r>
                        <a:rPr lang="en-US" baseline="0" dirty="0" smtClean="0"/>
                        <a:t> id being…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Evaluation starts at</a:t>
                      </a:r>
                      <a:r>
                        <a:rPr lang="en-US" baseline="0" dirty="0" smtClean="0"/>
                        <a:t> time slot time + 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0,</a:t>
                      </a:r>
                      <a:r>
                        <a:rPr lang="en-US" baseline="0" dirty="0" smtClean="0"/>
                        <a:t> 1, 2 or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4,5</a:t>
                      </a:r>
                      <a:r>
                        <a:rPr lang="en-US" baseline="0" dirty="0" smtClean="0"/>
                        <a:t> or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7, 8 or 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950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Course Organization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3" name="Inhaltsplatzhalter 4"/>
          <p:cNvSpPr txBox="1">
            <a:spLocks/>
          </p:cNvSpPr>
          <p:nvPr/>
        </p:nvSpPr>
        <p:spPr>
          <a:xfrm>
            <a:off x="251520" y="2627709"/>
            <a:ext cx="2052488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0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2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6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r">
              <a:buNone/>
            </a:pPr>
            <a:endParaRPr lang="de-DE" sz="2000" b="1" dirty="0" smtClean="0"/>
          </a:p>
          <a:p>
            <a:pPr marL="72000" indent="0" algn="r">
              <a:buNone/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 smtClean="0"/>
          </a:p>
          <a:p>
            <a:pPr marL="72000" indent="0" algn="r">
              <a:buNone/>
            </a:pPr>
            <a:endParaRPr lang="de-DE" sz="2000" b="1" dirty="0"/>
          </a:p>
          <a:p>
            <a:pPr marL="72000" indent="0" algn="r">
              <a:buNone/>
            </a:pPr>
            <a:endParaRPr lang="de-DE" sz="2000" b="1" dirty="0" smtClean="0"/>
          </a:p>
          <a:p>
            <a:pPr marL="72000" indent="0" algn="r">
              <a:buFontTx/>
              <a:buNone/>
            </a:pPr>
            <a:endParaRPr lang="de-DE" sz="2000" dirty="0" smtClean="0"/>
          </a:p>
          <a:p>
            <a:pPr marL="72000" indent="0" algn="r">
              <a:buFontTx/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endParaRPr lang="de-DE" sz="1100" dirty="0"/>
          </a:p>
          <a:p>
            <a:pPr marL="72000" indent="0" algn="r">
              <a:buFontTx/>
              <a:buNone/>
            </a:pPr>
            <a:r>
              <a:rPr lang="de-DE" sz="2000" b="1" dirty="0" smtClean="0"/>
              <a:t>Grading:</a:t>
            </a:r>
            <a:endParaRPr lang="de-DE" sz="2000" b="1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834728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48024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7824" y="2411685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2715368" y="2027262"/>
            <a:ext cx="34770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GPU Computing</a:t>
            </a:r>
            <a:endParaRPr lang="en-US" sz="2000" b="1" dirty="0"/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5990874" y="1979637"/>
            <a:ext cx="3225902" cy="639762"/>
          </a:xfrm>
          <a:prstGeom prst="rect">
            <a:avLst/>
          </a:prstGeom>
        </p:spPr>
        <p:txBody>
          <a:bodyPr/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GPGPU</a:t>
            </a:r>
            <a:endParaRPr lang="en-US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678" y="4375039"/>
            <a:ext cx="852123" cy="101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616" y="4392857"/>
            <a:ext cx="935650" cy="111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63536"/>
              </p:ext>
            </p:extLst>
          </p:nvPr>
        </p:nvGraphicFramePr>
        <p:xfrm>
          <a:off x="2520032" y="2500753"/>
          <a:ext cx="3266976" cy="4375428"/>
        </p:xfrm>
        <a:graphic>
          <a:graphicData uri="http://schemas.openxmlformats.org/drawingml/2006/table">
            <a:tbl>
              <a:tblPr/>
              <a:tblGrid>
                <a:gridCol w="1178743"/>
                <a:gridCol w="1296144"/>
                <a:gridCol w="792089"/>
              </a:tblGrid>
              <a:tr h="36461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Min Points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Max Points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Grade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96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100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1.0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91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95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1.3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86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90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1.7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81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85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2.0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76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80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2.3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71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75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2.7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66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70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3.0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61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65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3.3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56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60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3.7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50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55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4.0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36461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0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2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49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2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DejaVu Sans" charset="0"/>
                          <a:cs typeface="DejaVu Sans" charset="0"/>
                        </a:rPr>
                        <a:t>FAIL</a:t>
                      </a:r>
                    </a:p>
                  </a:txBody>
                  <a:tcPr marL="90000" marR="90000" marT="62677" marB="46800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23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7390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256" y="899517"/>
            <a:ext cx="8748464" cy="2952515"/>
          </a:xfrm>
          <a:prstGeom prst="rect">
            <a:avLst/>
          </a:prstGeom>
        </p:spPr>
      </p:pic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Evolution of GPUs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3D4284-AE9E-47B6-BAE8-A820F3316431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2" name="Parallelogram 11"/>
          <p:cNvSpPr/>
          <p:nvPr/>
        </p:nvSpPr>
        <p:spPr>
          <a:xfrm rot="5400000">
            <a:off x="3523072" y="396503"/>
            <a:ext cx="3036323" cy="979124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9302" y="2975741"/>
            <a:ext cx="769763" cy="553998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NV1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1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Transistors</a:t>
            </a:r>
            <a:endParaRPr kumimoji="0" lang="en-US" sz="100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2336" y="2975741"/>
            <a:ext cx="846706" cy="553998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256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22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Transistors</a:t>
            </a:r>
            <a:endParaRPr kumimoji="0" lang="en-US" sz="100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95050" y="2975741"/>
            <a:ext cx="774571" cy="56938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4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63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05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05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71291" y="2975741"/>
            <a:ext cx="788999" cy="56938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FX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130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05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05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9363" y="2975741"/>
            <a:ext cx="788999" cy="56938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6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222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05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05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6485" y="2975741"/>
            <a:ext cx="788999" cy="56938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7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302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05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05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52132" y="2975741"/>
            <a:ext cx="788999" cy="56938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8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754 Million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0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05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05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9259" y="3359881"/>
            <a:ext cx="1181735" cy="61555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1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GTX 200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1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1.4 Billion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1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</a:t>
            </a:r>
            <a:r>
              <a:rPr kumimoji="0" lang="de-DE" sz="12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s</a:t>
            </a:r>
            <a:endParaRPr kumimoji="0" lang="en-US" sz="120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83369" y="3623813"/>
            <a:ext cx="1269898" cy="6463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2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GTX 400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200" b="1" dirty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3</a:t>
            </a:r>
            <a:r>
              <a:rPr lang="de-DE" sz="12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1200" b="1" dirty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B</a:t>
            </a:r>
            <a:r>
              <a:rPr lang="de-DE" sz="12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2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Transistors</a:t>
            </a:r>
            <a:endParaRPr kumimoji="0" lang="en-US" sz="140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22" name="Picture 2" descr="Command &amp; Conquer DOS Nod forces attacking the GDI outpost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79" y="4233889"/>
            <a:ext cx="1601992" cy="100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img.qj.net/uploads/articles_module/66962/farwii4_qjpreviewt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455" y="4660187"/>
            <a:ext cx="1426635" cy="99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http://media.teamxbox.com/games/ss/1167/115938404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2"/>
          <a:stretch/>
        </p:blipFill>
        <p:spPr bwMode="auto">
          <a:xfrm>
            <a:off x="4735432" y="4807166"/>
            <a:ext cx="1512608" cy="99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4" descr="http://xbox360media.ign.com/xbox360/image/article/111/1113481/crysis-2-201008171044399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"/>
          <a:stretch/>
        </p:blipFill>
        <p:spPr bwMode="auto">
          <a:xfrm>
            <a:off x="6297352" y="5043545"/>
            <a:ext cx="1635271" cy="100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91104" y="5223673"/>
            <a:ext cx="1753033" cy="4693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1995 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5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(Command &amp; Conquer)</a:t>
            </a:r>
            <a:endParaRPr kumimoji="0" lang="en-US" sz="105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26298" y="5454533"/>
            <a:ext cx="1753033" cy="4693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2000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5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(Diablo II)</a:t>
            </a:r>
            <a:endParaRPr kumimoji="0" lang="en-US" sz="105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59455" y="5683106"/>
            <a:ext cx="1753033" cy="4693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2004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5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(Far Cry)</a:t>
            </a:r>
            <a:endParaRPr kumimoji="0" lang="en-US" sz="105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35432" y="5805811"/>
            <a:ext cx="1753033" cy="4693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2006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5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(Gears of War)</a:t>
            </a:r>
            <a:endParaRPr kumimoji="0" lang="en-US" sz="105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72031" y="6023846"/>
            <a:ext cx="1753033" cy="46935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2011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05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(Crysis 2)</a:t>
            </a:r>
            <a:endParaRPr kumimoji="0" lang="en-US" sz="105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5775" y="6495510"/>
            <a:ext cx="6125395" cy="37856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Data and the images courtesy of David </a:t>
            </a:r>
            <a:r>
              <a:rPr lang="en-US" sz="1000" b="1" dirty="0" err="1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Luebke</a:t>
            </a:r>
            <a:r>
              <a:rPr lang="en-US" sz="100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:  </a:t>
            </a:r>
            <a:r>
              <a:rPr lang="en-US" sz="1000" b="1" dirty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  <a:hlinkClick r:id="rId8"/>
              </a:rPr>
              <a:t>http://</a:t>
            </a:r>
            <a:r>
              <a:rPr lang="en-US" sz="100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  <a:hlinkClick r:id="rId8"/>
              </a:rPr>
              <a:t>s08.idav.ucdavis.edu/luebke-nvidia-gpu-architecture.pdf</a:t>
            </a:r>
            <a:endParaRPr lang="en-US" sz="1000" b="1" dirty="0" smtClean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sz="100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Additional images from www.nvidia.com</a:t>
            </a:r>
            <a:endParaRPr lang="en-US" sz="1000" b="1" dirty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32" name="Picture 2" descr="http://eu.blizzard.com/store/screenshots/diablo2_ss/lords_ss/diablo2_lords_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210" y="4447209"/>
            <a:ext cx="1343098" cy="100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20"/>
          <p:cNvSpPr txBox="1"/>
          <p:nvPr/>
        </p:nvSpPr>
        <p:spPr>
          <a:xfrm>
            <a:off x="8136656" y="3615663"/>
            <a:ext cx="1269899" cy="6463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2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GeForce GTX 700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200" b="1" dirty="0" err="1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Up</a:t>
            </a:r>
            <a:r>
              <a:rPr lang="de-DE" sz="12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1200" b="1" dirty="0" err="1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to</a:t>
            </a:r>
            <a:r>
              <a:rPr lang="de-DE" sz="12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 7 </a:t>
            </a:r>
            <a:r>
              <a:rPr lang="de-DE" sz="1200" b="1" dirty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B</a:t>
            </a:r>
            <a:r>
              <a:rPr lang="de-DE" sz="1200" b="1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illion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1200" b="1" kern="1200" noProof="0" dirty="0" smtClean="0">
                <a:ln w="6350">
                  <a:noFill/>
                </a:ln>
                <a:latin typeface="Calibri" pitchFamily="34" charset="0"/>
                <a:ea typeface="+mj-ea"/>
                <a:cs typeface="+mj-cs"/>
              </a:rPr>
              <a:t>Transistors</a:t>
            </a:r>
            <a:endParaRPr kumimoji="0" lang="en-US" sz="1400" b="1" kern="1200" noProof="0" dirty="0" smtClean="0">
              <a:ln w="6350">
                <a:noFill/>
              </a:ln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08" y="1331565"/>
            <a:ext cx="2102206" cy="2000831"/>
          </a:xfrm>
          <a:prstGeom prst="ellipse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8300422" y="3440284"/>
            <a:ext cx="960626" cy="307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2013</a:t>
            </a:r>
            <a:endParaRPr lang="en-US" sz="1500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769" y="5159467"/>
            <a:ext cx="1832046" cy="103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29"/>
          <p:cNvSpPr txBox="1"/>
          <p:nvPr/>
        </p:nvSpPr>
        <p:spPr>
          <a:xfrm>
            <a:off x="8023475" y="6215796"/>
            <a:ext cx="1753033" cy="44627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1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2014</a:t>
            </a:r>
            <a:endParaRPr lang="de-DE" sz="1200" b="1" dirty="0">
              <a:ln w="6350">
                <a:noFill/>
              </a:ln>
              <a:solidFill>
                <a:srgbClr val="FFFF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sz="90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(The </a:t>
            </a:r>
            <a:r>
              <a:rPr lang="de-DE" sz="900" b="1" dirty="0" err="1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Vanishing</a:t>
            </a:r>
            <a:r>
              <a:rPr lang="de-DE" sz="90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</a:t>
            </a:r>
            <a:r>
              <a:rPr lang="de-DE" sz="900" b="1" dirty="0" err="1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of</a:t>
            </a:r>
            <a:r>
              <a:rPr lang="de-DE" sz="900" b="1" dirty="0" smtClean="0">
                <a:ln w="6350">
                  <a:noFill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 Ethan Carter)</a:t>
            </a:r>
            <a:endParaRPr kumimoji="0" lang="en-US" sz="900" b="1" kern="1200" noProof="0" dirty="0" smtClean="0">
              <a:ln w="6350">
                <a:noFill/>
              </a:ln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82915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Submitting your solution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2DB8D4D-E88D-42DF-ABCE-A75A37C77B7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719832" y="2051645"/>
            <a:ext cx="8064896" cy="4464496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/>
              <a:t>Upload your solutions to the </a:t>
            </a:r>
            <a:r>
              <a:rPr lang="en-US" sz="2000" dirty="0" smtClean="0"/>
              <a:t>ILIAS portal:</a:t>
            </a:r>
            <a:endParaRPr lang="en-US" sz="2000" dirty="0" smtClean="0"/>
          </a:p>
          <a:p>
            <a:pPr marL="503971" lvl="2" indent="0">
              <a:buNone/>
            </a:pPr>
            <a:r>
              <a:rPr lang="en-US" dirty="0">
                <a:solidFill>
                  <a:srgbClr val="FF0000"/>
                </a:solidFill>
                <a:hlinkClick r:id="rId7"/>
              </a:rPr>
              <a:t>https://ilias.studium.kit.edu</a:t>
            </a:r>
            <a:r>
              <a:rPr lang="en-US" dirty="0" smtClean="0">
                <a:solidFill>
                  <a:srgbClr val="FF0000"/>
                </a:solidFill>
                <a:hlinkClick r:id="rId7"/>
              </a:rPr>
              <a:t>/</a:t>
            </a:r>
            <a:endParaRPr lang="en-US" sz="2000" dirty="0"/>
          </a:p>
          <a:p>
            <a:r>
              <a:rPr lang="de-DE" sz="2000" dirty="0" smtClean="0"/>
              <a:t>In </a:t>
            </a:r>
            <a:r>
              <a:rPr lang="de-DE" sz="2000" dirty="0" smtClean="0"/>
              <a:t>case of troubles, send us an e-mail!</a:t>
            </a:r>
            <a:endParaRPr lang="de-DE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 delivery is penalized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Deadlines </a:t>
            </a:r>
            <a:r>
              <a:rPr lang="en-US" sz="2400" dirty="0"/>
              <a:t>are strict, can be extended only in emergency </a:t>
            </a:r>
            <a:r>
              <a:rPr lang="en-US" sz="2400" dirty="0" smtClean="0"/>
              <a:t>cases.</a:t>
            </a:r>
          </a:p>
          <a:p>
            <a:r>
              <a:rPr lang="en-US" sz="2400" dirty="0" smtClean="0"/>
              <a:t>Late penalty:</a:t>
            </a:r>
            <a:endParaRPr lang="en-US" sz="2400" dirty="0"/>
          </a:p>
          <a:p>
            <a:pPr lvl="1"/>
            <a:r>
              <a:rPr lang="en-US" sz="2000" dirty="0"/>
              <a:t>-4 points if </a:t>
            </a:r>
            <a:r>
              <a:rPr lang="en-US" sz="2000" dirty="0" smtClean="0"/>
              <a:t>you </a:t>
            </a:r>
            <a:r>
              <a:rPr lang="en-US" sz="2000" dirty="0"/>
              <a:t>submit after the </a:t>
            </a:r>
            <a:r>
              <a:rPr lang="en-US" sz="2000" dirty="0" smtClean="0"/>
              <a:t>deadline</a:t>
            </a:r>
            <a:br>
              <a:rPr lang="en-US" sz="2000" dirty="0" smtClean="0"/>
            </a:br>
            <a:r>
              <a:rPr lang="en-US" sz="2000" dirty="0" smtClean="0"/>
              <a:t>(Yes</a:t>
            </a:r>
            <a:r>
              <a:rPr lang="en-US" sz="2000" dirty="0"/>
              <a:t>, even if you are </a:t>
            </a:r>
            <a:r>
              <a:rPr lang="en-US" sz="2000" dirty="0" smtClean="0"/>
              <a:t>only a </a:t>
            </a:r>
            <a:r>
              <a:rPr lang="en-US" sz="2000" dirty="0"/>
              <a:t>few minutes </a:t>
            </a:r>
            <a:r>
              <a:rPr lang="en-US" sz="2000" dirty="0" smtClean="0"/>
              <a:t>late!)</a:t>
            </a:r>
            <a:endParaRPr lang="en-US" sz="2000" dirty="0"/>
          </a:p>
          <a:p>
            <a:pPr lvl="1"/>
            <a:r>
              <a:rPr lang="en-US" sz="2000" dirty="0"/>
              <a:t>-2 points/day for any additional day delay after the first</a:t>
            </a:r>
          </a:p>
          <a:p>
            <a:r>
              <a:rPr lang="en-US" sz="2400" dirty="0" smtClean="0"/>
              <a:t>&lt;8 </a:t>
            </a:r>
            <a:r>
              <a:rPr lang="en-US" sz="2400" dirty="0"/>
              <a:t>points for </a:t>
            </a:r>
            <a:r>
              <a:rPr lang="en-US" sz="2400" b="1" dirty="0"/>
              <a:t>any</a:t>
            </a:r>
            <a:r>
              <a:rPr lang="en-US" sz="2400" dirty="0"/>
              <a:t> assignment → you fail the course</a:t>
            </a:r>
            <a:r>
              <a:rPr lang="en-US" sz="2400" dirty="0" smtClean="0"/>
              <a:t>!</a:t>
            </a:r>
          </a:p>
          <a:p>
            <a:endParaRPr lang="en-US" sz="1600" dirty="0"/>
          </a:p>
          <a:p>
            <a:r>
              <a:rPr lang="en-US" sz="2400" dirty="0" smtClean="0"/>
              <a:t>You have to show up personally for the evaluation at the appointed date and time.</a:t>
            </a:r>
          </a:p>
          <a:p>
            <a:r>
              <a:rPr lang="en-US" sz="2400" dirty="0" smtClean="0"/>
              <a:t>-2 points/day if you do not show up for the evaluation!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  <p:pic>
        <p:nvPicPr>
          <p:cNvPr id="6" name="Picture 2" descr="http://www.fuzzuck.com/wp-content/uploads/2011/penalt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40" y="3960747"/>
            <a:ext cx="1851844" cy="277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097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Assistance and </a:t>
            </a:r>
            <a:r>
              <a:rPr lang="en-GB" sz="2800" dirty="0" smtClean="0"/>
              <a:t>mentoring</a:t>
            </a:r>
          </a:p>
          <a:p>
            <a:pPr lvl="1"/>
            <a:r>
              <a:rPr lang="en-GB" sz="2400" dirty="0" smtClean="0"/>
              <a:t>Feel </a:t>
            </a:r>
            <a:r>
              <a:rPr lang="en-GB" sz="2400" dirty="0"/>
              <a:t>free to send us e-mails (see advisors page</a:t>
            </a:r>
            <a:r>
              <a:rPr lang="en-GB" sz="2400" dirty="0" smtClean="0"/>
              <a:t>).</a:t>
            </a:r>
          </a:p>
          <a:p>
            <a:pPr lvl="2"/>
            <a:r>
              <a:rPr lang="en-US" sz="2400" dirty="0"/>
              <a:t>Please prefix the mail subject </a:t>
            </a:r>
            <a:r>
              <a:rPr lang="en-US" sz="2400" dirty="0">
                <a:solidFill>
                  <a:srgbClr val="FF0000"/>
                </a:solidFill>
              </a:rPr>
              <a:t>always </a:t>
            </a:r>
            <a:r>
              <a:rPr lang="en-US" sz="2400" dirty="0"/>
              <a:t>with:</a:t>
            </a:r>
            <a:br>
              <a:rPr lang="en-US" sz="2400" dirty="0"/>
            </a:br>
            <a:r>
              <a:rPr lang="en-US" sz="3600" b="1" dirty="0"/>
              <a:t>[</a:t>
            </a:r>
            <a:r>
              <a:rPr lang="en-US" sz="3600" b="1" dirty="0" err="1"/>
              <a:t>gpuc</a:t>
            </a:r>
            <a:r>
              <a:rPr lang="en-US" sz="3600" b="1" dirty="0"/>
              <a:t>]</a:t>
            </a:r>
            <a:r>
              <a:rPr lang="en-US" sz="2400" dirty="0"/>
              <a:t> (GPU Computing) or </a:t>
            </a:r>
            <a:r>
              <a:rPr lang="en-US" sz="3600" b="1" dirty="0"/>
              <a:t>[</a:t>
            </a:r>
            <a:r>
              <a:rPr lang="en-US" sz="3600" b="1" dirty="0" err="1"/>
              <a:t>gpgpu</a:t>
            </a:r>
            <a:r>
              <a:rPr lang="en-US" sz="3600" b="1" dirty="0"/>
              <a:t>] </a:t>
            </a:r>
            <a:r>
              <a:rPr lang="en-US" sz="2400" dirty="0"/>
              <a:t>(GPGPU)!</a:t>
            </a:r>
          </a:p>
          <a:p>
            <a:pPr lvl="1"/>
            <a:r>
              <a:rPr lang="en-GB" sz="2400" dirty="0" smtClean="0"/>
              <a:t>Drop </a:t>
            </a:r>
            <a:r>
              <a:rPr lang="en-GB" sz="2400" dirty="0"/>
              <a:t>by our offices</a:t>
            </a:r>
            <a:r>
              <a:rPr lang="en-GB" sz="2400" dirty="0" smtClean="0"/>
              <a:t>.</a:t>
            </a:r>
            <a:endParaRPr lang="en-GB" sz="1400" dirty="0" smtClean="0"/>
          </a:p>
          <a:p>
            <a:r>
              <a:rPr lang="en-GB" sz="3200" dirty="0" smtClean="0"/>
              <a:t>For communication you can use the ILIAS forum</a:t>
            </a:r>
            <a:endParaRPr lang="en-GB" sz="3200" b="1" dirty="0" smtClean="0"/>
          </a:p>
          <a:p>
            <a:pPr lvl="1"/>
            <a:r>
              <a:rPr lang="en-GB" sz="2800" dirty="0" smtClean="0"/>
              <a:t>announcements</a:t>
            </a:r>
            <a:endParaRPr lang="en-GB" sz="2800" dirty="0" smtClean="0"/>
          </a:p>
          <a:p>
            <a:pPr lvl="1"/>
            <a:r>
              <a:rPr lang="en-GB" sz="2800" dirty="0"/>
              <a:t>q</a:t>
            </a:r>
            <a:r>
              <a:rPr lang="en-GB" sz="2800" dirty="0" smtClean="0"/>
              <a:t>uestions of interest, (topic related) discussions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Textfeld 5"/>
          <p:cNvSpPr txBox="1"/>
          <p:nvPr/>
        </p:nvSpPr>
        <p:spPr>
          <a:xfrm>
            <a:off x="214026" y="5364013"/>
            <a:ext cx="9649072" cy="11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Working together and discussing the assignments is encouraged but each participant must be able to present and explain his own solution (no copies)!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412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mtClean="0"/>
              <a:t>Further Information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3AEB70-136E-4CDE-A2C8-09ADF8E689B4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719832" y="2051645"/>
            <a:ext cx="9073008" cy="4464496"/>
          </a:xfrm>
          <a:prstGeom prst="rect">
            <a:avLst/>
          </a:prstGeom>
        </p:spPr>
        <p:txBody>
          <a:bodyPr>
            <a:no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dirty="0" smtClean="0"/>
              <a:t>Check the </a:t>
            </a:r>
            <a:r>
              <a:rPr lang="en-GB" sz="2800" dirty="0" smtClean="0"/>
              <a:t>ILIAS for </a:t>
            </a:r>
            <a:r>
              <a:rPr lang="en-GB" sz="2800" dirty="0"/>
              <a:t>new </a:t>
            </a:r>
            <a:r>
              <a:rPr lang="en-GB" sz="2800" dirty="0" smtClean="0"/>
              <a:t>assignments</a:t>
            </a:r>
            <a:br>
              <a:rPr lang="en-GB" sz="2800" dirty="0" smtClean="0"/>
            </a:br>
            <a:r>
              <a:rPr lang="en-GB" sz="2800" dirty="0" smtClean="0"/>
              <a:t>(sheet + start-up kit):</a:t>
            </a:r>
            <a:endParaRPr lang="en-GB" sz="2800" dirty="0"/>
          </a:p>
          <a:p>
            <a:pPr marL="524971" lvl="1" indent="0">
              <a:buNone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US" sz="2400" dirty="0">
                <a:solidFill>
                  <a:srgbClr val="FF0000"/>
                </a:solidFill>
                <a:hlinkClick r:id="rId7"/>
              </a:rPr>
              <a:t>https://ilias.studium.kit.edu</a:t>
            </a:r>
            <a:r>
              <a:rPr lang="en-US" sz="2400" dirty="0" smtClean="0">
                <a:solidFill>
                  <a:srgbClr val="FF0000"/>
                </a:solidFill>
                <a:hlinkClick r:id="rId7"/>
              </a:rPr>
              <a:t>/</a:t>
            </a: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400" dirty="0" smtClean="0"/>
          </a:p>
          <a:p>
            <a:r>
              <a:rPr lang="en-GB" sz="2800" dirty="0" smtClean="0"/>
              <a:t>You also have to register at the </a:t>
            </a:r>
            <a:r>
              <a:rPr lang="en-GB" sz="2800" b="1" dirty="0" err="1" smtClean="0"/>
              <a:t>Studierendenportal</a:t>
            </a:r>
            <a:r>
              <a:rPr lang="en-GB" sz="2800" dirty="0" smtClean="0"/>
              <a:t> for this </a:t>
            </a:r>
            <a:r>
              <a:rPr lang="en-GB" sz="2800" dirty="0" err="1" smtClean="0"/>
              <a:t>Praktikum</a:t>
            </a:r>
            <a:r>
              <a:rPr lang="en-GB" sz="2800" dirty="0" smtClean="0"/>
              <a:t>.</a:t>
            </a:r>
            <a:endParaRPr lang="en-GB" sz="2800" dirty="0"/>
          </a:p>
          <a:p>
            <a:endParaRPr lang="en-US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Assignment #1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1" name="Content Placeholder 5"/>
          <p:cNvSpPr txBox="1">
            <a:spLocks/>
          </p:cNvSpPr>
          <p:nvPr/>
        </p:nvSpPr>
        <p:spPr>
          <a:xfrm>
            <a:off x="5976416" y="5075010"/>
            <a:ext cx="3744416" cy="690725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endParaRPr lang="en-US" sz="1600" b="1" dirty="0" smtClean="0"/>
          </a:p>
          <a:p>
            <a:pPr lvl="1"/>
            <a:r>
              <a:rPr lang="en-US" sz="1600" b="1" dirty="0" smtClean="0"/>
              <a:t>13:00</a:t>
            </a:r>
            <a:endParaRPr lang="en-US" sz="1600" b="1" dirty="0" smtClean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7200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2520032" y="4755082"/>
            <a:ext cx="3744416" cy="1257003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dirty="0" smtClean="0"/>
              <a:t>in two weeks: </a:t>
            </a:r>
            <a:r>
              <a:rPr lang="de-DE" sz="2000" b="1" dirty="0" smtClean="0"/>
              <a:t>2016-11-02</a:t>
            </a:r>
            <a:endParaRPr lang="de-DE" sz="2000" dirty="0"/>
          </a:p>
          <a:p>
            <a:pPr lvl="1"/>
            <a:endParaRPr lang="de-DE" sz="1600" b="1" dirty="0" smtClean="0"/>
          </a:p>
          <a:p>
            <a:pPr lvl="1"/>
            <a:r>
              <a:rPr lang="de-DE" sz="1600" b="1" dirty="0" smtClean="0"/>
              <a:t>11:30</a:t>
            </a:r>
            <a:endParaRPr lang="de-DE" sz="1600" b="1" dirty="0"/>
          </a:p>
        </p:txBody>
      </p:sp>
      <p:sp>
        <p:nvSpPr>
          <p:cNvPr id="13" name="Inhaltsplatzhalter 4"/>
          <p:cNvSpPr txBox="1">
            <a:spLocks/>
          </p:cNvSpPr>
          <p:nvPr/>
        </p:nvSpPr>
        <p:spPr>
          <a:xfrm>
            <a:off x="251520" y="2627709"/>
            <a:ext cx="2052488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0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7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2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6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8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r">
              <a:buNone/>
            </a:pPr>
            <a:r>
              <a:rPr lang="de-DE" sz="2000" b="1" dirty="0" smtClean="0"/>
              <a:t>Tasks:</a:t>
            </a:r>
          </a:p>
          <a:p>
            <a:pPr marL="72000" indent="0" algn="r">
              <a:buNone/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 smtClean="0"/>
          </a:p>
          <a:p>
            <a:pPr marL="72000" indent="0" algn="r">
              <a:buNone/>
            </a:pPr>
            <a:r>
              <a:rPr lang="de-DE" sz="2000" b="1" dirty="0" smtClean="0"/>
              <a:t>Deadline:</a:t>
            </a:r>
          </a:p>
          <a:p>
            <a:pPr marL="72000" indent="0" algn="r">
              <a:buNone/>
            </a:pPr>
            <a:endParaRPr lang="de-DE" sz="2000" b="1" dirty="0"/>
          </a:p>
          <a:p>
            <a:pPr marL="72000" indent="0" algn="r">
              <a:buNone/>
            </a:pPr>
            <a:r>
              <a:rPr lang="de-DE" sz="2000" b="1" dirty="0" smtClean="0"/>
              <a:t>Next Meeting:</a:t>
            </a:r>
            <a:endParaRPr lang="de-DE" sz="2000" dirty="0" smtClean="0"/>
          </a:p>
          <a:p>
            <a:pPr marL="72000" indent="0" algn="r">
              <a:buFontTx/>
              <a:buNone/>
            </a:pPr>
            <a:endParaRPr lang="de-DE" sz="2000" dirty="0" smtClean="0"/>
          </a:p>
          <a:p>
            <a:pPr marL="72000" indent="0" algn="r">
              <a:buFontTx/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de-DE" sz="1100" dirty="0"/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520032" y="2660897"/>
            <a:ext cx="7488832" cy="2127052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000" dirty="0"/>
              <a:t>A</a:t>
            </a:r>
            <a:r>
              <a:rPr lang="de-DE" sz="2000" dirty="0" smtClean="0"/>
              <a:t>dd </a:t>
            </a:r>
            <a:r>
              <a:rPr lang="de-DE" sz="2000" dirty="0"/>
              <a:t>two vectors of integers (one in reverse </a:t>
            </a:r>
            <a:r>
              <a:rPr lang="de-DE" sz="2000" dirty="0" err="1"/>
              <a:t>order</a:t>
            </a:r>
            <a:r>
              <a:rPr lang="de-DE" sz="2000" dirty="0" smtClean="0"/>
              <a:t>).</a:t>
            </a:r>
            <a:endParaRPr lang="de-DE" sz="2000" dirty="0"/>
          </a:p>
          <a:p>
            <a:r>
              <a:rPr lang="de-DE" sz="2000" dirty="0" smtClean="0"/>
              <a:t>(</a:t>
            </a:r>
            <a:r>
              <a:rPr lang="de-DE" sz="2000" dirty="0" err="1" smtClean="0"/>
              <a:t>Efficiently</a:t>
            </a:r>
            <a:r>
              <a:rPr lang="de-DE" sz="2000" dirty="0"/>
              <a:t>) rotate a matrix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 smtClean="0"/>
              <a:t>numbers</a:t>
            </a:r>
            <a:r>
              <a:rPr lang="de-DE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in just under two weeks: </a:t>
            </a:r>
            <a:r>
              <a:rPr lang="en-US" sz="2000" b="1" dirty="0" smtClean="0"/>
              <a:t>2016-11-01 </a:t>
            </a:r>
            <a:r>
              <a:rPr lang="en-US" sz="2000" b="1" dirty="0" smtClean="0"/>
              <a:t>at 23:59</a:t>
            </a:r>
            <a:endParaRPr lang="en-US" sz="2000" b="1" dirty="0"/>
          </a:p>
          <a:p>
            <a:endParaRPr lang="en-US" sz="2000" dirty="0" smtClean="0"/>
          </a:p>
          <a:p>
            <a:r>
              <a:rPr lang="de-DE" sz="2000" dirty="0" smtClean="0"/>
              <a:t>ATIS </a:t>
            </a:r>
            <a:r>
              <a:rPr lang="de-DE" sz="2000" dirty="0"/>
              <a:t>computer pool (</a:t>
            </a:r>
            <a:r>
              <a:rPr lang="de-DE" sz="2000" dirty="0" err="1"/>
              <a:t>evaluation</a:t>
            </a:r>
            <a:r>
              <a:rPr lang="de-DE" sz="2000" dirty="0" smtClean="0"/>
              <a:t>)</a:t>
            </a:r>
            <a:endParaRPr lang="de-DE" sz="2000" dirty="0"/>
          </a:p>
          <a:p>
            <a:pPr marL="0" indent="0">
              <a:buNone/>
            </a:pPr>
            <a:endParaRPr lang="de-DE" sz="20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2448024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7824" y="2411685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2715368" y="2027262"/>
            <a:ext cx="34770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GPU Computing</a:t>
            </a:r>
            <a:endParaRPr lang="en-US" sz="2000" b="1" dirty="0"/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5990874" y="1979637"/>
            <a:ext cx="3225902" cy="639762"/>
          </a:xfrm>
          <a:prstGeom prst="rect">
            <a:avLst/>
          </a:prstGeom>
        </p:spPr>
        <p:txBody>
          <a:bodyPr/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GPGPU</a:t>
            </a:r>
            <a:endParaRPr lang="en-US" sz="2000" b="1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5832400" y="5343472"/>
            <a:ext cx="0" cy="42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50731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Assignment #2 – #5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3" name="Inhaltsplatzhalter 4"/>
          <p:cNvSpPr txBox="1">
            <a:spLocks/>
          </p:cNvSpPr>
          <p:nvPr/>
        </p:nvSpPr>
        <p:spPr>
          <a:xfrm>
            <a:off x="251520" y="2627709"/>
            <a:ext cx="2052488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0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2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16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8000" indent="-2880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4"/>
              </a:buBlip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r">
              <a:buNone/>
            </a:pPr>
            <a:r>
              <a:rPr lang="de-DE" sz="2000" b="1" dirty="0" smtClean="0"/>
              <a:t>Topics:</a:t>
            </a:r>
          </a:p>
          <a:p>
            <a:pPr marL="72000" indent="0" algn="r">
              <a:buNone/>
            </a:pP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 smtClean="0"/>
          </a:p>
          <a:p>
            <a:pPr marL="72000" indent="0" algn="r">
              <a:buFontTx/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de-DE" sz="1100" dirty="0"/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520032" y="2660897"/>
            <a:ext cx="7488832" cy="2127052"/>
          </a:xfrm>
          <a:prstGeom prst="rect">
            <a:avLst/>
          </a:prstGeom>
        </p:spPr>
        <p:txBody>
          <a:bodyPr>
            <a:normAutofit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/>
              <a:t>#2: Parallel algorithms (parallel reduction, prefix sum)</a:t>
            </a:r>
          </a:p>
          <a:p>
            <a:r>
              <a:rPr lang="en-US" sz="2000" dirty="0" smtClean="0"/>
              <a:t>#3: Image filtering (discrete convolution)</a:t>
            </a:r>
          </a:p>
          <a:p>
            <a:r>
              <a:rPr lang="en-US" sz="2000" dirty="0" smtClean="0"/>
              <a:t>#4: Particle systems, cloth simulation</a:t>
            </a:r>
          </a:p>
          <a:p>
            <a:endParaRPr lang="en-US" sz="2000" dirty="0"/>
          </a:p>
          <a:p>
            <a:r>
              <a:rPr lang="en-US" sz="2000" dirty="0" smtClean="0"/>
              <a:t>#5: Freestyle</a:t>
            </a:r>
          </a:p>
          <a:p>
            <a:endParaRPr lang="de-DE" sz="2000" dirty="0"/>
          </a:p>
          <a:p>
            <a:endParaRPr lang="de-DE" sz="2000" dirty="0"/>
          </a:p>
          <a:p>
            <a:endParaRPr lang="en-US" sz="20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2448024" y="1979637"/>
            <a:ext cx="0" cy="4464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7824" y="2411685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"/>
          <p:cNvSpPr txBox="1">
            <a:spLocks/>
          </p:cNvSpPr>
          <p:nvPr/>
        </p:nvSpPr>
        <p:spPr bwMode="auto">
          <a:xfrm>
            <a:off x="2715368" y="2027262"/>
            <a:ext cx="347707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GPU Computing</a:t>
            </a:r>
            <a:endParaRPr lang="en-US" sz="2000" b="1" dirty="0"/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5990874" y="1979637"/>
            <a:ext cx="3225902" cy="639762"/>
          </a:xfrm>
          <a:prstGeom prst="rect">
            <a:avLst/>
          </a:prstGeom>
        </p:spPr>
        <p:txBody>
          <a:bodyPr/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18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dirty="0" smtClean="0"/>
              <a:t>GPGPU</a:t>
            </a:r>
            <a:endParaRPr lang="en-US" sz="2000" b="1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5841925" y="3923853"/>
            <a:ext cx="0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3409208" y="5836531"/>
            <a:ext cx="4865434" cy="607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The next assignment will usually be published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on the day of the evaluation.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7907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Freestyle assignment (GPU-Computing only)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propose a project you would like to work on as a final assignment.</a:t>
            </a:r>
          </a:p>
          <a:p>
            <a:r>
              <a:rPr lang="en-US" dirty="0" smtClean="0"/>
              <a:t>We will check your proposal and maybe ask you to improve it.</a:t>
            </a:r>
          </a:p>
          <a:p>
            <a:r>
              <a:rPr lang="en-US" dirty="0" smtClean="0"/>
              <a:t>After the proposal has been accepted you can start working.</a:t>
            </a:r>
          </a:p>
          <a:p>
            <a:r>
              <a:rPr lang="en-US" dirty="0" smtClean="0"/>
              <a:t>Each participant will be required to present the results of the freestyle assignment in a ~10min talk to all participants.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GPU Computing / GPGPU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85FE11-8765-4B2B-A6BE-2C8DB4857E90}" type="datetime1">
              <a:rPr lang="en-US" smtClean="0"/>
              <a:t>2016-10-18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328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Freestyle Examples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3AEB70-136E-4CDE-A2C8-09ADF8E689B4}" type="datetime1">
              <a:rPr lang="en-US" smtClean="0"/>
              <a:t>2016-10-18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08" y="3019261"/>
            <a:ext cx="4392488" cy="340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1800" y="2233757"/>
            <a:ext cx="3115020" cy="70788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2200" b="1" kern="120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Simulated CT on the GPU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Thorsten Gröninger</a:t>
            </a:r>
            <a:endParaRPr kumimoji="0" lang="en-US" b="1" kern="120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6376" y="2233757"/>
            <a:ext cx="2983574" cy="70788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2200" b="1" kern="120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Path tracing on the GPU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Martin Tillmann</a:t>
            </a:r>
            <a:endParaRPr kumimoji="0" lang="en-US" b="1" kern="120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69748" y="3041120"/>
            <a:ext cx="3331004" cy="333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0739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Freestyle Examples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3AEB70-136E-4CDE-A2C8-09ADF8E689B4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2947" y="2233757"/>
            <a:ext cx="3999878" cy="101566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defTabSz="914400" fontAlgn="auto" hangingPunct="1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de-DE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Fractal </a:t>
            </a:r>
            <a:r>
              <a:rPr lang="de-DE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ray-tracing on the </a:t>
            </a:r>
            <a:r>
              <a:rPr lang="de-DE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GPU</a:t>
            </a:r>
            <a:br>
              <a:rPr lang="de-DE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</a:br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Manuel </a:t>
            </a:r>
            <a:r>
              <a:rPr lang="de-DE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Martin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b="1" kern="120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0312" y="2233757"/>
            <a:ext cx="3165225" cy="70788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2200" b="1" kern="120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Simulation of fish schools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de-DE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+mj-ea"/>
                <a:cs typeface="+mj-cs"/>
              </a:rPr>
              <a:t>Alexander Wirth</a:t>
            </a:r>
            <a:endParaRPr kumimoji="0" lang="en-US" b="1" kern="120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55" y="3041119"/>
            <a:ext cx="4441341" cy="333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Assignment 2011-04-12 11-45-52-59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12320" y="3041118"/>
            <a:ext cx="4441340" cy="333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25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2555701"/>
            <a:ext cx="9070975" cy="1262063"/>
          </a:xfrm>
          <a:ln/>
        </p:spPr>
        <p:txBody>
          <a:bodyPr tIns="38804"/>
          <a:lstStyle/>
          <a:p>
            <a:pPr algn="ctr"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sz="3200" dirty="0" smtClean="0"/>
              <a:t>Questions?</a:t>
            </a:r>
            <a:endParaRPr lang="en-US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A3AEB70-136E-4CDE-A2C8-09ADF8E689B4}" type="datetime1">
              <a:rPr lang="en-US" smtClean="0"/>
              <a:t>2016-10-18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271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Evolution of GPUs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3D4284-AE9E-47B6-BAE8-A820F3316431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33" name="Content Placeholder 2"/>
          <p:cNvSpPr>
            <a:spLocks noGrp="1"/>
          </p:cNvSpPr>
          <p:nvPr>
            <p:ph idx="1"/>
          </p:nvPr>
        </p:nvSpPr>
        <p:spPr>
          <a:xfrm>
            <a:off x="180000" y="1259557"/>
            <a:ext cx="8820000" cy="5924272"/>
          </a:xfrm>
        </p:spPr>
        <p:txBody>
          <a:bodyPr/>
          <a:lstStyle/>
          <a:p>
            <a:endParaRPr lang="en-US" dirty="0" smtClean="0"/>
          </a:p>
          <a:p>
            <a:pPr lvl="2"/>
            <a:r>
              <a:rPr lang="de-DE" dirty="0" smtClean="0"/>
              <a:t>Stunning evolution of entertainment graphics...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lvl="2"/>
            <a:r>
              <a:rPr lang="de-DE" dirty="0" smtClean="0"/>
              <a:t>...but GPUs can be used for </a:t>
            </a:r>
            <a:r>
              <a:rPr lang="de-DE" b="1" dirty="0" smtClean="0"/>
              <a:t>far more</a:t>
            </a:r>
            <a:r>
              <a:rPr lang="de-DE" dirty="0" smtClean="0"/>
              <a:t> than „just“ graphics.</a:t>
            </a:r>
          </a:p>
          <a:p>
            <a:pPr marL="72000" indent="0">
              <a:buNone/>
            </a:pPr>
            <a:endParaRPr lang="de-DE" dirty="0" smtClean="0"/>
          </a:p>
        </p:txBody>
      </p:sp>
      <p:pic>
        <p:nvPicPr>
          <p:cNvPr id="34" name="Picture 2" descr="Command &amp; Conquer DOS Nod forces attacking the GDI outpost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99" y="2483693"/>
            <a:ext cx="391723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http://xbox360media.ign.com/xbox360/image/article/111/1113481/crysis-2-201008171044399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34" y="2483693"/>
            <a:ext cx="435248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1275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Computing: Example #1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3D4284-AE9E-47B6-BAE8-A820F3316431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68032" y="1763613"/>
            <a:ext cx="9612840" cy="5812879"/>
          </a:xfrm>
        </p:spPr>
        <p:txBody>
          <a:bodyPr/>
          <a:lstStyle/>
          <a:p>
            <a:pPr marL="72000" indent="0">
              <a:buNone/>
            </a:pPr>
            <a:r>
              <a:rPr lang="de-DE" b="1" dirty="0" smtClean="0"/>
              <a:t>Mutation modeling of the </a:t>
            </a:r>
            <a:br>
              <a:rPr lang="de-DE" b="1" dirty="0" smtClean="0"/>
            </a:br>
            <a:r>
              <a:rPr lang="de-DE" b="1" dirty="0" smtClean="0"/>
              <a:t>Hepatitis C Virus (HCV)</a:t>
            </a:r>
          </a:p>
          <a:p>
            <a:pPr lvl="0"/>
            <a:endParaRPr lang="en-US" sz="1800" dirty="0" smtClean="0">
              <a:solidFill>
                <a:prstClr val="black"/>
              </a:solidFill>
            </a:endParaRPr>
          </a:p>
          <a:p>
            <a:pPr lvl="0"/>
            <a:r>
              <a:rPr lang="de-DE" sz="1800" dirty="0" smtClean="0">
                <a:solidFill>
                  <a:prstClr val="black"/>
                </a:solidFill>
              </a:rPr>
              <a:t>HCV</a:t>
            </a:r>
          </a:p>
          <a:p>
            <a:pPr lvl="1"/>
            <a:r>
              <a:rPr lang="de-DE" sz="1800" dirty="0">
                <a:solidFill>
                  <a:prstClr val="black"/>
                </a:solidFill>
              </a:rPr>
              <a:t>M</a:t>
            </a:r>
            <a:r>
              <a:rPr lang="de-DE" sz="1800" dirty="0" smtClean="0">
                <a:solidFill>
                  <a:prstClr val="black"/>
                </a:solidFill>
              </a:rPr>
              <a:t>ajor cause of liver diseases worldwide.</a:t>
            </a:r>
          </a:p>
          <a:p>
            <a:pPr lvl="1"/>
            <a:r>
              <a:rPr lang="de-DE" sz="1800" dirty="0" smtClean="0">
                <a:solidFill>
                  <a:prstClr val="black"/>
                </a:solidFill>
              </a:rPr>
              <a:t>Difficult to study viral functions and drug resistance.</a:t>
            </a:r>
          </a:p>
          <a:p>
            <a:pPr lvl="1"/>
            <a:r>
              <a:rPr lang="de-DE" sz="1800" dirty="0" smtClean="0">
                <a:solidFill>
                  <a:prstClr val="black"/>
                </a:solidFill>
              </a:rPr>
              <a:t>BUT: the mutation follows specific rules that can </a:t>
            </a:r>
            <a:r>
              <a:rPr lang="de-DE" sz="1800" dirty="0" err="1" smtClean="0">
                <a:solidFill>
                  <a:prstClr val="black"/>
                </a:solidFill>
              </a:rPr>
              <a:t>be</a:t>
            </a:r>
            <a:r>
              <a:rPr lang="de-DE" sz="1800" dirty="0" smtClean="0">
                <a:solidFill>
                  <a:prstClr val="black"/>
                </a:solidFill>
              </a:rPr>
              <a:t> </a:t>
            </a:r>
            <a:r>
              <a:rPr lang="de-DE" sz="1800" dirty="0" err="1" smtClean="0">
                <a:solidFill>
                  <a:prstClr val="black"/>
                </a:solidFill>
              </a:rPr>
              <a:t>modeled</a:t>
            </a:r>
            <a:r>
              <a:rPr lang="de-DE" sz="1800" dirty="0" smtClean="0">
                <a:solidFill>
                  <a:prstClr val="black"/>
                </a:solidFill>
              </a:rPr>
              <a:t>.</a:t>
            </a:r>
            <a:r>
              <a:rPr lang="en-US" sz="1800" dirty="0">
                <a:solidFill>
                  <a:prstClr val="black"/>
                </a:solidFill>
              </a:rPr>
              <a:t/>
            </a:r>
            <a:br>
              <a:rPr lang="en-US" sz="1800" dirty="0">
                <a:solidFill>
                  <a:prstClr val="black"/>
                </a:solidFill>
              </a:rPr>
            </a:br>
            <a:endParaRPr lang="de-DE" dirty="0" smtClean="0"/>
          </a:p>
          <a:p>
            <a:pPr lvl="0"/>
            <a:r>
              <a:rPr lang="de-DE" sz="1800" dirty="0" smtClean="0">
                <a:solidFill>
                  <a:prstClr val="black"/>
                </a:solidFill>
              </a:rPr>
              <a:t>Implementation on the GPU: JACKET, MATLAB®</a:t>
            </a:r>
            <a:endParaRPr lang="de-DE" sz="1800" dirty="0">
              <a:solidFill>
                <a:prstClr val="black"/>
              </a:solidFill>
            </a:endParaRPr>
          </a:p>
          <a:p>
            <a:pPr marL="72000" indent="0">
              <a:buNone/>
            </a:pPr>
            <a:endParaRPr lang="de-DE" dirty="0" smtClean="0"/>
          </a:p>
          <a:p>
            <a:pPr marL="72000" indent="0">
              <a:buNone/>
            </a:pPr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682018" y="6622265"/>
            <a:ext cx="5646097" cy="2426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de-DE" sz="105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More about this project at </a:t>
            </a:r>
            <a:r>
              <a:rPr lang="en-US" sz="1050" dirty="0">
                <a:hlinkClick r:id="rId3"/>
              </a:rPr>
              <a:t>http://www.accelereyes.com/examples/virus_detection_hepatitis_c</a:t>
            </a:r>
            <a:endParaRPr lang="en-US" sz="1050" b="1" dirty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2" name="Picture 2" descr="http://upload.wikimedia.org/wikipedia/commons/3/3b/HCV_EM_picture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078" y="1475581"/>
            <a:ext cx="297171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pu runti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6" y="5219997"/>
            <a:ext cx="863596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9114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01626"/>
            <a:ext cx="9070975" cy="1262063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Computing: Example #2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GPU Computing / GPGPU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3D4284-AE9E-47B6-BAE8-A820F3316431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68032" y="1763613"/>
            <a:ext cx="9612840" cy="4907959"/>
          </a:xfrm>
        </p:spPr>
        <p:txBody>
          <a:bodyPr/>
          <a:lstStyle/>
          <a:p>
            <a:pPr marL="72000" indent="0">
              <a:buNone/>
            </a:pPr>
            <a:r>
              <a:rPr lang="de-DE" b="1" dirty="0" smtClean="0"/>
              <a:t>Real </a:t>
            </a:r>
            <a:r>
              <a:rPr lang="de-DE" b="1" dirty="0"/>
              <a:t>Time 3D Fluid and 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Particle </a:t>
            </a:r>
            <a:r>
              <a:rPr lang="de-DE" b="1" dirty="0"/>
              <a:t>Simulation and Rendering</a:t>
            </a:r>
          </a:p>
          <a:p>
            <a:pPr marL="72000" indent="0">
              <a:buNone/>
            </a:pPr>
            <a:endParaRPr lang="de-DE" dirty="0"/>
          </a:p>
          <a:p>
            <a:r>
              <a:rPr lang="de-DE" sz="1800" dirty="0">
                <a:solidFill>
                  <a:prstClr val="black"/>
                </a:solidFill>
              </a:rPr>
              <a:t>3D fluid solver in </a:t>
            </a:r>
            <a:r>
              <a:rPr lang="de-DE" sz="1800" dirty="0" smtClean="0">
                <a:solidFill>
                  <a:prstClr val="black"/>
                </a:solidFill>
              </a:rPr>
              <a:t>CUDA</a:t>
            </a:r>
            <a:endParaRPr lang="de-DE" sz="1800" dirty="0">
              <a:solidFill>
                <a:prstClr val="black"/>
              </a:solidFill>
            </a:endParaRPr>
          </a:p>
          <a:p>
            <a:r>
              <a:rPr lang="de-DE" sz="1800" dirty="0" smtClean="0">
                <a:solidFill>
                  <a:prstClr val="black"/>
                </a:solidFill>
              </a:rPr>
              <a:t>CPU → GPU </a:t>
            </a:r>
            <a:r>
              <a:rPr lang="de-DE" sz="1800" dirty="0">
                <a:solidFill>
                  <a:prstClr val="black"/>
                </a:solidFill>
              </a:rPr>
              <a:t>speedup: 40x</a:t>
            </a:r>
          </a:p>
          <a:p>
            <a:pPr marL="72000" indent="0">
              <a:buNone/>
            </a:pPr>
            <a:endParaRPr lang="de-DE" dirty="0"/>
          </a:p>
          <a:p>
            <a:pPr marL="72000" indent="0">
              <a:buNone/>
            </a:pPr>
            <a:endParaRPr lang="en-US" dirty="0"/>
          </a:p>
        </p:txBody>
      </p:sp>
      <p:pic>
        <p:nvPicPr>
          <p:cNvPr id="9" name="Picture 2" descr="http://fsdownload.com/Flight_Simulator_Videos/img.youtube.com/vi/RuZQpWo9Qhs/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72" y="2996951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6929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2277" y="1763612"/>
            <a:ext cx="9212571" cy="4952599"/>
          </a:xfrm>
        </p:spPr>
        <p:txBody>
          <a:bodyPr/>
          <a:lstStyle/>
          <a:p>
            <a:r>
              <a:rPr lang="de-DE" dirty="0"/>
              <a:t>Evolution of parallel computing </a:t>
            </a:r>
            <a:r>
              <a:rPr lang="de-DE" dirty="0" smtClean="0"/>
              <a:t>architectures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 bwMode="auto">
          <a:xfrm>
            <a:off x="503239" y="301626"/>
            <a:ext cx="907097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38804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503972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1007943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511915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2015886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Computing</a:t>
            </a:r>
            <a:endParaRPr 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80072" y="5713643"/>
            <a:ext cx="4572000" cy="80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07939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107939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000" dirty="0" smtClean="0"/>
              <a:t>Fact: 10% of the top 500 supercomputers are GPU-accelerated</a:t>
            </a:r>
            <a:endParaRPr lang="en-US" sz="3200" dirty="0" smtClean="0"/>
          </a:p>
        </p:txBody>
      </p:sp>
      <p:pic>
        <p:nvPicPr>
          <p:cNvPr id="1026" name="Picture 2" descr="Floating-Point Operations per Second for the CPU and GPU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494" r="10532" b="8358"/>
          <a:stretch/>
        </p:blipFill>
        <p:spPr bwMode="auto">
          <a:xfrm>
            <a:off x="575816" y="2214693"/>
            <a:ext cx="4141125" cy="350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emory Bandwidth for the CPU and GPU.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6" t="4119" r="21873" b="2327"/>
          <a:stretch/>
        </p:blipFill>
        <p:spPr bwMode="auto">
          <a:xfrm>
            <a:off x="4824288" y="2195661"/>
            <a:ext cx="3744416" cy="346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2277" y="1763612"/>
            <a:ext cx="9212571" cy="4952599"/>
          </a:xfrm>
        </p:spPr>
        <p:txBody>
          <a:bodyPr/>
          <a:lstStyle/>
          <a:p>
            <a:r>
              <a:rPr lang="de-DE" dirty="0"/>
              <a:t>Evolution of parallel computing </a:t>
            </a:r>
            <a:r>
              <a:rPr lang="de-DE" dirty="0" smtClean="0"/>
              <a:t>architectures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8" name="Picture 4" descr="Memory Bandwidth for the CPU and GPU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6" t="4119" r="21873" b="2327"/>
          <a:stretch/>
        </p:blipFill>
        <p:spPr bwMode="auto">
          <a:xfrm>
            <a:off x="4824288" y="2195661"/>
            <a:ext cx="3744416" cy="346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Floating-Point Operations per Second for the CPU and GPU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494" r="10532" b="8358"/>
          <a:stretch/>
        </p:blipFill>
        <p:spPr bwMode="auto">
          <a:xfrm>
            <a:off x="575816" y="2214693"/>
            <a:ext cx="4141125" cy="3509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536256" y="2987749"/>
            <a:ext cx="72008" cy="1944216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9000752" y="2987749"/>
            <a:ext cx="72008" cy="1944216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10886" y="3430588"/>
            <a:ext cx="2849306" cy="1446550"/>
          </a:xfrm>
          <a:prstGeom prst="rect">
            <a:avLst/>
          </a:prstGeom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de-DE" sz="8800" b="1" kern="1200" noProof="0" dirty="0" smtClean="0">
                <a:ln w="6350">
                  <a:noFill/>
                </a:ln>
                <a:solidFill>
                  <a:schemeClr val="accent2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Why?</a:t>
            </a:r>
            <a:endParaRPr kumimoji="0" lang="en-US" sz="8800" b="1" kern="1200" noProof="0" dirty="0" smtClean="0">
              <a:ln w="6350">
                <a:noFill/>
              </a:ln>
              <a:solidFill>
                <a:schemeClr val="accent2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4" name="Rectangle 1"/>
          <p:cNvSpPr txBox="1">
            <a:spLocks noChangeArrowheads="1"/>
          </p:cNvSpPr>
          <p:nvPr/>
        </p:nvSpPr>
        <p:spPr bwMode="auto">
          <a:xfrm>
            <a:off x="503239" y="301626"/>
            <a:ext cx="907097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38804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5pPr>
            <a:lvl6pPr marL="503972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6pPr>
            <a:lvl7pPr marL="1007943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7pPr>
            <a:lvl8pPr marL="1511915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8pPr>
            <a:lvl9pPr marL="2015886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Computing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223873" y="6660157"/>
            <a:ext cx="1625765" cy="2426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05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Images courtesy of </a:t>
            </a:r>
            <a:r>
              <a:rPr lang="en-US" sz="1050" b="1" dirty="0" err="1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Nvidia</a:t>
            </a:r>
            <a:endParaRPr lang="en-US" sz="1050" b="1" dirty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880072" y="5713643"/>
            <a:ext cx="4572000" cy="802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6480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451" indent="-34648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2pPr>
            <a:lvl3pPr marL="1333425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200">
                <a:solidFill>
                  <a:schemeClr val="tx1"/>
                </a:solidFill>
                <a:latin typeface="+mn-lt"/>
              </a:defRPr>
            </a:lvl3pPr>
            <a:lvl4pPr marL="1826897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309870" indent="-304483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000">
                <a:solidFill>
                  <a:schemeClr val="tx1"/>
                </a:solidFill>
                <a:latin typeface="+mn-lt"/>
              </a:defRPr>
            </a:lvl5pPr>
            <a:lvl6pPr marL="2771844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2000">
                <a:solidFill>
                  <a:schemeClr val="tx1"/>
                </a:solidFill>
                <a:latin typeface="+mn-lt"/>
              </a:defRPr>
            </a:lvl6pPr>
            <a:lvl7pPr marL="3275815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2000">
                <a:solidFill>
                  <a:schemeClr val="tx1"/>
                </a:solidFill>
                <a:latin typeface="+mn-lt"/>
              </a:defRPr>
            </a:lvl7pPr>
            <a:lvl8pPr marL="3779787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2000">
                <a:solidFill>
                  <a:schemeClr val="tx1"/>
                </a:solidFill>
                <a:latin typeface="+mn-lt"/>
              </a:defRPr>
            </a:lvl8pPr>
            <a:lvl9pPr marL="4283758" indent="-251986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8"/>
              </a:buBlip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07939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107939" indent="0">
              <a:buSzPct val="45000"/>
              <a:buFontTx/>
              <a:buNone/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</a:tabLst>
            </a:pPr>
            <a:r>
              <a:rPr lang="en-US" sz="2000" dirty="0" smtClean="0"/>
              <a:t>Fact: 10% of the top 500 supercomputers are GPU-accelerated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832871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Architecture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2277" y="1553171"/>
            <a:ext cx="9432571" cy="5395018"/>
          </a:xfrm>
        </p:spPr>
        <p:txBody>
          <a:bodyPr/>
          <a:lstStyle/>
          <a:p>
            <a:endParaRPr lang="en-US" dirty="0" smtClean="0"/>
          </a:p>
          <a:p>
            <a:r>
              <a:rPr lang="de-DE" dirty="0" smtClean="0"/>
              <a:t>Task Parallelism vs. Data Parallelism</a:t>
            </a:r>
          </a:p>
          <a:p>
            <a:r>
              <a:rPr lang="de-DE" dirty="0" smtClean="0"/>
              <a:t>Modern GPUs: highly </a:t>
            </a:r>
            <a:r>
              <a:rPr lang="de-DE" dirty="0"/>
              <a:t>data </a:t>
            </a:r>
            <a:r>
              <a:rPr lang="de-DE" dirty="0" smtClean="0"/>
              <a:t>parallel suitable, </a:t>
            </a:r>
            <a:r>
              <a:rPr lang="de-DE" dirty="0"/>
              <a:t>compute-intensive </a:t>
            </a:r>
            <a:r>
              <a:rPr lang="de-DE" dirty="0" smtClean="0"/>
              <a:t>problems</a:t>
            </a:r>
            <a:endParaRPr lang="de-DE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99" y="3056318"/>
            <a:ext cx="7131321" cy="255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948514" y="5614153"/>
            <a:ext cx="1625765" cy="2426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05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Images courtesy of </a:t>
            </a:r>
            <a:r>
              <a:rPr lang="en-US" sz="1050" b="1" dirty="0" err="1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Nvidia</a:t>
            </a:r>
            <a:endParaRPr lang="en-US" sz="1050" b="1" dirty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95088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9" y="346075"/>
            <a:ext cx="9070975" cy="1171575"/>
          </a:xfrm>
          <a:ln/>
        </p:spPr>
        <p:txBody>
          <a:bodyPr tIns="38804"/>
          <a:lstStyle/>
          <a:p>
            <a:pPr>
              <a:tabLst>
                <a:tab pos="723825" algn="l"/>
                <a:tab pos="1447649" algn="l"/>
                <a:tab pos="2171475" algn="l"/>
                <a:tab pos="2895300" algn="l"/>
                <a:tab pos="3619124" algn="l"/>
                <a:tab pos="4342950" algn="l"/>
                <a:tab pos="5066775" algn="l"/>
                <a:tab pos="5790600" algn="l"/>
                <a:tab pos="6514424" algn="l"/>
                <a:tab pos="7238250" algn="l"/>
                <a:tab pos="7962075" algn="l"/>
                <a:tab pos="8685899" algn="l"/>
              </a:tabLst>
            </a:pPr>
            <a:r>
              <a:rPr lang="en-US" dirty="0" smtClean="0"/>
              <a:t>GPU Architecture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GPU Computing / GPGPU</a:t>
            </a:r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967309D-4A25-4345-8F7F-CEA588E971DD}" type="datetime1">
              <a:rPr lang="en-US" smtClean="0"/>
              <a:t>2016-10-18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2277" y="1553171"/>
            <a:ext cx="9432571" cy="5395018"/>
          </a:xfrm>
        </p:spPr>
        <p:txBody>
          <a:bodyPr/>
          <a:lstStyle/>
          <a:p>
            <a:pPr marL="72000" indent="0">
              <a:buNone/>
            </a:pPr>
            <a:endParaRPr lang="de-DE" dirty="0"/>
          </a:p>
          <a:p>
            <a:r>
              <a:rPr lang="de-DE" sz="2400" dirty="0"/>
              <a:t>Hardware </a:t>
            </a:r>
            <a:r>
              <a:rPr lang="de-DE" sz="2400" dirty="0" smtClean="0"/>
              <a:t>Multithreading</a:t>
            </a:r>
            <a:endParaRPr lang="en-US" sz="2400" dirty="0" smtClean="0">
              <a:solidFill>
                <a:prstClr val="black"/>
              </a:solidFill>
            </a:endParaRPr>
          </a:p>
          <a:p>
            <a:pPr lvl="1"/>
            <a:r>
              <a:rPr lang="en-US" sz="2000" dirty="0" smtClean="0">
                <a:solidFill>
                  <a:prstClr val="black"/>
                </a:solidFill>
              </a:rPr>
              <a:t>Many-core architecture</a:t>
            </a:r>
            <a:endParaRPr lang="de-DE" sz="2000" dirty="0">
              <a:solidFill>
                <a:prstClr val="black"/>
              </a:solidFill>
            </a:endParaRPr>
          </a:p>
          <a:p>
            <a:pPr lvl="1"/>
            <a:r>
              <a:rPr lang="de-DE" sz="2000" dirty="0">
                <a:solidFill>
                  <a:prstClr val="black"/>
                </a:solidFill>
              </a:rPr>
              <a:t>Thousands of lightweight </a:t>
            </a:r>
            <a:r>
              <a:rPr lang="de-DE" sz="2000" dirty="0" smtClean="0">
                <a:solidFill>
                  <a:prstClr val="black"/>
                </a:solidFill>
              </a:rPr>
              <a:t>threads</a:t>
            </a:r>
            <a:endParaRPr lang="de-DE" sz="2000" dirty="0">
              <a:solidFill>
                <a:prstClr val="black"/>
              </a:solidFill>
            </a:endParaRPr>
          </a:p>
          <a:p>
            <a:pPr lvl="1"/>
            <a:r>
              <a:rPr lang="de-DE" sz="2000" dirty="0">
                <a:solidFill>
                  <a:prstClr val="black"/>
                </a:solidFill>
              </a:rPr>
              <a:t>In-order execution, </a:t>
            </a:r>
            <a:r>
              <a:rPr lang="de-DE" sz="2000" dirty="0" smtClean="0">
                <a:solidFill>
                  <a:prstClr val="black"/>
                </a:solidFill>
              </a:rPr>
              <a:t/>
            </a:r>
            <a:br>
              <a:rPr lang="de-DE" sz="2000" dirty="0" smtClean="0">
                <a:solidFill>
                  <a:prstClr val="black"/>
                </a:solidFill>
              </a:rPr>
            </a:br>
            <a:r>
              <a:rPr lang="de-DE" sz="2000" dirty="0" smtClean="0">
                <a:solidFill>
                  <a:prstClr val="black"/>
                </a:solidFill>
              </a:rPr>
              <a:t>cheap </a:t>
            </a:r>
            <a:r>
              <a:rPr lang="de-DE" sz="2000" dirty="0">
                <a:solidFill>
                  <a:prstClr val="black"/>
                </a:solidFill>
              </a:rPr>
              <a:t>flow </a:t>
            </a:r>
            <a:r>
              <a:rPr lang="de-DE" sz="2000" dirty="0" smtClean="0">
                <a:solidFill>
                  <a:prstClr val="black"/>
                </a:solidFill>
              </a:rPr>
              <a:t>control</a:t>
            </a:r>
            <a:endParaRPr lang="de-DE" sz="2000" dirty="0">
              <a:solidFill>
                <a:prstClr val="black"/>
              </a:solidFill>
            </a:endParaRPr>
          </a:p>
          <a:p>
            <a:pPr lvl="1"/>
            <a:r>
              <a:rPr lang="de-DE" sz="2000" dirty="0">
                <a:solidFill>
                  <a:prstClr val="black"/>
                </a:solidFill>
              </a:rPr>
              <a:t>Latency is hidden by </a:t>
            </a:r>
            <a:r>
              <a:rPr lang="de-DE" sz="2000" dirty="0" smtClean="0">
                <a:solidFill>
                  <a:prstClr val="black"/>
                </a:solidFill>
              </a:rPr>
              <a:t/>
            </a:r>
            <a:br>
              <a:rPr lang="de-DE" sz="2000" dirty="0" smtClean="0">
                <a:solidFill>
                  <a:prstClr val="black"/>
                </a:solidFill>
              </a:rPr>
            </a:br>
            <a:r>
              <a:rPr lang="de-DE" sz="2000" dirty="0" smtClean="0">
                <a:solidFill>
                  <a:prstClr val="black"/>
                </a:solidFill>
              </a:rPr>
              <a:t>the </a:t>
            </a:r>
            <a:r>
              <a:rPr lang="de-DE" sz="2000" dirty="0">
                <a:solidFill>
                  <a:prstClr val="black"/>
                </a:solidFill>
              </a:rPr>
              <a:t>raw number of threads.</a:t>
            </a:r>
            <a:endParaRPr lang="en-US" sz="2000" dirty="0">
              <a:solidFill>
                <a:prstClr val="black"/>
              </a:solidFill>
            </a:endParaRPr>
          </a:p>
          <a:p>
            <a:pPr marL="72000" indent="0">
              <a:buNone/>
            </a:pPr>
            <a:endParaRPr lang="de-DE" dirty="0"/>
          </a:p>
          <a:p>
            <a:endParaRPr lang="de-DE" dirty="0"/>
          </a:p>
        </p:txBody>
      </p:sp>
      <p:sp>
        <p:nvSpPr>
          <p:cNvPr id="17" name="TextBox 16"/>
          <p:cNvSpPr txBox="1"/>
          <p:nvPr/>
        </p:nvSpPr>
        <p:spPr>
          <a:xfrm>
            <a:off x="7807035" y="6705558"/>
            <a:ext cx="1625765" cy="242631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050" b="1" dirty="0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Images courtesy of </a:t>
            </a:r>
            <a:r>
              <a:rPr lang="en-US" sz="1050" b="1" dirty="0" err="1" smtClean="0">
                <a:ln w="6350">
                  <a:noFill/>
                </a:ln>
                <a:solidFill>
                  <a:schemeClr val="accent2"/>
                </a:solidFill>
                <a:latin typeface="Calibri" pitchFamily="34" charset="0"/>
                <a:ea typeface="+mj-ea"/>
                <a:cs typeface="+mj-cs"/>
              </a:rPr>
              <a:t>Nvidia</a:t>
            </a:r>
            <a:endParaRPr lang="en-US" sz="1050" b="1" dirty="0">
              <a:ln w="6350">
                <a:noFill/>
              </a:ln>
              <a:solidFill>
                <a:schemeClr val="accent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773" y="1121940"/>
            <a:ext cx="4791075" cy="561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6699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IT_master_e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KIT_master_ppt2007_en</Template>
  <TotalTime>14</TotalTime>
  <Words>1108</Words>
  <Application>Microsoft Office PowerPoint</Application>
  <PresentationFormat>Custom</PresentationFormat>
  <Paragraphs>455</Paragraphs>
  <Slides>29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Arial Rounded MT Bold</vt:lpstr>
      <vt:lpstr>Calibri</vt:lpstr>
      <vt:lpstr>DejaVu Sans</vt:lpstr>
      <vt:lpstr>Times New Roman</vt:lpstr>
      <vt:lpstr>KIT_master_en</vt:lpstr>
      <vt:lpstr>GPU Computing and General Purpose Computation on GPUs </vt:lpstr>
      <vt:lpstr>Evolution of GPUs</vt:lpstr>
      <vt:lpstr>Evolution of GPUs</vt:lpstr>
      <vt:lpstr>GPU Computing: Example #1</vt:lpstr>
      <vt:lpstr>GPU Computing: Example #2</vt:lpstr>
      <vt:lpstr>PowerPoint Presentation</vt:lpstr>
      <vt:lpstr>PowerPoint Presentation</vt:lpstr>
      <vt:lpstr>GPU Architecture</vt:lpstr>
      <vt:lpstr>GPU Architecture</vt:lpstr>
      <vt:lpstr>OpenCL</vt:lpstr>
      <vt:lpstr>OpenCL SDK</vt:lpstr>
      <vt:lpstr>Recommended Literature</vt:lpstr>
      <vt:lpstr>Course Organization</vt:lpstr>
      <vt:lpstr>Advisors</vt:lpstr>
      <vt:lpstr>Course Organization</vt:lpstr>
      <vt:lpstr>Course Organization</vt:lpstr>
      <vt:lpstr>Evaluation</vt:lpstr>
      <vt:lpstr>Evaluation</vt:lpstr>
      <vt:lpstr>Course Organization</vt:lpstr>
      <vt:lpstr>Submitting your solution</vt:lpstr>
      <vt:lpstr>Late delivery is penalized!</vt:lpstr>
      <vt:lpstr>Support</vt:lpstr>
      <vt:lpstr>Further Information</vt:lpstr>
      <vt:lpstr>Assignment #1</vt:lpstr>
      <vt:lpstr>Assignment #2 – #5</vt:lpstr>
      <vt:lpstr>Freestyle assignment (GPU-Computing only)</vt:lpstr>
      <vt:lpstr>Freestyle Examples</vt:lpstr>
      <vt:lpstr>Freestyle Examples</vt:lpstr>
      <vt:lpstr>Questions?</vt:lpstr>
    </vt:vector>
  </TitlesOfParts>
  <Manager>Anton Kaplanyan</Manager>
  <Company>KIT</Company>
  <LinksUpToDate>false</LinksUpToDate>
  <SharedDoc>false</SharedDoc>
  <HyperlinkBase>http://cg.ibds.kit.edu/lehre/ws2011/grapa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GPGPU</dc:title>
  <dc:subject>Computer Graphics</dc:subject>
  <dc:creator>Anton Kaplanyan</dc:creator>
  <cp:keywords>GPGPU</cp:keywords>
  <cp:lastModifiedBy>Tomi</cp:lastModifiedBy>
  <cp:revision>173</cp:revision>
  <cp:lastPrinted>1601-01-01T00:00:00Z</cp:lastPrinted>
  <dcterms:created xsi:type="dcterms:W3CDTF">2011-04-05T13:39:17Z</dcterms:created>
  <dcterms:modified xsi:type="dcterms:W3CDTF">2016-10-18T11:43:15Z</dcterms:modified>
  <cp:category>Computer Graphics</cp:category>
</cp:coreProperties>
</file>