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56" r:id="rId2"/>
    <p:sldId id="257" r:id="rId3"/>
    <p:sldId id="320" r:id="rId4"/>
    <p:sldId id="258" r:id="rId5"/>
    <p:sldId id="305" r:id="rId6"/>
    <p:sldId id="259" r:id="rId7"/>
    <p:sldId id="260" r:id="rId8"/>
    <p:sldId id="261" r:id="rId9"/>
    <p:sldId id="262" r:id="rId10"/>
    <p:sldId id="288" r:id="rId11"/>
    <p:sldId id="310" r:id="rId12"/>
    <p:sldId id="311" r:id="rId13"/>
    <p:sldId id="312" r:id="rId14"/>
    <p:sldId id="321" r:id="rId15"/>
    <p:sldId id="263" r:id="rId16"/>
    <p:sldId id="265" r:id="rId17"/>
    <p:sldId id="268" r:id="rId18"/>
    <p:sldId id="264" r:id="rId19"/>
    <p:sldId id="315" r:id="rId20"/>
    <p:sldId id="266" r:id="rId21"/>
    <p:sldId id="269" r:id="rId22"/>
    <p:sldId id="271" r:id="rId23"/>
    <p:sldId id="272" r:id="rId24"/>
    <p:sldId id="278" r:id="rId25"/>
    <p:sldId id="279" r:id="rId26"/>
    <p:sldId id="270" r:id="rId27"/>
    <p:sldId id="273" r:id="rId28"/>
    <p:sldId id="280" r:id="rId29"/>
    <p:sldId id="316" r:id="rId30"/>
    <p:sldId id="267" r:id="rId31"/>
    <p:sldId id="274" r:id="rId32"/>
    <p:sldId id="309" r:id="rId33"/>
    <p:sldId id="275" r:id="rId34"/>
    <p:sldId id="282" r:id="rId35"/>
    <p:sldId id="317" r:id="rId36"/>
    <p:sldId id="307" r:id="rId37"/>
    <p:sldId id="308" r:id="rId38"/>
    <p:sldId id="318" r:id="rId39"/>
    <p:sldId id="289" r:id="rId40"/>
    <p:sldId id="306" r:id="rId41"/>
    <p:sldId id="319" r:id="rId42"/>
    <p:sldId id="276" r:id="rId43"/>
    <p:sldId id="277" r:id="rId44"/>
    <p:sldId id="281" r:id="rId45"/>
    <p:sldId id="283" r:id="rId46"/>
    <p:sldId id="284" r:id="rId47"/>
    <p:sldId id="285" r:id="rId48"/>
    <p:sldId id="286" r:id="rId49"/>
    <p:sldId id="287" r:id="rId50"/>
    <p:sldId id="290" r:id="rId51"/>
    <p:sldId id="297" r:id="rId52"/>
    <p:sldId id="291" r:id="rId53"/>
    <p:sldId id="298" r:id="rId54"/>
    <p:sldId id="299" r:id="rId55"/>
    <p:sldId id="292" r:id="rId56"/>
    <p:sldId id="293" r:id="rId57"/>
    <p:sldId id="300" r:id="rId58"/>
    <p:sldId id="301" r:id="rId59"/>
    <p:sldId id="302" r:id="rId60"/>
    <p:sldId id="303" r:id="rId61"/>
    <p:sldId id="313" r:id="rId62"/>
    <p:sldId id="314" r:id="rId63"/>
    <p:sldId id="294" r:id="rId64"/>
    <p:sldId id="304" r:id="rId65"/>
    <p:sldId id="295" r:id="rId6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798" autoAdjust="0"/>
  </p:normalViewPr>
  <p:slideViewPr>
    <p:cSldViewPr>
      <p:cViewPr varScale="1">
        <p:scale>
          <a:sx n="88" d="100"/>
          <a:sy n="88" d="100"/>
        </p:scale>
        <p:origin x="226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90.wmf"/><Relationship Id="rId7" Type="http://schemas.openxmlformats.org/officeDocument/2006/relationships/image" Target="../media/image94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6" Type="http://schemas.openxmlformats.org/officeDocument/2006/relationships/image" Target="../media/image93.wmf"/><Relationship Id="rId5" Type="http://schemas.openxmlformats.org/officeDocument/2006/relationships/image" Target="../media/image92.wmf"/><Relationship Id="rId4" Type="http://schemas.openxmlformats.org/officeDocument/2006/relationships/image" Target="../media/image91.wmf"/><Relationship Id="rId9" Type="http://schemas.openxmlformats.org/officeDocument/2006/relationships/image" Target="../media/image9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Relationship Id="rId4" Type="http://schemas.openxmlformats.org/officeDocument/2006/relationships/image" Target="../media/image11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image" Target="../media/image112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9D546-6E66-4660-804A-FFD4266C094E}" type="datetimeFigureOut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F9CFDE-17B6-463A-824A-369B2642B953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>
                <a:latin typeface="+mn-lt"/>
                <a:ea typeface="微軟正黑體" pitchFamily="34" charset="-120"/>
              </a:rPr>
              <a:t>Jiaping</a:t>
            </a:r>
            <a:r>
              <a:rPr lang="en-US" altLang="zh-TW" dirty="0">
                <a:latin typeface="+mn-lt"/>
                <a:ea typeface="微軟正黑體" pitchFamily="34" charset="-120"/>
              </a:rPr>
              <a:t> Wang</a:t>
            </a:r>
            <a:r>
              <a:rPr lang="en-US" altLang="zh-TW" baseline="0" dirty="0">
                <a:latin typeface="+mn-lt"/>
                <a:ea typeface="微軟正黑體" pitchFamily="34" charset="-120"/>
              </a:rPr>
              <a:t> (</a:t>
            </a:r>
            <a:r>
              <a:rPr lang="zh-TW" altLang="en-US" baseline="0" dirty="0">
                <a:latin typeface="+mn-lt"/>
                <a:ea typeface="微軟正黑體" pitchFamily="34" charset="-120"/>
              </a:rPr>
              <a:t>王嘉平</a:t>
            </a:r>
            <a:r>
              <a:rPr lang="en-US" altLang="zh-TW" baseline="0" dirty="0">
                <a:latin typeface="+mn-lt"/>
                <a:ea typeface="微軟正黑體" pitchFamily="34" charset="-120"/>
              </a:rPr>
              <a:t>): 2007</a:t>
            </a:r>
            <a:r>
              <a:rPr lang="zh-TW" altLang="en-US" baseline="0" dirty="0">
                <a:latin typeface="+mn-lt"/>
                <a:ea typeface="微軟正黑體" pitchFamily="34" charset="-120"/>
              </a:rPr>
              <a:t>年中科院</a:t>
            </a:r>
            <a:r>
              <a:rPr lang="en-US" altLang="zh-TW" baseline="0" dirty="0" err="1">
                <a:latin typeface="+mn-lt"/>
                <a:ea typeface="微軟正黑體" pitchFamily="34" charset="-120"/>
              </a:rPr>
              <a:t>phd</a:t>
            </a:r>
            <a:r>
              <a:rPr lang="zh-TW" altLang="en-US" baseline="0" dirty="0">
                <a:latin typeface="+mn-lt"/>
                <a:ea typeface="微軟正黑體" pitchFamily="34" charset="-120"/>
              </a:rPr>
              <a:t>畢業</a:t>
            </a:r>
            <a:endParaRPr lang="en-US" altLang="zh-TW" baseline="0" dirty="0">
              <a:latin typeface="+mn-lt"/>
              <a:ea typeface="微軟正黑體" pitchFamily="34" charset="-120"/>
            </a:endParaRPr>
          </a:p>
          <a:p>
            <a:r>
              <a:rPr lang="en-US" altLang="zh-TW" baseline="0" dirty="0" err="1">
                <a:latin typeface="+mn-lt"/>
                <a:ea typeface="微軟正黑體" pitchFamily="34" charset="-120"/>
              </a:rPr>
              <a:t>Peiran</a:t>
            </a:r>
            <a:r>
              <a:rPr lang="en-US" altLang="zh-TW" baseline="0" dirty="0">
                <a:latin typeface="+mn-lt"/>
                <a:ea typeface="微軟正黑體" pitchFamily="34" charset="-120"/>
              </a:rPr>
              <a:t> </a:t>
            </a:r>
            <a:r>
              <a:rPr lang="en-US" altLang="zh-TW" baseline="0" dirty="0" err="1">
                <a:latin typeface="+mn-lt"/>
                <a:ea typeface="微軟正黑體" pitchFamily="34" charset="-120"/>
              </a:rPr>
              <a:t>Ren</a:t>
            </a:r>
            <a:r>
              <a:rPr lang="en-US" altLang="zh-TW" baseline="0" dirty="0">
                <a:latin typeface="+mn-lt"/>
                <a:ea typeface="微軟正黑體" pitchFamily="34" charset="-120"/>
              </a:rPr>
              <a:t>: </a:t>
            </a:r>
            <a:r>
              <a:rPr lang="zh-TW" altLang="en-US" baseline="0" dirty="0">
                <a:latin typeface="+mn-lt"/>
                <a:ea typeface="微軟正黑體" pitchFamily="34" charset="-120"/>
              </a:rPr>
              <a:t>現清華</a:t>
            </a:r>
            <a:r>
              <a:rPr lang="en-US" altLang="zh-TW" baseline="0" dirty="0" err="1">
                <a:latin typeface="+mn-lt"/>
                <a:ea typeface="微軟正黑體" pitchFamily="34" charset="-120"/>
              </a:rPr>
              <a:t>phd</a:t>
            </a:r>
            <a:r>
              <a:rPr lang="en-US" altLang="zh-TW" baseline="0" dirty="0">
                <a:latin typeface="+mn-lt"/>
                <a:ea typeface="微軟正黑體" pitchFamily="34" charset="-120"/>
              </a:rPr>
              <a:t> student</a:t>
            </a:r>
          </a:p>
          <a:p>
            <a:r>
              <a:rPr lang="en-US" altLang="zh-TW" baseline="0" dirty="0" err="1">
                <a:latin typeface="+mn-lt"/>
                <a:ea typeface="微軟正黑體" pitchFamily="34" charset="-120"/>
              </a:rPr>
              <a:t>Baining</a:t>
            </a:r>
            <a:r>
              <a:rPr lang="en-US" altLang="zh-TW" baseline="0" dirty="0">
                <a:latin typeface="+mn-lt"/>
                <a:ea typeface="微軟正黑體" pitchFamily="34" charset="-120"/>
              </a:rPr>
              <a:t> </a:t>
            </a:r>
            <a:r>
              <a:rPr lang="en-US" altLang="zh-TW" baseline="0" dirty="0" err="1">
                <a:latin typeface="+mn-lt"/>
                <a:ea typeface="微軟正黑體" pitchFamily="34" charset="-120"/>
              </a:rPr>
              <a:t>Guo</a:t>
            </a:r>
            <a:r>
              <a:rPr lang="en-US" altLang="zh-TW" baseline="0" dirty="0">
                <a:latin typeface="+mn-lt"/>
                <a:ea typeface="微軟正黑體" pitchFamily="34" charset="-120"/>
              </a:rPr>
              <a:t>: </a:t>
            </a:r>
            <a:r>
              <a:rPr lang="en-US" altLang="zh-TW" baseline="0" dirty="0" err="1">
                <a:latin typeface="+mn-lt"/>
                <a:ea typeface="微軟正黑體" pitchFamily="34" charset="-120"/>
              </a:rPr>
              <a:t>Ren</a:t>
            </a:r>
            <a:r>
              <a:rPr lang="zh-TW" altLang="en-US" baseline="0" dirty="0">
                <a:latin typeface="+mn-lt"/>
                <a:ea typeface="微軟正黑體" pitchFamily="34" charset="-120"/>
              </a:rPr>
              <a:t>的指導教授</a:t>
            </a:r>
            <a:endParaRPr lang="en-US" altLang="zh-TW" baseline="0" dirty="0">
              <a:latin typeface="+mn-lt"/>
              <a:ea typeface="微軟正黑體" pitchFamily="34" charset="-120"/>
            </a:endParaRPr>
          </a:p>
          <a:p>
            <a:r>
              <a:rPr lang="en-US" altLang="zh-TW" baseline="0" dirty="0">
                <a:latin typeface="+mn-lt"/>
                <a:ea typeface="微軟正黑體" pitchFamily="34" charset="-120"/>
              </a:rPr>
              <a:t>John Snyder: Principle Researcher of MSR</a:t>
            </a:r>
          </a:p>
          <a:p>
            <a:endParaRPr lang="zh-TW" altLang="en-US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Lo: column</a:t>
            </a:r>
            <a:r>
              <a:rPr lang="en-US" altLang="zh-TW" baseline="0" dirty="0"/>
              <a:t> vector for the computed radiance (or image)</a:t>
            </a:r>
          </a:p>
          <a:p>
            <a:r>
              <a:rPr lang="en-US" altLang="zh-TW" baseline="0" dirty="0"/>
              <a:t>L: incident illumination (environment map)</a:t>
            </a:r>
          </a:p>
          <a:p>
            <a:r>
              <a:rPr lang="en-US" altLang="zh-TW" baseline="0" dirty="0"/>
              <a:t>T: matrix (row: one pixel/vertex, column: specific lighting direction)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53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Sloan</a:t>
            </a:r>
            <a:r>
              <a:rPr lang="en-US" altLang="zh-TW" baseline="0" dirty="0"/>
              <a:t> 2002 can also be thought as an approximation by basis fitting, but it is linear (the terms to be used are chosen in advance)</a:t>
            </a:r>
          </a:p>
          <a:p>
            <a:r>
              <a:rPr lang="en-US" altLang="zh-TW" baseline="0" dirty="0"/>
              <a:t>Sloan use the first few columns (9~25) to approximate lighting.</a:t>
            </a:r>
          </a:p>
          <a:p>
            <a:r>
              <a:rPr lang="en-US" altLang="zh-TW" baseline="0" dirty="0"/>
              <a:t>Ng use non-linear approximation, choosing terms in run time with the most important ones</a:t>
            </a:r>
          </a:p>
          <a:p>
            <a:endParaRPr lang="en-US" altLang="zh-TW" baseline="0" dirty="0"/>
          </a:p>
          <a:p>
            <a:r>
              <a:rPr lang="en-US" altLang="zh-TW" baseline="0" dirty="0"/>
              <a:t>Limitation: size of T, bulk for GPU computation. (less commercial usage)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54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Sloan 2003 is the first paper to allow changeable</a:t>
            </a:r>
            <a:r>
              <a:rPr lang="en-US" altLang="zh-TW" baseline="0" dirty="0"/>
              <a:t> viewpoint, but limit to low-frequency effects</a:t>
            </a:r>
          </a:p>
          <a:p>
            <a:r>
              <a:rPr lang="en-US" altLang="zh-TW" baseline="0" dirty="0"/>
              <a:t>All-frequency, dynamic viewing bottleneck: data size (6D, 100 samples each D will produce 10^12 sample points)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55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The</a:t>
            </a:r>
            <a:r>
              <a:rPr lang="en-US" altLang="zh-TW" baseline="0" dirty="0"/>
              <a:t> coupling-product advantages make the previous work combine BRDF and Visibility</a:t>
            </a:r>
          </a:p>
          <a:p>
            <a:r>
              <a:rPr lang="en-US" altLang="zh-TW" baseline="0" dirty="0"/>
              <a:t>If we want to decompose it, we need a good approach to evaluate triple product</a:t>
            </a:r>
          </a:p>
          <a:p>
            <a:endParaRPr lang="en-US" altLang="zh-TW" baseline="0" dirty="0"/>
          </a:p>
          <a:p>
            <a:r>
              <a:rPr lang="en-US" altLang="zh-TW" baseline="0" dirty="0"/>
              <a:t>Evaluation method:</a:t>
            </a:r>
          </a:p>
          <a:p>
            <a:pPr marL="228600" indent="-228600">
              <a:buAutoNum type="arabicPeriod"/>
            </a:pPr>
            <a:r>
              <a:rPr lang="en-US" altLang="zh-TW" baseline="0" dirty="0"/>
              <a:t>Complexity for computing one triple product coefficient</a:t>
            </a:r>
          </a:p>
          <a:p>
            <a:pPr marL="228600" indent="-228600">
              <a:buAutoNum type="arabicPeriod"/>
            </a:pPr>
            <a:r>
              <a:rPr lang="en-US" altLang="zh-TW" baseline="0" dirty="0" err="1"/>
              <a:t>Sparsity</a:t>
            </a:r>
            <a:r>
              <a:rPr lang="en-US" altLang="zh-TW" baseline="0" dirty="0"/>
              <a:t>: how many terms are zero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56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Sigma</a:t>
            </a:r>
            <a:r>
              <a:rPr lang="en-US" altLang="zh-TW" baseline="0" dirty="0"/>
              <a:t>-k: singular/</a:t>
            </a:r>
            <a:r>
              <a:rPr lang="en-US" altLang="zh-TW" baseline="0" dirty="0" err="1"/>
              <a:t>eigenvalue</a:t>
            </a:r>
            <a:endParaRPr lang="en-US" altLang="zh-TW" baseline="0" dirty="0"/>
          </a:p>
          <a:p>
            <a:r>
              <a:rPr lang="en-US" altLang="zh-TW" baseline="0" dirty="0" err="1"/>
              <a:t>Hk</a:t>
            </a:r>
            <a:r>
              <a:rPr lang="en-US" altLang="zh-TW" baseline="0" dirty="0"/>
              <a:t>/</a:t>
            </a:r>
            <a:r>
              <a:rPr lang="en-US" altLang="zh-TW" baseline="0" dirty="0" err="1"/>
              <a:t>gk</a:t>
            </a:r>
            <a:r>
              <a:rPr lang="en-US" altLang="zh-TW" baseline="0" dirty="0"/>
              <a:t>: 2D maps</a:t>
            </a:r>
          </a:p>
          <a:p>
            <a:r>
              <a:rPr lang="en-US" altLang="zh-TW" baseline="0" dirty="0"/>
              <a:t>First calculate the view-independent transport function</a:t>
            </a:r>
          </a:p>
          <a:p>
            <a:r>
              <a:rPr lang="en-US" altLang="zh-TW" baseline="0" dirty="0"/>
              <a:t>Then modulate integral by the view factor</a:t>
            </a:r>
          </a:p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59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For triple product method, </a:t>
            </a:r>
            <a:r>
              <a:rPr lang="en-US" altLang="zh-TW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signal compression like clustered PCA is not possible across vertices </a:t>
            </a:r>
            <a:r>
              <a:rPr lang="en-US" altLang="zh-TW" sz="120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ofthe</a:t>
            </a:r>
            <a:r>
              <a:rPr lang="en-US" altLang="zh-TW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geometry. </a:t>
            </a:r>
          </a:p>
          <a:p>
            <a:r>
              <a:rPr lang="en-US" altLang="zh-TW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is because visibility and BRDF must be combined at run-time, and they are represented in different spaces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60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The transport function T in In-out factorization [Wang et al. 2004] can</a:t>
            </a:r>
            <a:r>
              <a:rPr lang="en-US" altLang="zh-TW" baseline="0" dirty="0"/>
              <a:t> be spatially compressed by CPCA</a:t>
            </a:r>
          </a:p>
          <a:p>
            <a:r>
              <a:rPr lang="en-US" altLang="zh-TW" baseline="0" dirty="0"/>
              <a:t>However, this paper provides a better way, Clustered Tensor Approximation, improving the performance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61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Human have better perception of materials under natural illumination</a:t>
            </a:r>
          </a:p>
          <a:p>
            <a:r>
              <a:rPr lang="en-US" altLang="zh-TW" dirty="0"/>
              <a:t>This</a:t>
            </a:r>
            <a:r>
              <a:rPr lang="en-US" altLang="zh-TW" baseline="0" dirty="0"/>
              <a:t> paper is the first one to allow continuous material editing under environment map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63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Challenge: the BRDF is a 4D quantity, not easily amenable to a compact basis expansion in spherical harmonics or wavelets</a:t>
            </a:r>
            <a:endParaRPr lang="en-US" altLang="zh-TW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/>
              <a:t>Example: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/>
              <a:t>For </a:t>
            </a:r>
            <a:r>
              <a:rPr lang="en-US" altLang="zh-TW" baseline="0" dirty="0" err="1"/>
              <a:t>Phong</a:t>
            </a:r>
            <a:r>
              <a:rPr lang="en-US" altLang="zh-TW" baseline="0" dirty="0"/>
              <a:t> model, Gamma(</a:t>
            </a:r>
            <a:r>
              <a:rPr lang="en-US" altLang="zh-TW" baseline="0" dirty="0" err="1"/>
              <a:t>in,out</a:t>
            </a:r>
            <a:r>
              <a:rPr lang="en-US" altLang="zh-TW" baseline="0" dirty="0"/>
              <a:t>) = Theta between reflection direction and viewing direction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/>
              <a:t>Curve f(gamma): </a:t>
            </a:r>
            <a:r>
              <a:rPr lang="en-US" altLang="zh-TW" baseline="0" dirty="0" err="1"/>
              <a:t>cos^n</a:t>
            </a:r>
            <a:r>
              <a:rPr lang="en-US" altLang="zh-TW" baseline="0" dirty="0"/>
              <a:t>(theta), </a:t>
            </a:r>
            <a:r>
              <a:rPr lang="en-US" altLang="zh-TW" baseline="0" dirty="0" err="1"/>
              <a:t>controled</a:t>
            </a:r>
            <a:r>
              <a:rPr lang="en-US" altLang="zh-TW" baseline="0" dirty="0"/>
              <a:t> by 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/>
              <a:t>Allow user to adjust the editable part via curve control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64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Approximations, such as reducing the number of coefficients for BRDFs further from the viewing path, are used to keep</a:t>
            </a:r>
          </a:p>
          <a:p>
            <a:r>
              <a:rPr lang="en-US" altLang="zh-TW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computation tractable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65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All-Frequency effects</a:t>
            </a:r>
            <a:r>
              <a:rPr lang="en-US" altLang="zh-TW" baseline="0" dirty="0"/>
              <a:t> includes all-frequency shadows, all-frequency lighting, </a:t>
            </a:r>
            <a:r>
              <a:rPr lang="en-US" altLang="zh-TW" baseline="0" dirty="0" err="1"/>
              <a:t>specular</a:t>
            </a:r>
            <a:r>
              <a:rPr lang="en-US" altLang="zh-TW" baseline="0" dirty="0"/>
              <a:t> reflections ... Etc</a:t>
            </a:r>
          </a:p>
          <a:p>
            <a:r>
              <a:rPr lang="en-US" altLang="zh-TW" baseline="0" dirty="0"/>
              <a:t>Dynamic materials: the material can change with time, for physical reasons such as wetting/drying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When we seek for real-time performance, we need make a trade-off</a:t>
            </a:r>
            <a:r>
              <a:rPr lang="en-US" altLang="zh-TW" baseline="0" dirty="0"/>
              <a:t> to quality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/>
              <a:t>According to </a:t>
            </a:r>
            <a:r>
              <a:rPr lang="en-US" altLang="zh-TW" sz="1200" dirty="0" err="1"/>
              <a:t>Ramamoorthi</a:t>
            </a:r>
            <a:r>
              <a:rPr lang="en-US" altLang="zh-TW" sz="1200" dirty="0"/>
              <a:t> CG&amp;V (2009)</a:t>
            </a:r>
            <a:r>
              <a:rPr lang="en-US" altLang="zh-TW" sz="1200" baseline="0" dirty="0"/>
              <a:t>, there are three techs to bridge off-line rendering to real-time rendering.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baseline="0" dirty="0"/>
              <a:t>The first is PRT, the paper I want to present today belongs to this category. I will have a detailed introduction later.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baseline="0" dirty="0"/>
              <a:t>The second is real-time ray-tracing, or GPU ray-tracing.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baseline="0" dirty="0"/>
              <a:t>The third is other programmable graphics hardware techniques.</a:t>
            </a:r>
            <a:endParaRPr lang="de-DE" altLang="zh-TW" sz="700" dirty="0">
              <a:solidFill>
                <a:srgbClr val="404040"/>
              </a:solidFill>
              <a:latin typeface="Calibri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[Sloan 02] </a:t>
            </a:r>
            <a:r>
              <a:rPr lang="en-US" altLang="zh-TW" dirty="0">
                <a:sym typeface="Wingdings" pitchFamily="2" charset="2"/>
              </a:rPr>
              <a:t> low</a:t>
            </a:r>
            <a:r>
              <a:rPr lang="en-US" altLang="zh-TW" baseline="0" dirty="0">
                <a:sym typeface="Wingdings" pitchFamily="2" charset="2"/>
              </a:rPr>
              <a:t>-frequency, size of data</a:t>
            </a:r>
          </a:p>
          <a:p>
            <a:r>
              <a:rPr lang="en-US" altLang="zh-TW" baseline="0" dirty="0">
                <a:sym typeface="Wingdings" pitchFamily="2" charset="2"/>
              </a:rPr>
              <a:t>=====Remove limitations of Sloan 02=====</a:t>
            </a:r>
          </a:p>
          <a:p>
            <a:r>
              <a:rPr lang="en-US" altLang="zh-TW" baseline="0" dirty="0">
                <a:sym typeface="Wingdings" pitchFamily="2" charset="2"/>
              </a:rPr>
              <a:t>[Sloan 03]  CPCA</a:t>
            </a:r>
          </a:p>
          <a:p>
            <a:r>
              <a:rPr lang="en-US" altLang="zh-TW" baseline="0" dirty="0">
                <a:sym typeface="Wingdings" pitchFamily="2" charset="2"/>
              </a:rPr>
              <a:t>[Ng 03]  all-frequency relighting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>
                <a:sym typeface="Wingdings" pitchFamily="2" charset="2"/>
              </a:rPr>
              <a:t>=====Remove limitations of Ng 03=====</a:t>
            </a:r>
          </a:p>
          <a:p>
            <a:r>
              <a:rPr lang="en-US" altLang="zh-TW" baseline="0" dirty="0">
                <a:sym typeface="Wingdings" pitchFamily="2" charset="2"/>
              </a:rPr>
              <a:t>[Ng 04]  triple-product</a:t>
            </a:r>
          </a:p>
          <a:p>
            <a:r>
              <a:rPr lang="en-US" altLang="zh-TW" baseline="0" dirty="0">
                <a:sym typeface="Wingdings" pitchFamily="2" charset="2"/>
              </a:rPr>
              <a:t>[Wang 04]  in-out factorization</a:t>
            </a:r>
          </a:p>
          <a:p>
            <a:endParaRPr lang="en-US" altLang="zh-TW" baseline="0" dirty="0">
              <a:sym typeface="Wingdings" pitchFamily="2" charset="2"/>
            </a:endParaRPr>
          </a:p>
          <a:p>
            <a:r>
              <a:rPr lang="en-US" altLang="zh-TW" baseline="0" dirty="0">
                <a:sym typeface="Wingdings" pitchFamily="2" charset="2"/>
              </a:rPr>
              <a:t>=====Dynamic Scene=====</a:t>
            </a:r>
          </a:p>
          <a:p>
            <a:r>
              <a:rPr lang="en-US" altLang="zh-TW" baseline="0" dirty="0">
                <a:sym typeface="Wingdings" pitchFamily="2" charset="2"/>
              </a:rPr>
              <a:t>[Sloan 05], [Zhou 05]</a:t>
            </a:r>
          </a:p>
          <a:p>
            <a:endParaRPr lang="en-US" altLang="zh-TW" baseline="0" dirty="0">
              <a:sym typeface="Wingdings" pitchFamily="2" charset="2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baseline="0" dirty="0">
                <a:sym typeface="Wingdings" pitchFamily="2" charset="2"/>
              </a:rPr>
              <a:t>=====Improve performance of [Wang 04]=====</a:t>
            </a:r>
          </a:p>
          <a:p>
            <a:r>
              <a:rPr lang="en-US" altLang="zh-TW" baseline="0" dirty="0">
                <a:sym typeface="Wingdings" pitchFamily="2" charset="2"/>
              </a:rPr>
              <a:t>[Tsai 06]</a:t>
            </a:r>
          </a:p>
          <a:p>
            <a:r>
              <a:rPr lang="en-US" altLang="zh-TW" baseline="0" dirty="0">
                <a:sym typeface="Wingdings" pitchFamily="2" charset="2"/>
              </a:rPr>
              <a:t>[Wang 06]: </a:t>
            </a:r>
            <a:r>
              <a:rPr lang="en-US" altLang="zh-TW" baseline="0" dirty="0" err="1">
                <a:sym typeface="Wingdings" pitchFamily="2" charset="2"/>
              </a:rPr>
              <a:t>interreflection</a:t>
            </a:r>
            <a:r>
              <a:rPr lang="en-US" altLang="zh-TW" baseline="0" dirty="0">
                <a:sym typeface="Wingdings" pitchFamily="2" charset="2"/>
              </a:rPr>
              <a:t> of in-out factorization</a:t>
            </a:r>
          </a:p>
          <a:p>
            <a:endParaRPr lang="en-US" altLang="zh-TW" baseline="0" dirty="0">
              <a:sym typeface="Wingdings" pitchFamily="2" charset="2"/>
            </a:endParaRPr>
          </a:p>
          <a:p>
            <a:r>
              <a:rPr lang="en-US" altLang="zh-TW" baseline="0" dirty="0">
                <a:sym typeface="Wingdings" pitchFamily="2" charset="2"/>
              </a:rPr>
              <a:t>=====BRDF editing with </a:t>
            </a:r>
            <a:r>
              <a:rPr lang="en-US" altLang="zh-TW" baseline="0" dirty="0" err="1">
                <a:sym typeface="Wingdings" pitchFamily="2" charset="2"/>
              </a:rPr>
              <a:t>Env</a:t>
            </a:r>
            <a:r>
              <a:rPr lang="en-US" altLang="zh-TW" baseline="0" dirty="0">
                <a:sym typeface="Wingdings" pitchFamily="2" charset="2"/>
              </a:rPr>
              <a:t>. Map=====</a:t>
            </a:r>
          </a:p>
          <a:p>
            <a:r>
              <a:rPr lang="en-US" altLang="zh-TW" baseline="0" dirty="0">
                <a:sym typeface="Wingdings" pitchFamily="2" charset="2"/>
              </a:rPr>
              <a:t>[Ben-</a:t>
            </a:r>
            <a:r>
              <a:rPr lang="en-US" altLang="zh-TW" baseline="0" dirty="0" err="1">
                <a:sym typeface="Wingdings" pitchFamily="2" charset="2"/>
              </a:rPr>
              <a:t>Artzi</a:t>
            </a:r>
            <a:r>
              <a:rPr lang="en-US" altLang="zh-TW" baseline="0" dirty="0">
                <a:sym typeface="Wingdings" pitchFamily="2" charset="2"/>
              </a:rPr>
              <a:t> 06]: first paper to edit material under full env.map</a:t>
            </a:r>
          </a:p>
          <a:p>
            <a:r>
              <a:rPr lang="en-US" altLang="zh-TW" baseline="0" dirty="0">
                <a:sym typeface="Wingdings" pitchFamily="2" charset="2"/>
              </a:rPr>
              <a:t>[Sun 07]: two bounce, changeable view</a:t>
            </a:r>
          </a:p>
          <a:p>
            <a:r>
              <a:rPr lang="en-US" altLang="zh-TW" baseline="0" dirty="0">
                <a:sym typeface="Wingdings" pitchFamily="2" charset="2"/>
              </a:rPr>
              <a:t>[Ben-</a:t>
            </a:r>
            <a:r>
              <a:rPr lang="en-US" altLang="zh-TW" baseline="0" dirty="0" err="1">
                <a:sym typeface="Wingdings" pitchFamily="2" charset="2"/>
              </a:rPr>
              <a:t>Artzi</a:t>
            </a:r>
            <a:r>
              <a:rPr lang="en-US" altLang="zh-TW" baseline="0" dirty="0">
                <a:sym typeface="Wingdings" pitchFamily="2" charset="2"/>
              </a:rPr>
              <a:t> 07]: </a:t>
            </a:r>
            <a:r>
              <a:rPr lang="en-US" altLang="zh-TW" baseline="0" dirty="0" err="1">
                <a:sym typeface="Wingdings" pitchFamily="2" charset="2"/>
              </a:rPr>
              <a:t>multibounce</a:t>
            </a:r>
            <a:r>
              <a:rPr lang="en-US" altLang="zh-TW" baseline="0" dirty="0">
                <a:sym typeface="Wingdings" pitchFamily="2" charset="2"/>
              </a:rPr>
              <a:t>, fixed view</a:t>
            </a:r>
          </a:p>
          <a:p>
            <a:endParaRPr lang="en-US" altLang="zh-TW" baseline="0" dirty="0">
              <a:sym typeface="Wingdings" pitchFamily="2" charset="2"/>
            </a:endParaRPr>
          </a:p>
          <a:p>
            <a:r>
              <a:rPr lang="en-US" altLang="zh-TW" baseline="0" dirty="0">
                <a:sym typeface="Wingdings" pitchFamily="2" charset="2"/>
              </a:rPr>
              <a:t>=====Survey=====</a:t>
            </a:r>
          </a:p>
          <a:p>
            <a:r>
              <a:rPr lang="en-US" altLang="zh-TW" baseline="0" dirty="0">
                <a:sym typeface="Wingdings" pitchFamily="2" charset="2"/>
              </a:rPr>
              <a:t>[</a:t>
            </a:r>
            <a:r>
              <a:rPr lang="en-US" altLang="zh-TW" baseline="0" dirty="0" err="1">
                <a:sym typeface="Wingdings" pitchFamily="2" charset="2"/>
              </a:rPr>
              <a:t>Ramamoorthi</a:t>
            </a:r>
            <a:r>
              <a:rPr lang="en-US" altLang="zh-TW" baseline="0" dirty="0">
                <a:sym typeface="Wingdings" pitchFamily="2" charset="2"/>
              </a:rPr>
              <a:t> 09]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Compression is a issue</a:t>
            </a:r>
          </a:p>
          <a:p>
            <a:r>
              <a:rPr lang="en-US" altLang="zh-TW" dirty="0"/>
              <a:t>Basis chosen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Two innovations</a:t>
            </a:r>
          </a:p>
          <a:p>
            <a:pPr marL="228600" indent="-228600">
              <a:buAutoNum type="arabicPeriod"/>
            </a:pPr>
            <a:r>
              <a:rPr lang="en-US" altLang="zh-TW" baseline="0" dirty="0"/>
              <a:t>Use full environment map by SH (shadows + </a:t>
            </a:r>
            <a:r>
              <a:rPr lang="en-US" altLang="zh-TW" baseline="0" dirty="0" err="1"/>
              <a:t>interreflection</a:t>
            </a:r>
            <a:r>
              <a:rPr lang="en-US" altLang="zh-TW" baseline="0" dirty="0"/>
              <a:t>)</a:t>
            </a:r>
          </a:p>
          <a:p>
            <a:pPr marL="228600" indent="-228600">
              <a:buAutoNum type="arabicPeriod"/>
            </a:pPr>
            <a:r>
              <a:rPr lang="en-US" altLang="zh-TW" dirty="0"/>
              <a:t>Work directly on geometry,</a:t>
            </a:r>
            <a:r>
              <a:rPr lang="en-US" altLang="zh-TW" baseline="0" dirty="0"/>
              <a:t> reduce the rendering to a dot product on GPU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50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1. Low-frequency</a:t>
            </a:r>
            <a:r>
              <a:rPr lang="en-US" altLang="zh-TW" baseline="0" dirty="0"/>
              <a:t> lighting environments (and BRDFs) can be represented using only a few SH</a:t>
            </a:r>
          </a:p>
          <a:p>
            <a:r>
              <a:rPr lang="en-US" altLang="zh-TW" dirty="0"/>
              <a:t>2. Focus</a:t>
            </a:r>
            <a:r>
              <a:rPr lang="en-US" altLang="zh-TW" baseline="0" dirty="0"/>
              <a:t> on light transport complexity </a:t>
            </a:r>
            <a:r>
              <a:rPr lang="en-US" altLang="zh-TW" baseline="0" dirty="0">
                <a:sym typeface="Wingdings" pitchFamily="2" charset="2"/>
              </a:rPr>
              <a:t> </a:t>
            </a:r>
            <a:r>
              <a:rPr lang="en-US" altLang="zh-TW" baseline="0" dirty="0" err="1">
                <a:sym typeface="Wingdings" pitchFamily="2" charset="2"/>
              </a:rPr>
              <a:t>precompute</a:t>
            </a:r>
            <a:r>
              <a:rPr lang="en-US" altLang="zh-TW" baseline="0" dirty="0">
                <a:sym typeface="Wingdings" pitchFamily="2" charset="2"/>
              </a:rPr>
              <a:t> light transfer function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9CFDE-17B6-463A-824A-369B2642B953}" type="slidenum">
              <a:rPr lang="zh-TW" altLang="en-US" smtClean="0"/>
              <a:pPr/>
              <a:t>51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5AD5D-C0A9-4C03-B40E-7371C226ED56}" type="datetime1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ECE2-5945-43E5-9670-42E5EE772AAD}" type="datetime1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EC13C-06A5-48A9-8EE8-33F07406144B}" type="datetime1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16C3D-5165-43CA-AED4-BB839729ABA9}" type="datetime1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708D-8E54-4C4D-B0F0-A6BA72CB7556}" type="datetime1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43B6F-3A3E-4716-A0FF-E1AB556E72A4}" type="datetime1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1C5C-B086-4BAB-8C36-F751E5FB10D4}" type="datetime1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9215-A422-42E9-AE2F-981378FA7690}" type="datetime1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98356-41DE-4A85-B4C8-84A4EBCBD907}" type="datetime1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E4F45-0A59-4DB7-99F0-1DCCAAD55370}" type="datetime1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93E24-462E-4185-8FEC-AA006CCE3729}" type="datetime1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2D78A-153D-4FF9-9B23-A92B7AD89515}" type="datetime1">
              <a:rPr lang="zh-TW" altLang="en-US" smtClean="0"/>
              <a:pPr/>
              <a:t>2016/4/25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2D102-7540-4DAC-9057-6738F33056CD}" type="slidenum">
              <a:rPr lang="zh-TW" altLang="en-US" smtClean="0"/>
              <a:pPr/>
              <a:t>‹Nr.›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oleObject" Target="../embeddings/oleObject3.bin"/><Relationship Id="rId7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7.wmf"/><Relationship Id="rId9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58.wmf"/><Relationship Id="rId9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75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81.png"/><Relationship Id="rId7" Type="http://schemas.openxmlformats.org/officeDocument/2006/relationships/image" Target="../media/image7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78.wmf"/><Relationship Id="rId10" Type="http://schemas.openxmlformats.org/officeDocument/2006/relationships/image" Target="../media/image82.png"/><Relationship Id="rId4" Type="http://schemas.openxmlformats.org/officeDocument/2006/relationships/oleObject" Target="../embeddings/oleObject12.bin"/><Relationship Id="rId9" Type="http://schemas.openxmlformats.org/officeDocument/2006/relationships/image" Target="../media/image80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70.png"/><Relationship Id="rId4" Type="http://schemas.openxmlformats.org/officeDocument/2006/relationships/image" Target="../media/image83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87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86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95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92.wmf"/><Relationship Id="rId17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4.wmf"/><Relationship Id="rId20" Type="http://schemas.openxmlformats.org/officeDocument/2006/relationships/image" Target="../media/image96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9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91.wmf"/><Relationship Id="rId19" Type="http://schemas.openxmlformats.org/officeDocument/2006/relationships/oleObject" Target="../embeddings/oleObject26.bin"/><Relationship Id="rId4" Type="http://schemas.openxmlformats.org/officeDocument/2006/relationships/image" Target="../media/image88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93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I:\Research\Presentation\2010-04-14\video\ppsg.wmv" TargetMode="External"/><Relationship Id="rId1" Type="http://schemas.openxmlformats.org/officeDocument/2006/relationships/video" Target="file:///D:\Research\Ph.D\Presentation\2010-04-14\video\ppsg.avi" TargetMode="Externa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8.wmf"/><Relationship Id="rId12" Type="http://schemas.openxmlformats.org/officeDocument/2006/relationships/slide" Target="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110.wmf"/><Relationship Id="rId5" Type="http://schemas.openxmlformats.org/officeDocument/2006/relationships/image" Target="../media/image107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109.w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112.wmf"/><Relationship Id="rId4" Type="http://schemas.openxmlformats.org/officeDocument/2006/relationships/oleObject" Target="../embeddings/oleObject31.bin"/><Relationship Id="rId9" Type="http://schemas.openxmlformats.org/officeDocument/2006/relationships/image" Target="../media/image114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8.xml"/><Relationship Id="rId5" Type="http://schemas.openxmlformats.org/officeDocument/2006/relationships/image" Target="../media/image116.wmf"/><Relationship Id="rId4" Type="http://schemas.openxmlformats.org/officeDocument/2006/relationships/oleObject" Target="../embeddings/oleObject34.bin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119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12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9.xml"/><Relationship Id="rId5" Type="http://schemas.openxmlformats.org/officeDocument/2006/relationships/image" Target="../media/image125.wmf"/><Relationship Id="rId4" Type="http://schemas.openxmlformats.org/officeDocument/2006/relationships/oleObject" Target="../embeddings/oleObject38.bin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1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5.xml"/><Relationship Id="rId13" Type="http://schemas.openxmlformats.org/officeDocument/2006/relationships/image" Target="../media/image29.png"/><Relationship Id="rId3" Type="http://schemas.openxmlformats.org/officeDocument/2006/relationships/slide" Target="slide50.xml"/><Relationship Id="rId7" Type="http://schemas.openxmlformats.org/officeDocument/2006/relationships/image" Target="../media/image25.png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7.jpeg"/><Relationship Id="rId5" Type="http://schemas.openxmlformats.org/officeDocument/2006/relationships/slide" Target="slide52.xml"/><Relationship Id="rId10" Type="http://schemas.openxmlformats.org/officeDocument/2006/relationships/slide" Target="slide58.xml"/><Relationship Id="rId4" Type="http://schemas.openxmlformats.org/officeDocument/2006/relationships/image" Target="../media/image23.jpeg"/><Relationship Id="rId9" Type="http://schemas.openxmlformats.org/officeDocument/2006/relationships/image" Target="../media/image26.jpeg"/><Relationship Id="rId1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39.jpeg"/><Relationship Id="rId3" Type="http://schemas.openxmlformats.org/officeDocument/2006/relationships/image" Target="../media/image31.jpeg"/><Relationship Id="rId7" Type="http://schemas.openxmlformats.org/officeDocument/2006/relationships/slide" Target="slide65.xml"/><Relationship Id="rId12" Type="http://schemas.openxmlformats.org/officeDocument/2006/relationships/slide" Target="slide6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8.jpeg"/><Relationship Id="rId5" Type="http://schemas.openxmlformats.org/officeDocument/2006/relationships/image" Target="../media/image33.jpeg"/><Relationship Id="rId15" Type="http://schemas.openxmlformats.org/officeDocument/2006/relationships/image" Target="../media/image40.jpeg"/><Relationship Id="rId10" Type="http://schemas.openxmlformats.org/officeDocument/2006/relationships/image" Target="../media/image37.png"/><Relationship Id="rId4" Type="http://schemas.openxmlformats.org/officeDocument/2006/relationships/image" Target="../media/image32.jpeg"/><Relationship Id="rId9" Type="http://schemas.openxmlformats.org/officeDocument/2006/relationships/image" Target="../media/image36.jpeg"/><Relationship Id="rId14" Type="http://schemas.openxmlformats.org/officeDocument/2006/relationships/slide" Target="slide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85720" y="2101851"/>
            <a:ext cx="8643998" cy="1470025"/>
          </a:xfrm>
        </p:spPr>
        <p:txBody>
          <a:bodyPr>
            <a:normAutofit fontScale="90000"/>
          </a:bodyPr>
          <a:lstStyle/>
          <a:p>
            <a:r>
              <a:rPr lang="en-US" altLang="zh-TW" sz="3600" b="1" dirty="0"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Verdana" pitchFamily="34" charset="0"/>
                <a:ea typeface="Verdana" pitchFamily="34" charset="0"/>
                <a:cs typeface="Verdana" pitchFamily="34" charset="0"/>
              </a:rPr>
              <a:t>All-Frequency Rendering of Dynamic, Spatially-Varying Reflectance</a:t>
            </a:r>
            <a:endParaRPr lang="zh-TW" altLang="en-US" sz="3600" b="1" dirty="0"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28728" y="3929066"/>
            <a:ext cx="6400800" cy="1571636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sz="2600" dirty="0" err="1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Jiaping</a:t>
            </a:r>
            <a:r>
              <a:rPr lang="en-US" altLang="zh-TW" sz="2600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 Wang, </a:t>
            </a:r>
            <a:r>
              <a:rPr lang="en-US" altLang="zh-TW" sz="2600" dirty="0" err="1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Peiran</a:t>
            </a:r>
            <a:r>
              <a:rPr lang="en-US" altLang="zh-TW" sz="2600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 </a:t>
            </a:r>
            <a:r>
              <a:rPr lang="en-US" altLang="zh-TW" sz="2600" dirty="0" err="1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Ren</a:t>
            </a:r>
            <a:r>
              <a:rPr lang="en-US" altLang="zh-TW" sz="2600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, </a:t>
            </a:r>
            <a:r>
              <a:rPr lang="en-US" altLang="zh-TW" sz="2600" dirty="0" err="1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Minmin</a:t>
            </a:r>
            <a:r>
              <a:rPr lang="en-US" altLang="zh-TW" sz="2600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 Gong,</a:t>
            </a:r>
          </a:p>
          <a:p>
            <a:r>
              <a:rPr lang="en-US" altLang="zh-TW" sz="2600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John Snyder, </a:t>
            </a:r>
            <a:r>
              <a:rPr lang="en-US" altLang="zh-TW" sz="2600" dirty="0" err="1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Baining</a:t>
            </a:r>
            <a:r>
              <a:rPr lang="en-US" altLang="zh-TW" sz="2600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 </a:t>
            </a:r>
            <a:r>
              <a:rPr lang="en-US" altLang="zh-TW" sz="2600" dirty="0" err="1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Guo</a:t>
            </a:r>
            <a:endParaRPr lang="en-US" altLang="zh-TW" sz="2600" dirty="0">
              <a:gradFill flip="none" rotWithShape="1">
                <a:gsLst>
                  <a:gs pos="0">
                    <a:schemeClr val="accent5">
                      <a:tint val="66000"/>
                      <a:satMod val="160000"/>
                    </a:schemeClr>
                  </a:gs>
                  <a:gs pos="50000">
                    <a:schemeClr val="accent5">
                      <a:tint val="44500"/>
                      <a:satMod val="160000"/>
                    </a:schemeClr>
                  </a:gs>
                  <a:gs pos="100000">
                    <a:schemeClr val="accent5">
                      <a:tint val="23500"/>
                      <a:satMod val="16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endParaRPr>
          </a:p>
          <a:p>
            <a:endParaRPr lang="en-US" altLang="zh-TW" dirty="0"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endParaRPr>
          </a:p>
          <a:p>
            <a:r>
              <a:rPr lang="en-US" altLang="zh-TW" b="1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SIGGRAPH Asia 2009</a:t>
            </a:r>
            <a:endParaRPr lang="zh-TW" altLang="en-US" b="1" dirty="0"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867290"/>
            <a:ext cx="6572264" cy="1275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字方塊 5"/>
          <p:cNvSpPr txBox="1"/>
          <p:nvPr/>
        </p:nvSpPr>
        <p:spPr>
          <a:xfrm>
            <a:off x="3444887" y="5786454"/>
            <a:ext cx="2322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Verdana" pitchFamily="34" charset="0"/>
                <a:ea typeface="Verdana" pitchFamily="34" charset="0"/>
                <a:cs typeface="Verdana" pitchFamily="34" charset="0"/>
              </a:rPr>
              <a:t>Presenter: Kevin</a:t>
            </a:r>
          </a:p>
          <a:p>
            <a:pPr algn="ctr"/>
            <a:r>
              <a:rPr lang="en-US" altLang="zh-TW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Verdana" pitchFamily="34" charset="0"/>
                <a:ea typeface="Verdana" pitchFamily="34" charset="0"/>
                <a:cs typeface="Verdana" pitchFamily="34" charset="0"/>
              </a:rPr>
              <a:t>April 14, 2010</a:t>
            </a:r>
            <a:endParaRPr lang="zh-TW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Introduction</a:t>
            </a:r>
            <a:r>
              <a:rPr lang="en-US" altLang="zh-TW" sz="20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-6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Summary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Compression</a:t>
            </a: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PCA, Clustered PCA (CPCA), Clustered Tensor Approximation (CTA) …</a:t>
            </a:r>
          </a:p>
          <a:p>
            <a:pPr lvl="1">
              <a:buNone/>
            </a:pPr>
            <a:endParaRPr lang="en-US" altLang="zh-TW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Basis</a:t>
            </a: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Spherical harmonics (SH)</a:t>
            </a: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Wavelets</a:t>
            </a: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Zonal harmonics (ZH)</a:t>
            </a: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Spherical Radial Basis Function (SRBF) </a:t>
            </a: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Introduction</a:t>
            </a:r>
            <a:r>
              <a:rPr lang="en-US" altLang="zh-TW" sz="20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-7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Summary (cont.)</a:t>
            </a:r>
          </a:p>
          <a:p>
            <a:pPr lvl="1"/>
            <a:r>
              <a:rPr lang="en-US" altLang="zh-TW" dirty="0">
                <a:solidFill>
                  <a:schemeClr val="bg1"/>
                </a:solidFill>
              </a:rPr>
              <a:t>How to choose good basis for representation?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Can model all-frequency effects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Rotational invariant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Accuracy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Compact</a:t>
            </a:r>
          </a:p>
          <a:p>
            <a:pPr lvl="2"/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11</a:t>
            </a:fld>
            <a:endParaRPr lang="zh-TW" altLang="en-US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3786190"/>
            <a:ext cx="4738684" cy="236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字方塊 5"/>
          <p:cNvSpPr txBox="1"/>
          <p:nvPr/>
        </p:nvSpPr>
        <p:spPr>
          <a:xfrm>
            <a:off x="3476348" y="6143644"/>
            <a:ext cx="47389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/>
              <a:t>Fit clamped cosine term to basis</a:t>
            </a:r>
          </a:p>
          <a:p>
            <a:pPr algn="ctr"/>
            <a:r>
              <a:rPr lang="en-US" altLang="zh-TW" sz="1600" dirty="0"/>
              <a:t>Wang et al. SIGGRAPH Asia ‘09 – supplement materials</a:t>
            </a:r>
            <a:endParaRPr lang="zh-TW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Introduction</a:t>
            </a:r>
            <a:r>
              <a:rPr lang="en-US" altLang="zh-TW" sz="20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-8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Spherical Gaussian (SG)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A type of SRBF, symmetric around a specific lobe axis</a:t>
            </a: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All advantages in the previous page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Inner product &amp; cross product can be efficiently computed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12</a:t>
            </a:fld>
            <a:endParaRPr lang="zh-TW" altLang="en-US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/>
        </p:nvGraphicFramePr>
        <p:xfrm>
          <a:off x="2143108" y="2786058"/>
          <a:ext cx="3286149" cy="518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3" name="方程式" r:id="rId3" imgW="1447560" imgH="228600" progId="Equation.3">
                  <p:embed/>
                </p:oleObj>
              </mc:Choice>
              <mc:Fallback>
                <p:oleObj name="方程式" r:id="rId3" imgW="144756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08" y="2786058"/>
                        <a:ext cx="3286149" cy="51886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圓角矩形 6"/>
          <p:cNvSpPr/>
          <p:nvPr/>
        </p:nvSpPr>
        <p:spPr>
          <a:xfrm>
            <a:off x="2857488" y="2857496"/>
            <a:ext cx="285752" cy="42862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3214678" y="2857496"/>
            <a:ext cx="285752" cy="42862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圓角矩形 8"/>
          <p:cNvSpPr/>
          <p:nvPr/>
        </p:nvSpPr>
        <p:spPr>
          <a:xfrm>
            <a:off x="3571868" y="2857496"/>
            <a:ext cx="285752" cy="428628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071720" y="3286124"/>
            <a:ext cx="10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lobe axis</a:t>
            </a:r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2643174" y="3559734"/>
            <a:ext cx="1590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lobe sharpness</a:t>
            </a:r>
            <a:endParaRPr lang="zh-TW" altLang="en-US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3695880" y="3286124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lobe amplitude</a:t>
            </a:r>
            <a:endParaRPr lang="zh-TW" altLang="en-US" dirty="0"/>
          </a:p>
        </p:txBody>
      </p:sp>
      <p:cxnSp>
        <p:nvCxnSpPr>
          <p:cNvPr id="14" name="直線接點 13"/>
          <p:cNvCxnSpPr/>
          <p:nvPr/>
        </p:nvCxnSpPr>
        <p:spPr>
          <a:xfrm rot="5400000">
            <a:off x="3214678" y="3500438"/>
            <a:ext cx="285752" cy="0"/>
          </a:xfrm>
          <a:prstGeom prst="line">
            <a:avLst/>
          </a:prstGeom>
          <a:ln w="571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5" name="圖片 14" descr="srbf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000" y="2700000"/>
            <a:ext cx="1617977" cy="1800000"/>
          </a:xfrm>
          <a:prstGeom prst="rect">
            <a:avLst/>
          </a:prstGeom>
        </p:spPr>
      </p:pic>
      <p:pic>
        <p:nvPicPr>
          <p:cNvPr id="16" name="圖片 15" descr="srbf_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00000" y="2700000"/>
            <a:ext cx="1617978" cy="1800000"/>
          </a:xfrm>
          <a:prstGeom prst="rect">
            <a:avLst/>
          </a:prstGeom>
        </p:spPr>
      </p:pic>
      <p:pic>
        <p:nvPicPr>
          <p:cNvPr id="17" name="圖片 16" descr="srbf_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00000" y="2700000"/>
            <a:ext cx="1617978" cy="1800000"/>
          </a:xfrm>
          <a:prstGeom prst="rect">
            <a:avLst/>
          </a:prstGeom>
        </p:spPr>
      </p:pic>
      <p:pic>
        <p:nvPicPr>
          <p:cNvPr id="18" name="圖片 17" descr="srbf_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00000" y="2700000"/>
            <a:ext cx="1617978" cy="1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Introduction</a:t>
            </a:r>
            <a:r>
              <a:rPr lang="en-US" altLang="zh-TW" sz="20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-9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SG mixtures</a:t>
            </a:r>
            <a:endParaRPr lang="zh-TW" altLang="en-US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13</a:t>
            </a:fld>
            <a:endParaRPr lang="zh-TW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2357422" y="4747872"/>
          <a:ext cx="2500330" cy="681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80" name="方程式" r:id="rId3" imgW="1587240" imgH="431640" progId="Equation.3">
                  <p:embed/>
                </p:oleObj>
              </mc:Choice>
              <mc:Fallback>
                <p:oleObj name="方程式" r:id="rId3" imgW="158724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4747872"/>
                        <a:ext cx="2500330" cy="68139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5" name="Object 3"/>
          <p:cNvGraphicFramePr>
            <a:graphicFrameLocks noChangeAspect="1"/>
          </p:cNvGraphicFramePr>
          <p:nvPr/>
        </p:nvGraphicFramePr>
        <p:xfrm>
          <a:off x="2362206" y="5631424"/>
          <a:ext cx="2852736" cy="694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81" name="方程式" r:id="rId5" imgW="1777680" imgH="431640" progId="Equation.3">
                  <p:embed/>
                </p:oleObj>
              </mc:Choice>
              <mc:Fallback>
                <p:oleObj name="方程式" r:id="rId5" imgW="177768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6" y="5631424"/>
                        <a:ext cx="2852736" cy="69406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向右箭號 6"/>
          <p:cNvSpPr/>
          <p:nvPr/>
        </p:nvSpPr>
        <p:spPr bwMode="auto">
          <a:xfrm>
            <a:off x="1214414" y="5631436"/>
            <a:ext cx="690567" cy="42862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703571" y="6060064"/>
            <a:ext cx="1653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Rotated version</a:t>
            </a:r>
            <a:endParaRPr lang="zh-TW" altLang="en-US" dirty="0"/>
          </a:p>
        </p:txBody>
      </p:sp>
      <p:pic>
        <p:nvPicPr>
          <p:cNvPr id="9" name="圖片 8" descr="srbf_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40000" y="2160000"/>
            <a:ext cx="1617979" cy="1800000"/>
          </a:xfrm>
          <a:prstGeom prst="rect">
            <a:avLst/>
          </a:prstGeom>
        </p:spPr>
      </p:pic>
      <p:pic>
        <p:nvPicPr>
          <p:cNvPr id="10" name="圖片 9" descr="srbf_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00000" y="2160000"/>
            <a:ext cx="1617975" cy="1800000"/>
          </a:xfrm>
          <a:prstGeom prst="rect">
            <a:avLst/>
          </a:prstGeom>
        </p:spPr>
      </p:pic>
      <p:pic>
        <p:nvPicPr>
          <p:cNvPr id="11" name="圖片 10" descr="srbf_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752171" y="2160000"/>
            <a:ext cx="1820225" cy="1800000"/>
          </a:xfrm>
          <a:prstGeom prst="rect">
            <a:avLst/>
          </a:prstGeom>
        </p:spPr>
      </p:pic>
      <p:sp>
        <p:nvSpPr>
          <p:cNvPr id="12" name="文字方塊 11"/>
          <p:cNvSpPr txBox="1"/>
          <p:nvPr/>
        </p:nvSpPr>
        <p:spPr>
          <a:xfrm>
            <a:off x="1643042" y="3988362"/>
            <a:ext cx="1252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Single Lobe</a:t>
            </a:r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3900527" y="4000504"/>
            <a:ext cx="1171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Two Lobes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5924886" y="4000504"/>
            <a:ext cx="1576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Multiple Lobes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1143000"/>
          </a:xfrm>
        </p:spPr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Overview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This Paper</a:t>
            </a:r>
            <a:endParaRPr lang="zh-TW" altLang="en-US" b="1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Real-time</a:t>
            </a:r>
          </a:p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Dynamic</a:t>
            </a:r>
            <a:r>
              <a:rPr lang="en-US" altLang="zh-TW" dirty="0">
                <a:solidFill>
                  <a:schemeClr val="bg1"/>
                </a:solidFill>
              </a:rPr>
              <a:t>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(editable, change with time), 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spatially-varying</a:t>
            </a:r>
            <a:r>
              <a:rPr lang="en-US" altLang="zh-TW" dirty="0">
                <a:solidFill>
                  <a:schemeClr val="bg1"/>
                </a:solidFill>
              </a:rPr>
              <a:t>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BRDFs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All-frequency effects from both environmental and local point lights</a:t>
            </a:r>
          </a:p>
          <a:p>
            <a:endParaRPr lang="en-US" altLang="zh-TW" dirty="0">
              <a:solidFill>
                <a:schemeClr val="bg1"/>
              </a:solidFill>
            </a:endParaRPr>
          </a:p>
          <a:p>
            <a:r>
              <a:rPr lang="en-US" altLang="zh-TW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lin ang="10800000" scaled="1"/>
                  <a:tileRect/>
                </a:gradFill>
              </a:rPr>
              <a:t>Static scenes</a:t>
            </a:r>
          </a:p>
          <a:p>
            <a:r>
              <a:rPr lang="en-US" altLang="zh-TW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lin ang="10800000" scaled="1"/>
                  <a:tileRect/>
                </a:gradFill>
              </a:rPr>
              <a:t>No </a:t>
            </a:r>
            <a:r>
              <a:rPr lang="en-US" altLang="zh-TW" dirty="0" err="1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lin ang="10800000" scaled="1"/>
                  <a:tileRect/>
                </a:gradFill>
              </a:rPr>
              <a:t>interreflection</a:t>
            </a:r>
            <a:endParaRPr lang="en-US" altLang="zh-TW" dirty="0">
              <a:gradFill flip="none" rotWithShape="1">
                <a:gsLst>
                  <a:gs pos="0">
                    <a:schemeClr val="accent5">
                      <a:tint val="66000"/>
                      <a:satMod val="160000"/>
                    </a:schemeClr>
                  </a:gs>
                  <a:gs pos="50000">
                    <a:schemeClr val="accent5">
                      <a:tint val="44500"/>
                      <a:satMod val="160000"/>
                    </a:schemeClr>
                  </a:gs>
                  <a:gs pos="100000">
                    <a:schemeClr val="accent5">
                      <a:tint val="23500"/>
                      <a:satMod val="160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Problem Formulation</a:t>
            </a:r>
            <a:endParaRPr lang="zh-TW" altLang="en-US" b="1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Challenge with dynamic SVBRDF with all-frequency lighting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The size of </a:t>
            </a:r>
            <a:r>
              <a:rPr lang="en-US" altLang="zh-TW" dirty="0" err="1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precomputed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data</a:t>
            </a:r>
          </a:p>
          <a:p>
            <a:pPr lvl="1"/>
            <a:endParaRPr lang="en-US" altLang="zh-TW" dirty="0"/>
          </a:p>
          <a:p>
            <a:r>
              <a:rPr lang="en-US" altLang="zh-TW" dirty="0"/>
              <a:t>Previous solutions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Limit the dimensions (low-frequency, fixed view…)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Combine</a:t>
            </a:r>
            <a:r>
              <a:rPr lang="en-US" altLang="zh-TW" dirty="0">
                <a:solidFill>
                  <a:schemeClr val="bg1"/>
                </a:solidFill>
              </a:rPr>
              <a:t> </a:t>
            </a:r>
            <a:r>
              <a:rPr lang="en-US" altLang="zh-TW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BRDF</a:t>
            </a:r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and</a:t>
            </a:r>
            <a:r>
              <a:rPr lang="en-US" altLang="zh-TW" dirty="0">
                <a:solidFill>
                  <a:schemeClr val="bg1"/>
                </a:solidFill>
              </a:rPr>
              <a:t> </a:t>
            </a:r>
            <a:r>
              <a:rPr lang="en-US" altLang="zh-TW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Visibility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into “light transfer function” and sample sparsely at vertices</a:t>
            </a:r>
          </a:p>
          <a:p>
            <a:pPr lvl="2"/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Preclude dynamic and significant spatial varying BRDFs</a:t>
            </a:r>
            <a:endParaRPr lang="zh-TW" altLang="en-US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Contributions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Propose two new representations for 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BRDFs</a:t>
            </a:r>
            <a:r>
              <a:rPr lang="en-US" altLang="zh-TW" dirty="0">
                <a:solidFill>
                  <a:schemeClr val="bg1"/>
                </a:solidFill>
              </a:rPr>
              <a:t>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and</a:t>
            </a:r>
            <a:r>
              <a:rPr lang="en-US" altLang="zh-TW" dirty="0">
                <a:solidFill>
                  <a:schemeClr val="bg1"/>
                </a:solidFill>
              </a:rPr>
              <a:t> 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Visibility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to compact the size of data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SG mixtures for </a:t>
            </a:r>
            <a:r>
              <a:rPr lang="en-US" altLang="zh-TW" dirty="0" err="1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microfacet</a:t>
            </a:r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-based reflectance</a:t>
            </a: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Accurate and compact</a:t>
            </a: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Parametric BRDFs can be fit on-the-fly</a:t>
            </a: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Fast rotation, warping, and products in run time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SSDFs for visibility</a:t>
            </a: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Ghost-free, per-pixel interpolation</a:t>
            </a:r>
          </a:p>
          <a:p>
            <a:r>
              <a:rPr lang="en-US" altLang="zh-TW" dirty="0">
                <a:solidFill>
                  <a:schemeClr val="bg1"/>
                </a:solidFill>
              </a:rPr>
              <a:t>Dynamic local point lights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Decoupling BRDF from visibility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Approach Overview</a:t>
            </a:r>
            <a:endParaRPr lang="zh-TW" altLang="en-US" b="1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062" y="2427739"/>
            <a:ext cx="1362008" cy="1339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字方塊 5"/>
          <p:cNvSpPr txBox="1"/>
          <p:nvPr/>
        </p:nvSpPr>
        <p:spPr>
          <a:xfrm>
            <a:off x="937500" y="3683561"/>
            <a:ext cx="1231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6D SVBRDF</a:t>
            </a:r>
            <a:endParaRPr lang="zh-TW" altLang="en-US" dirty="0"/>
          </a:p>
        </p:txBody>
      </p:sp>
      <p:sp>
        <p:nvSpPr>
          <p:cNvPr id="7" name="向右箭號 6"/>
          <p:cNvSpPr/>
          <p:nvPr/>
        </p:nvSpPr>
        <p:spPr>
          <a:xfrm>
            <a:off x="2223384" y="2838447"/>
            <a:ext cx="1428760" cy="57150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Represent</a:t>
            </a:r>
            <a:endParaRPr lang="zh-TW" alt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9048" y="2552695"/>
            <a:ext cx="1238980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文字方塊 8"/>
          <p:cNvSpPr txBox="1"/>
          <p:nvPr/>
        </p:nvSpPr>
        <p:spPr>
          <a:xfrm>
            <a:off x="3789410" y="3695703"/>
            <a:ext cx="10813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4D NDF</a:t>
            </a:r>
          </a:p>
          <a:p>
            <a:pPr algn="ctr"/>
            <a:r>
              <a:rPr lang="en-US" altLang="zh-TW" sz="1400" dirty="0"/>
              <a:t>(</a:t>
            </a:r>
            <a:r>
              <a:rPr lang="en-US" altLang="zh-TW" sz="1400" dirty="0" err="1"/>
              <a:t>Microfacet</a:t>
            </a:r>
            <a:r>
              <a:rPr lang="en-US" altLang="zh-TW" sz="1400" dirty="0"/>
              <a:t>)</a:t>
            </a:r>
            <a:endParaRPr lang="zh-TW" altLang="en-US" sz="14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7499" y="4570879"/>
            <a:ext cx="1230639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文字方塊 10"/>
          <p:cNvSpPr txBox="1"/>
          <p:nvPr/>
        </p:nvSpPr>
        <p:spPr>
          <a:xfrm>
            <a:off x="1035727" y="5773183"/>
            <a:ext cx="9733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Visibility</a:t>
            </a:r>
          </a:p>
          <a:p>
            <a:pPr algn="ctr"/>
            <a:r>
              <a:rPr lang="en-US" altLang="zh-TW" sz="1400" dirty="0"/>
              <a:t>(binary)</a:t>
            </a:r>
            <a:endParaRPr lang="zh-TW" altLang="en-US" sz="1400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2144" y="4499441"/>
            <a:ext cx="1285884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文字方塊 13"/>
          <p:cNvSpPr txBox="1"/>
          <p:nvPr/>
        </p:nvSpPr>
        <p:spPr>
          <a:xfrm>
            <a:off x="2896991" y="5773183"/>
            <a:ext cx="2902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SSDF</a:t>
            </a:r>
            <a:endParaRPr lang="en-US" altLang="zh-TW" sz="1400" dirty="0"/>
          </a:p>
          <a:p>
            <a:pPr algn="ctr"/>
            <a:r>
              <a:rPr lang="en-US" altLang="zh-TW" sz="1400" dirty="0"/>
              <a:t>(Spherical Signed Distance Functions)</a:t>
            </a:r>
            <a:endParaRPr lang="en-US" altLang="zh-TW" dirty="0"/>
          </a:p>
        </p:txBody>
      </p:sp>
      <p:sp>
        <p:nvSpPr>
          <p:cNvPr id="18" name="向右箭號 17"/>
          <p:cNvSpPr/>
          <p:nvPr/>
        </p:nvSpPr>
        <p:spPr>
          <a:xfrm>
            <a:off x="5009466" y="2838447"/>
            <a:ext cx="1428760" cy="57150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Fit into SGs</a:t>
            </a:r>
            <a:endParaRPr lang="zh-TW" altLang="en-US" dirty="0"/>
          </a:p>
        </p:txBody>
      </p:sp>
      <p:sp>
        <p:nvSpPr>
          <p:cNvPr id="20" name="向右箭號 19"/>
          <p:cNvSpPr/>
          <p:nvPr/>
        </p:nvSpPr>
        <p:spPr>
          <a:xfrm>
            <a:off x="2223384" y="4928069"/>
            <a:ext cx="1428760" cy="57150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Map</a:t>
            </a:r>
            <a:endParaRPr lang="zh-TW" altLang="en-US" dirty="0"/>
          </a:p>
        </p:txBody>
      </p:sp>
      <p:sp>
        <p:nvSpPr>
          <p:cNvPr id="21" name="向右箭號 20"/>
          <p:cNvSpPr/>
          <p:nvPr/>
        </p:nvSpPr>
        <p:spPr>
          <a:xfrm>
            <a:off x="5009466" y="4928069"/>
            <a:ext cx="1428760" cy="57150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PCA</a:t>
            </a:r>
            <a:endParaRPr lang="zh-TW" altLang="en-US" dirty="0"/>
          </a:p>
        </p:txBody>
      </p:sp>
      <p:sp>
        <p:nvSpPr>
          <p:cNvPr id="23" name="文字方塊 22"/>
          <p:cNvSpPr txBox="1"/>
          <p:nvPr/>
        </p:nvSpPr>
        <p:spPr>
          <a:xfrm>
            <a:off x="6395424" y="3700352"/>
            <a:ext cx="17300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Mixture of SGs</a:t>
            </a:r>
          </a:p>
          <a:p>
            <a:pPr algn="ctr"/>
            <a:r>
              <a:rPr lang="en-US" altLang="zh-TW" sz="1400" dirty="0"/>
              <a:t>(Spherical Gaussians)</a:t>
            </a:r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24" name="流程圖: 接點 23"/>
          <p:cNvSpPr/>
          <p:nvPr/>
        </p:nvSpPr>
        <p:spPr>
          <a:xfrm>
            <a:off x="6643702" y="4643446"/>
            <a:ext cx="1357322" cy="1357322"/>
          </a:xfrm>
          <a:prstGeom prst="flowChartConnector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/>
              <a:t>Eigen-</a:t>
            </a:r>
          </a:p>
          <a:p>
            <a:pPr algn="ctr"/>
            <a:r>
              <a:rPr lang="en-US" altLang="zh-TW" b="1" dirty="0"/>
              <a:t>Vectors</a:t>
            </a:r>
            <a:endParaRPr lang="zh-TW" altLang="en-US" b="1" dirty="0"/>
          </a:p>
        </p:txBody>
      </p:sp>
      <p:pic>
        <p:nvPicPr>
          <p:cNvPr id="25" name="圖片 24" descr="srbf_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64" y="2428868"/>
            <a:ext cx="1320159" cy="13054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1143000"/>
          </a:xfrm>
        </p:spPr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SVBRDF Representation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Verdana" pitchFamily="34" charset="0"/>
                <a:ea typeface="Verdana" pitchFamily="34" charset="0"/>
                <a:cs typeface="Verdana" pitchFamily="34" charset="0"/>
              </a:rPr>
              <a:t>Authors</a:t>
            </a:r>
            <a:endParaRPr lang="zh-TW" altLang="en-US" b="1" dirty="0"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Verdana" pitchFamily="34" charset="0"/>
              <a:cs typeface="Verdana" pitchFamily="34" charset="0"/>
            </a:endParaRPr>
          </a:p>
        </p:txBody>
      </p:sp>
      <p:pic>
        <p:nvPicPr>
          <p:cNvPr id="4" name="圖片 3" descr="jiaping wa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6" y="1571611"/>
            <a:ext cx="1980000" cy="222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 descr="baining gu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98148" y="1749000"/>
            <a:ext cx="1260000" cy="1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 descr="john snyd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2143116"/>
            <a:ext cx="126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 descr="minmin gon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12066" y="2143116"/>
            <a:ext cx="1260000" cy="12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 descr="peiran re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28859" y="1714488"/>
            <a:ext cx="1260000" cy="1688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文字方塊 8"/>
          <p:cNvSpPr txBox="1"/>
          <p:nvPr/>
        </p:nvSpPr>
        <p:spPr>
          <a:xfrm>
            <a:off x="426869" y="3714752"/>
            <a:ext cx="193527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2400" b="1" dirty="0" err="1"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</a:rPr>
              <a:t>Jiaping</a:t>
            </a:r>
            <a:r>
              <a:rPr lang="en-US" altLang="zh-TW" sz="2400" b="1" dirty="0"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</a:rPr>
              <a:t> Wang </a:t>
            </a:r>
          </a:p>
          <a:p>
            <a:pPr algn="ctr"/>
            <a:r>
              <a:rPr lang="en-US" altLang="zh-TW" b="1" dirty="0"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</a:rPr>
              <a:t>[1]</a:t>
            </a:r>
            <a:endParaRPr lang="zh-TW" altLang="en-US" sz="2400" b="1" dirty="0"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453821" y="3286124"/>
            <a:ext cx="1260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b="1" dirty="0" err="1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</a:rPr>
              <a:t>Peiran</a:t>
            </a:r>
            <a:r>
              <a:rPr lang="en-US" altLang="zh-TW" b="1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</a:rPr>
              <a:t> </a:t>
            </a:r>
            <a:r>
              <a:rPr lang="en-US" altLang="zh-TW" b="1" dirty="0" err="1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</a:rPr>
              <a:t>Ren</a:t>
            </a:r>
            <a:r>
              <a:rPr lang="en-US" altLang="zh-TW" b="1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</a:rPr>
              <a:t> </a:t>
            </a:r>
          </a:p>
          <a:p>
            <a:pPr algn="ctr"/>
            <a:r>
              <a:rPr lang="en-US" altLang="zh-TW" sz="1400" b="1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</a:rPr>
              <a:t>[2]</a:t>
            </a:r>
            <a:endParaRPr lang="zh-TW" altLang="en-US" sz="1400" b="1" dirty="0"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3532095" y="3286124"/>
            <a:ext cx="17542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err="1"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Minmin</a:t>
            </a:r>
            <a:r>
              <a:rPr lang="en-US" altLang="zh-TW" b="1" dirty="0"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 Gong </a:t>
            </a:r>
          </a:p>
          <a:p>
            <a:pPr algn="ctr"/>
            <a:r>
              <a:rPr lang="en-US" altLang="zh-TW" sz="1400" b="1" dirty="0"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[1]</a:t>
            </a:r>
            <a:endParaRPr lang="zh-TW" altLang="en-US" sz="1400" b="1" dirty="0"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5160716" y="3286124"/>
            <a:ext cx="1340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b="1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rPr>
              <a:t>John Snyder</a:t>
            </a:r>
          </a:p>
          <a:p>
            <a:pPr algn="ctr"/>
            <a:r>
              <a:rPr lang="en-US" altLang="zh-TW" b="1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rPr>
              <a:t> </a:t>
            </a:r>
            <a:r>
              <a:rPr lang="en-US" altLang="zh-TW" sz="1400" b="1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</a:rPr>
              <a:t>[3]</a:t>
            </a:r>
            <a:endParaRPr lang="zh-TW" altLang="en-US" sz="1400" b="1" dirty="0">
              <a:gradFill flip="none" rotWithShape="1">
                <a:gsLst>
                  <a:gs pos="0">
                    <a:schemeClr val="accent5">
                      <a:tint val="66000"/>
                      <a:satMod val="160000"/>
                    </a:schemeClr>
                  </a:gs>
                  <a:gs pos="50000">
                    <a:schemeClr val="accent5">
                      <a:tint val="44500"/>
                      <a:satMod val="160000"/>
                    </a:schemeClr>
                  </a:gs>
                  <a:gs pos="100000">
                    <a:schemeClr val="accent5">
                      <a:tint val="23500"/>
                      <a:satMod val="160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6533050" y="3344291"/>
            <a:ext cx="1396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b="1" dirty="0" err="1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Baining</a:t>
            </a:r>
            <a:r>
              <a:rPr lang="en-US" altLang="zh-TW" b="1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 </a:t>
            </a:r>
            <a:r>
              <a:rPr lang="en-US" altLang="zh-TW" b="1" dirty="0" err="1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Guo</a:t>
            </a:r>
            <a:r>
              <a:rPr lang="en-US" altLang="zh-TW" b="1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 </a:t>
            </a:r>
          </a:p>
          <a:p>
            <a:pPr algn="ctr"/>
            <a:r>
              <a:rPr lang="en-US" altLang="zh-TW" sz="1400" b="1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[2]</a:t>
            </a:r>
            <a:endParaRPr lang="zh-TW" altLang="en-US" b="1" dirty="0"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429124" y="4572008"/>
            <a:ext cx="297434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Microsoft Research Asia </a:t>
            </a:r>
            <a:r>
              <a:rPr lang="en-US" altLang="zh-TW" sz="1600" dirty="0"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[1]</a:t>
            </a:r>
          </a:p>
          <a:p>
            <a:endParaRPr lang="en-US" altLang="zh-TW" sz="2000" dirty="0">
              <a:gradFill flip="none" rotWithShape="1">
                <a:gsLst>
                  <a:gs pos="0">
                    <a:srgbClr val="FFFF00">
                      <a:shade val="30000"/>
                      <a:satMod val="115000"/>
                    </a:srgbClr>
                  </a:gs>
                  <a:gs pos="50000">
                    <a:srgbClr val="FFFF00">
                      <a:shade val="67500"/>
                      <a:satMod val="115000"/>
                    </a:srgbClr>
                  </a:gs>
                  <a:gs pos="100000">
                    <a:srgbClr val="FFFF0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</a:endParaRPr>
          </a:p>
          <a:p>
            <a:r>
              <a:rPr lang="en-US" altLang="zh-TW" sz="2000" dirty="0" err="1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Tsinghua</a:t>
            </a:r>
            <a:r>
              <a:rPr lang="en-US" altLang="zh-TW" sz="2000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University </a:t>
            </a:r>
            <a:r>
              <a:rPr lang="en-US" altLang="zh-TW" sz="1600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[2]</a:t>
            </a:r>
          </a:p>
          <a:p>
            <a:endParaRPr lang="en-US" altLang="zh-TW" sz="2000" dirty="0"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r>
              <a:rPr lang="en-US" altLang="zh-TW" sz="2000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lin ang="10800000" scaled="1"/>
                  <a:tileRect/>
                </a:gradFill>
              </a:rPr>
              <a:t>Microsoft Research </a:t>
            </a:r>
            <a:r>
              <a:rPr lang="en-US" altLang="zh-TW" sz="1600" dirty="0">
                <a:gradFill flip="none" rotWithShape="1">
                  <a:gsLst>
                    <a:gs pos="0">
                      <a:schemeClr val="accent5">
                        <a:tint val="66000"/>
                        <a:satMod val="160000"/>
                      </a:schemeClr>
                    </a:gs>
                    <a:gs pos="50000">
                      <a:schemeClr val="accent5">
                        <a:tint val="44500"/>
                        <a:satMod val="160000"/>
                      </a:schemeClr>
                    </a:gs>
                    <a:gs pos="100000">
                      <a:schemeClr val="accent5">
                        <a:tint val="23500"/>
                        <a:satMod val="160000"/>
                      </a:schemeClr>
                    </a:gs>
                  </a:gsLst>
                  <a:lin ang="10800000" scaled="1"/>
                  <a:tileRect/>
                </a:gradFill>
              </a:rPr>
              <a:t>[3]</a:t>
            </a:r>
            <a:endParaRPr lang="zh-TW" altLang="en-US" sz="2000" dirty="0">
              <a:gradFill flip="none" rotWithShape="1">
                <a:gsLst>
                  <a:gs pos="0">
                    <a:schemeClr val="accent5">
                      <a:tint val="66000"/>
                      <a:satMod val="160000"/>
                    </a:schemeClr>
                  </a:gs>
                  <a:gs pos="50000">
                    <a:schemeClr val="accent5">
                      <a:tint val="44500"/>
                      <a:satMod val="160000"/>
                    </a:schemeClr>
                  </a:gs>
                  <a:gs pos="100000">
                    <a:schemeClr val="accent5">
                      <a:tint val="23500"/>
                      <a:satMod val="160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pic>
        <p:nvPicPr>
          <p:cNvPr id="15" name="圖片 14" descr="microsoft_research_asia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58082" y="4429132"/>
            <a:ext cx="857256" cy="571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圖片 15" descr="tsinghualogo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29454" y="5143512"/>
            <a:ext cx="1357322" cy="5473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圖片 16" descr="MSR-logo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967376" y="5846984"/>
            <a:ext cx="1319400" cy="368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SVBRDF Representation</a:t>
            </a:r>
            <a:endParaRPr lang="zh-TW" altLang="en-US" b="1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 err="1">
                <a:solidFill>
                  <a:schemeClr val="bg1">
                    <a:lumMod val="85000"/>
                  </a:schemeClr>
                </a:solidFill>
              </a:rPr>
              <a:t>Microfacet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 Model</a:t>
            </a:r>
          </a:p>
          <a:p>
            <a:endParaRPr lang="en-US" altLang="zh-TW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TW" dirty="0">
                <a:solidFill>
                  <a:schemeClr val="bg1"/>
                </a:solidFill>
              </a:rPr>
              <a:t>	</a:t>
            </a:r>
          </a:p>
          <a:p>
            <a:pPr>
              <a:buNone/>
            </a:pPr>
            <a:endParaRPr lang="en-US" altLang="zh-TW" dirty="0">
              <a:solidFill>
                <a:schemeClr val="bg1"/>
              </a:solidFill>
            </a:endParaRPr>
          </a:p>
          <a:p>
            <a:endParaRPr lang="en-US" altLang="zh-TW" dirty="0">
              <a:solidFill>
                <a:schemeClr val="bg1"/>
              </a:solidFill>
            </a:endParaRP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Why use </a:t>
            </a:r>
            <a:r>
              <a:rPr lang="en-US" altLang="zh-TW" dirty="0" err="1">
                <a:solidFill>
                  <a:schemeClr val="bg1">
                    <a:lumMod val="85000"/>
                  </a:schemeClr>
                </a:solidFill>
              </a:rPr>
              <a:t>microfacet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 model?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General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Compact</a:t>
            </a:r>
            <a:endParaRPr lang="zh-TW" altLang="en-US" dirty="0"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/>
        </p:nvGraphicFramePr>
        <p:xfrm>
          <a:off x="1347788" y="2286000"/>
          <a:ext cx="380365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方程式" r:id="rId3" imgW="2298600" imgH="431640" progId="Equation.3">
                  <p:embed/>
                </p:oleObj>
              </mc:Choice>
              <mc:Fallback>
                <p:oleObj name="方程式" r:id="rId3" imgW="229860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7788" y="2286000"/>
                        <a:ext cx="3803650" cy="7143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6" name="圓角矩形 5"/>
          <p:cNvSpPr/>
          <p:nvPr/>
        </p:nvSpPr>
        <p:spPr>
          <a:xfrm>
            <a:off x="4143372" y="2285992"/>
            <a:ext cx="1000132" cy="35719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圓角矩形 6"/>
          <p:cNvSpPr/>
          <p:nvPr/>
        </p:nvSpPr>
        <p:spPr>
          <a:xfrm>
            <a:off x="3214678" y="2285992"/>
            <a:ext cx="1000132" cy="35719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2571736" y="2285992"/>
            <a:ext cx="642942" cy="35719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0" name="直線接點 9"/>
          <p:cNvCxnSpPr/>
          <p:nvPr/>
        </p:nvCxnSpPr>
        <p:spPr>
          <a:xfrm rot="5400000">
            <a:off x="2464579" y="2893215"/>
            <a:ext cx="500066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 rot="5400000">
            <a:off x="3464711" y="2893215"/>
            <a:ext cx="500066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 rot="5400000">
            <a:off x="4750595" y="2893215"/>
            <a:ext cx="500066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文字方塊 13"/>
          <p:cNvSpPr txBox="1"/>
          <p:nvPr/>
        </p:nvSpPr>
        <p:spPr>
          <a:xfrm>
            <a:off x="4480433" y="3131106"/>
            <a:ext cx="1020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Fresnel Term</a:t>
            </a:r>
            <a:endParaRPr lang="zh-TW" altLang="en-US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3143240" y="3071810"/>
            <a:ext cx="1163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Geometry Term</a:t>
            </a:r>
            <a:endParaRPr lang="zh-TW" altLang="en-US" dirty="0"/>
          </a:p>
        </p:txBody>
      </p:sp>
      <p:sp>
        <p:nvSpPr>
          <p:cNvPr id="16" name="文字方塊 15"/>
          <p:cNvSpPr txBox="1"/>
          <p:nvPr/>
        </p:nvSpPr>
        <p:spPr>
          <a:xfrm>
            <a:off x="1928795" y="3077174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Normal</a:t>
            </a:r>
          </a:p>
          <a:p>
            <a:pPr algn="ctr"/>
            <a:r>
              <a:rPr lang="en-US" altLang="zh-TW" dirty="0"/>
              <a:t>Distribution</a:t>
            </a:r>
          </a:p>
          <a:p>
            <a:pPr algn="ctr"/>
            <a:r>
              <a:rPr lang="en-US" altLang="zh-TW" dirty="0"/>
              <a:t>Function</a:t>
            </a:r>
            <a:endParaRPr lang="zh-TW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2857496"/>
            <a:ext cx="3129838" cy="1423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1500174"/>
            <a:ext cx="2247903" cy="125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SVBRDF Representation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Reflectance representation using SGs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Parametric BRDFs (on-the-fly fitting)</a:t>
            </a: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1">
              <a:buNone/>
            </a:pPr>
            <a:endParaRPr lang="en-US" altLang="zh-TW" dirty="0">
              <a:solidFill>
                <a:schemeClr val="bg1"/>
              </a:solidFill>
            </a:endParaRP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Example: Cook-Torrance Model</a:t>
            </a: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/>
        </p:nvGraphicFramePr>
        <p:xfrm>
          <a:off x="1571604" y="2786058"/>
          <a:ext cx="2081972" cy="382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1" name="方程式" r:id="rId3" imgW="1244520" imgH="228600" progId="Equation.3">
                  <p:embed/>
                </p:oleObj>
              </mc:Choice>
              <mc:Fallback>
                <p:oleObj name="方程式" r:id="rId3" imgW="124452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04" y="2786058"/>
                        <a:ext cx="2081972" cy="38240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圓角矩形 4"/>
          <p:cNvSpPr/>
          <p:nvPr/>
        </p:nvSpPr>
        <p:spPr>
          <a:xfrm>
            <a:off x="2500298" y="2786058"/>
            <a:ext cx="600919" cy="38240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1357290" y="3129977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dirty="0"/>
              <a:t>remaining factor</a:t>
            </a:r>
          </a:p>
          <a:p>
            <a:pPr algn="ctr"/>
            <a:r>
              <a:rPr lang="en-US" altLang="zh-TW" sz="1600" dirty="0"/>
              <a:t>(</a:t>
            </a:r>
            <a:r>
              <a:rPr lang="en-US" altLang="zh-TW" sz="1600" dirty="0" err="1"/>
              <a:t>shadowing+Fresnel</a:t>
            </a:r>
            <a:r>
              <a:rPr lang="en-US" altLang="zh-TW" sz="1600" dirty="0"/>
              <a:t>)</a:t>
            </a:r>
            <a:endParaRPr lang="zh-TW" altLang="en-US" sz="1600" dirty="0"/>
          </a:p>
        </p:txBody>
      </p:sp>
      <p:sp>
        <p:nvSpPr>
          <p:cNvPr id="7" name="圓角矩形 6"/>
          <p:cNvSpPr/>
          <p:nvPr/>
        </p:nvSpPr>
        <p:spPr>
          <a:xfrm>
            <a:off x="3071802" y="2786058"/>
            <a:ext cx="571504" cy="38240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3143240" y="3202544"/>
            <a:ext cx="102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/>
              <a:t>NDF</a:t>
            </a:r>
            <a:endParaRPr lang="zh-TW" altLang="en-US" dirty="0"/>
          </a:p>
        </p:txBody>
      </p:sp>
      <p:sp>
        <p:nvSpPr>
          <p:cNvPr id="9" name="圓角矩形 8"/>
          <p:cNvSpPr/>
          <p:nvPr/>
        </p:nvSpPr>
        <p:spPr>
          <a:xfrm>
            <a:off x="1512774" y="3714752"/>
            <a:ext cx="1559028" cy="21431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Very Smooth</a:t>
            </a:r>
            <a:endParaRPr lang="zh-TW" altLang="en-US" dirty="0"/>
          </a:p>
        </p:txBody>
      </p:sp>
      <p:sp>
        <p:nvSpPr>
          <p:cNvPr id="10" name="圓角矩形 9"/>
          <p:cNvSpPr/>
          <p:nvPr/>
        </p:nvSpPr>
        <p:spPr>
          <a:xfrm>
            <a:off x="3286116" y="3714752"/>
            <a:ext cx="1714512" cy="21431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High-Frequency</a:t>
            </a:r>
            <a:endParaRPr lang="zh-TW" altLang="en-US" dirty="0"/>
          </a:p>
        </p:txBody>
      </p:sp>
      <p:sp>
        <p:nvSpPr>
          <p:cNvPr id="11" name="向右箭號 10"/>
          <p:cNvSpPr/>
          <p:nvPr/>
        </p:nvSpPr>
        <p:spPr>
          <a:xfrm>
            <a:off x="5166430" y="3643314"/>
            <a:ext cx="1120082" cy="42862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/>
              <a:t>Fit into SGs</a:t>
            </a:r>
            <a:endParaRPr lang="zh-TW" altLang="en-US" sz="1400" dirty="0"/>
          </a:p>
        </p:txBody>
      </p:sp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1839917" y="4786322"/>
          <a:ext cx="1803389" cy="475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方程式" r:id="rId5" imgW="1587240" imgH="419040" progId="Equation.3">
                  <p:embed/>
                </p:oleObj>
              </mc:Choice>
              <mc:Fallback>
                <p:oleObj name="方程式" r:id="rId5" imgW="1587240" imgH="419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9917" y="4786322"/>
                        <a:ext cx="1803389" cy="47579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4" name="Object 4"/>
          <p:cNvGraphicFramePr>
            <a:graphicFrameLocks noChangeAspect="1"/>
          </p:cNvGraphicFramePr>
          <p:nvPr/>
        </p:nvGraphicFramePr>
        <p:xfrm>
          <a:off x="3929058" y="4786322"/>
          <a:ext cx="436613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方程式" r:id="rId7" imgW="2336760" imgH="253800" progId="Equation.3">
                  <p:embed/>
                </p:oleObj>
              </mc:Choice>
              <mc:Fallback>
                <p:oleObj name="方程式" r:id="rId7" imgW="233676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9058" y="4786322"/>
                        <a:ext cx="4366133" cy="4730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21</a:t>
            </a:fld>
            <a:endParaRPr lang="zh-TW" altLang="en-US"/>
          </a:p>
        </p:txBody>
      </p:sp>
      <p:pic>
        <p:nvPicPr>
          <p:cNvPr id="16" name="圖片 15" descr="srbf_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72264" y="3123642"/>
            <a:ext cx="1320159" cy="130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7" grpId="1" animBg="1"/>
      <p:bldP spid="8" grpId="0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SVBRDF Representation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-3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2143108" y="6019404"/>
            <a:ext cx="1285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ground truth</a:t>
            </a:r>
            <a:endParaRPr lang="zh-TW" altLang="en-US" sz="16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3280564" y="6000768"/>
            <a:ext cx="13628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/>
              <a:t>single-lobe SG</a:t>
            </a:r>
          </a:p>
          <a:p>
            <a:pPr algn="ctr"/>
            <a:r>
              <a:rPr lang="en-US" altLang="zh-TW" sz="1600" dirty="0"/>
              <a:t>(this paper)</a:t>
            </a:r>
            <a:endParaRPr lang="zh-TW" altLang="en-US" sz="1600" dirty="0"/>
          </a:p>
        </p:txBody>
      </p:sp>
      <p:sp>
        <p:nvSpPr>
          <p:cNvPr id="8" name="文字方塊 7"/>
          <p:cNvSpPr txBox="1"/>
          <p:nvPr/>
        </p:nvSpPr>
        <p:spPr>
          <a:xfrm>
            <a:off x="4583509" y="6000768"/>
            <a:ext cx="3060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/>
              <a:t>256-term        64-term        16-term</a:t>
            </a:r>
          </a:p>
          <a:p>
            <a:pPr algn="ctr"/>
            <a:r>
              <a:rPr lang="en-US" altLang="zh-TW" sz="1600" dirty="0"/>
              <a:t>BRDF factorization</a:t>
            </a:r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500174"/>
            <a:ext cx="5429288" cy="455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文字方塊 13"/>
          <p:cNvSpPr txBox="1"/>
          <p:nvPr/>
        </p:nvSpPr>
        <p:spPr>
          <a:xfrm>
            <a:off x="928662" y="2590380"/>
            <a:ext cx="13917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/>
              <a:t>Cook-Torrance</a:t>
            </a:r>
          </a:p>
          <a:p>
            <a:pPr algn="ctr"/>
            <a:r>
              <a:rPr lang="en-US" altLang="zh-TW" sz="1600" i="1" dirty="0"/>
              <a:t>m=0.1</a:t>
            </a:r>
            <a:endParaRPr lang="zh-TW" altLang="en-US" sz="1600" i="1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928662" y="4857760"/>
            <a:ext cx="13917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/>
              <a:t>Cook-Torrance</a:t>
            </a:r>
          </a:p>
          <a:p>
            <a:pPr algn="ctr"/>
            <a:r>
              <a:rPr lang="en-US" altLang="zh-TW" sz="1600" i="1" dirty="0"/>
              <a:t>m=0.045</a:t>
            </a:r>
            <a:endParaRPr lang="zh-TW" altLang="en-US" sz="1600" i="1" dirty="0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22</a:t>
            </a:fld>
            <a:endParaRPr lang="zh-TW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SVBRDF Representation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-4</a:t>
            </a:r>
            <a:endParaRPr lang="zh-TW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2143108" y="5447900"/>
            <a:ext cx="1285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ground truth</a:t>
            </a:r>
            <a:endParaRPr lang="zh-TW" altLang="en-US" sz="16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3854160" y="5429264"/>
            <a:ext cx="1146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/>
              <a:t>7-lobe SG</a:t>
            </a:r>
          </a:p>
          <a:p>
            <a:pPr algn="ctr"/>
            <a:r>
              <a:rPr lang="en-US" altLang="zh-TW" sz="1600" dirty="0"/>
              <a:t>(this paper)</a:t>
            </a:r>
            <a:endParaRPr lang="zh-TW" altLang="en-US" sz="1600" dirty="0"/>
          </a:p>
        </p:txBody>
      </p:sp>
      <p:sp>
        <p:nvSpPr>
          <p:cNvPr id="8" name="文字方塊 7"/>
          <p:cNvSpPr txBox="1"/>
          <p:nvPr/>
        </p:nvSpPr>
        <p:spPr>
          <a:xfrm>
            <a:off x="5554012" y="5487431"/>
            <a:ext cx="24774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/>
              <a:t>256-term                  64-term</a:t>
            </a:r>
          </a:p>
          <a:p>
            <a:pPr algn="ctr"/>
            <a:r>
              <a:rPr lang="en-US" altLang="zh-TW" sz="1600" dirty="0"/>
              <a:t>BRDF factorization</a:t>
            </a:r>
          </a:p>
        </p:txBody>
      </p:sp>
      <p:sp>
        <p:nvSpPr>
          <p:cNvPr id="14" name="文字方塊 13"/>
          <p:cNvSpPr txBox="1"/>
          <p:nvPr/>
        </p:nvSpPr>
        <p:spPr>
          <a:xfrm>
            <a:off x="284968" y="2143116"/>
            <a:ext cx="1678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 err="1"/>
              <a:t>Ashikhmin</a:t>
            </a:r>
            <a:r>
              <a:rPr lang="en-US" altLang="zh-TW" sz="1600" dirty="0"/>
              <a:t>-Shirley</a:t>
            </a:r>
          </a:p>
          <a:p>
            <a:pPr algn="ctr"/>
            <a:r>
              <a:rPr lang="en-US" altLang="zh-TW" sz="1600" i="1" dirty="0"/>
              <a:t>n</a:t>
            </a:r>
            <a:r>
              <a:rPr lang="en-US" altLang="zh-TW" sz="1600" i="1" baseline="-25000" dirty="0"/>
              <a:t>u</a:t>
            </a:r>
            <a:r>
              <a:rPr lang="en-US" altLang="zh-TW" sz="1600" i="1" dirty="0"/>
              <a:t>=8,n</a:t>
            </a:r>
            <a:r>
              <a:rPr lang="en-US" altLang="zh-TW" sz="1600" i="1" baseline="-25000" dirty="0"/>
              <a:t>v</a:t>
            </a:r>
            <a:r>
              <a:rPr lang="en-US" altLang="zh-TW" sz="1600" i="1" dirty="0"/>
              <a:t>=128</a:t>
            </a:r>
            <a:endParaRPr lang="zh-TW" altLang="en-US" sz="1600" i="1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857364"/>
            <a:ext cx="6422669" cy="3595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字方塊 9"/>
          <p:cNvSpPr txBox="1"/>
          <p:nvPr/>
        </p:nvSpPr>
        <p:spPr>
          <a:xfrm>
            <a:off x="285720" y="3415729"/>
            <a:ext cx="1678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 err="1"/>
              <a:t>Ashikhmin</a:t>
            </a:r>
            <a:r>
              <a:rPr lang="en-US" altLang="zh-TW" sz="1600" dirty="0"/>
              <a:t>-Shirley</a:t>
            </a:r>
          </a:p>
          <a:p>
            <a:pPr algn="ctr"/>
            <a:r>
              <a:rPr lang="en-US" altLang="zh-TW" sz="1600" i="1" dirty="0"/>
              <a:t>n</a:t>
            </a:r>
            <a:r>
              <a:rPr lang="en-US" altLang="zh-TW" sz="1600" i="1" baseline="-25000" dirty="0"/>
              <a:t>u</a:t>
            </a:r>
            <a:r>
              <a:rPr lang="en-US" altLang="zh-TW" sz="1600" i="1" dirty="0"/>
              <a:t>=25,n</a:t>
            </a:r>
            <a:r>
              <a:rPr lang="en-US" altLang="zh-TW" sz="1600" i="1" baseline="-25000" dirty="0"/>
              <a:t>v</a:t>
            </a:r>
            <a:r>
              <a:rPr lang="en-US" altLang="zh-TW" sz="1600" i="1" dirty="0"/>
              <a:t>=400</a:t>
            </a:r>
            <a:endParaRPr lang="zh-TW" altLang="en-US" sz="1600" i="1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285720" y="4572008"/>
            <a:ext cx="1678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 err="1"/>
              <a:t>Ashikhmin</a:t>
            </a:r>
            <a:r>
              <a:rPr lang="en-US" altLang="zh-TW" sz="1600" dirty="0"/>
              <a:t>-Shirley</a:t>
            </a:r>
          </a:p>
          <a:p>
            <a:pPr algn="ctr"/>
            <a:r>
              <a:rPr lang="en-US" altLang="zh-TW" sz="1600" i="1" dirty="0"/>
              <a:t>n</a:t>
            </a:r>
            <a:r>
              <a:rPr lang="en-US" altLang="zh-TW" sz="1600" i="1" baseline="-25000" dirty="0"/>
              <a:t>u</a:t>
            </a:r>
            <a:r>
              <a:rPr lang="en-US" altLang="zh-TW" sz="1600" i="1" dirty="0"/>
              <a:t>=75,n</a:t>
            </a:r>
            <a:r>
              <a:rPr lang="en-US" altLang="zh-TW" sz="1600" i="1" baseline="-25000" dirty="0"/>
              <a:t>v</a:t>
            </a:r>
            <a:r>
              <a:rPr lang="en-US" altLang="zh-TW" sz="1600" i="1" dirty="0"/>
              <a:t>=1200</a:t>
            </a:r>
            <a:endParaRPr lang="zh-TW" altLang="en-US" sz="1600" i="1" dirty="0"/>
          </a:p>
        </p:txBody>
      </p:sp>
      <p:sp>
        <p:nvSpPr>
          <p:cNvPr id="12" name="投影片編號版面配置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SVBRDF Representation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-5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Accuracy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Parametric isotropic models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7" y="2928934"/>
            <a:ext cx="6997871" cy="29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24</a:t>
            </a:fld>
            <a:endParaRPr lang="zh-TW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SVBRDF Representation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-6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Accuracy (cont.)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Parametric anisotropic models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  <a:p>
            <a:endParaRPr lang="zh-TW" alt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786058"/>
            <a:ext cx="603605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SVBRDF Representation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-7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Reflectance representation using SGs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Measured BRDFs (preprocessing)</a:t>
            </a: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Using</a:t>
            </a:r>
            <a:r>
              <a:rPr lang="en-US" altLang="zh-TW" dirty="0">
                <a:solidFill>
                  <a:schemeClr val="bg1"/>
                </a:solidFill>
              </a:rPr>
              <a:t> </a:t>
            </a:r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tabulated NDF [Wang et al. SIGGRAPH ‘08]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and</a:t>
            </a:r>
            <a:r>
              <a:rPr lang="en-US" altLang="zh-TW" dirty="0">
                <a:solidFill>
                  <a:schemeClr val="bg1"/>
                </a:solidFill>
              </a:rPr>
              <a:t>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shadowing factor S at each surface point</a:t>
            </a: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Compress shadowing function by PCA (8D)</a:t>
            </a: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Fit NDF with a small number of SGs</a:t>
            </a:r>
          </a:p>
          <a:p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26</a:t>
            </a:fld>
            <a:endParaRPr lang="zh-TW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SVBRDF Representation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-8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2643174" y="1201151"/>
            <a:ext cx="684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/>
              <a:t>fabric</a:t>
            </a:r>
          </a:p>
          <a:p>
            <a:pPr algn="ctr"/>
            <a:r>
              <a:rPr lang="en-US" altLang="zh-TW" sz="1600" dirty="0"/>
              <a:t>green</a:t>
            </a:r>
            <a:endParaRPr lang="zh-TW" altLang="en-US" sz="16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714488"/>
            <a:ext cx="487680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字方塊 9"/>
          <p:cNvSpPr txBox="1"/>
          <p:nvPr/>
        </p:nvSpPr>
        <p:spPr>
          <a:xfrm>
            <a:off x="3428992" y="1304496"/>
            <a:ext cx="6671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 err="1"/>
              <a:t>delrin</a:t>
            </a:r>
            <a:endParaRPr lang="zh-TW" altLang="en-US" sz="16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6715140" y="1304496"/>
            <a:ext cx="580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/>
              <a:t>steel</a:t>
            </a:r>
            <a:endParaRPr lang="zh-TW" altLang="en-US" sz="16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4107858" y="1201151"/>
            <a:ext cx="898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 err="1"/>
              <a:t>phenolic</a:t>
            </a:r>
            <a:endParaRPr lang="en-US" altLang="zh-TW" sz="1600" dirty="0"/>
          </a:p>
          <a:p>
            <a:pPr algn="ctr"/>
            <a:r>
              <a:rPr lang="en-US" altLang="zh-TW" sz="1600" dirty="0"/>
              <a:t>yellow</a:t>
            </a:r>
            <a:endParaRPr lang="zh-TW" altLang="en-US" sz="1600" dirty="0"/>
          </a:p>
        </p:txBody>
      </p:sp>
      <p:sp>
        <p:nvSpPr>
          <p:cNvPr id="16" name="文字方塊 15"/>
          <p:cNvSpPr txBox="1"/>
          <p:nvPr/>
        </p:nvSpPr>
        <p:spPr>
          <a:xfrm>
            <a:off x="5030381" y="1214422"/>
            <a:ext cx="757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 err="1"/>
              <a:t>albm</a:t>
            </a:r>
            <a:endParaRPr lang="en-US" altLang="zh-TW" sz="1600" dirty="0"/>
          </a:p>
          <a:p>
            <a:pPr algn="ctr"/>
            <a:r>
              <a:rPr lang="en-US" altLang="zh-TW" sz="1600" dirty="0"/>
              <a:t>bronze</a:t>
            </a:r>
            <a:endParaRPr lang="zh-TW" altLang="en-US" sz="1600" dirty="0"/>
          </a:p>
        </p:txBody>
      </p:sp>
      <p:sp>
        <p:nvSpPr>
          <p:cNvPr id="17" name="文字方塊 16"/>
          <p:cNvSpPr txBox="1"/>
          <p:nvPr/>
        </p:nvSpPr>
        <p:spPr>
          <a:xfrm>
            <a:off x="5837359" y="1214422"/>
            <a:ext cx="7146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600" dirty="0"/>
              <a:t>violet</a:t>
            </a:r>
          </a:p>
          <a:p>
            <a:pPr algn="ctr"/>
            <a:r>
              <a:rPr lang="en-US" altLang="zh-TW" sz="1600" dirty="0"/>
              <a:t>acrylic</a:t>
            </a:r>
            <a:endParaRPr lang="zh-TW" altLang="en-US" sz="1600" dirty="0"/>
          </a:p>
        </p:txBody>
      </p:sp>
      <p:sp>
        <p:nvSpPr>
          <p:cNvPr id="18" name="文字方塊 17"/>
          <p:cNvSpPr txBox="1"/>
          <p:nvPr/>
        </p:nvSpPr>
        <p:spPr>
          <a:xfrm>
            <a:off x="1734044" y="1844093"/>
            <a:ext cx="780856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TW" sz="1600" dirty="0"/>
              <a:t>ground</a:t>
            </a:r>
          </a:p>
          <a:p>
            <a:pPr algn="ctr"/>
            <a:r>
              <a:rPr lang="en-US" altLang="zh-TW" sz="1600" dirty="0"/>
              <a:t>truth</a:t>
            </a:r>
            <a:endParaRPr lang="zh-TW" altLang="en-US" sz="1600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1924667" y="2786058"/>
            <a:ext cx="513282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TW" sz="1600" dirty="0"/>
              <a:t>1SG</a:t>
            </a:r>
            <a:endParaRPr lang="zh-TW" altLang="en-US" sz="1600" dirty="0"/>
          </a:p>
        </p:txBody>
      </p:sp>
      <p:sp>
        <p:nvSpPr>
          <p:cNvPr id="20" name="文字方塊 19"/>
          <p:cNvSpPr txBox="1"/>
          <p:nvPr/>
        </p:nvSpPr>
        <p:spPr>
          <a:xfrm>
            <a:off x="1928794" y="3590512"/>
            <a:ext cx="513282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TW" sz="1600" dirty="0"/>
              <a:t>2SG</a:t>
            </a:r>
            <a:endParaRPr lang="zh-TW" altLang="en-US" sz="1600" dirty="0"/>
          </a:p>
        </p:txBody>
      </p:sp>
      <p:sp>
        <p:nvSpPr>
          <p:cNvPr id="21" name="文字方塊 20"/>
          <p:cNvSpPr txBox="1"/>
          <p:nvPr/>
        </p:nvSpPr>
        <p:spPr>
          <a:xfrm>
            <a:off x="1928794" y="4429132"/>
            <a:ext cx="513282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TW" sz="1600" dirty="0"/>
              <a:t>3SG</a:t>
            </a:r>
            <a:endParaRPr lang="zh-TW" altLang="en-US" sz="1600" dirty="0"/>
          </a:p>
        </p:txBody>
      </p:sp>
      <p:sp>
        <p:nvSpPr>
          <p:cNvPr id="22" name="文字方塊 21"/>
          <p:cNvSpPr txBox="1"/>
          <p:nvPr/>
        </p:nvSpPr>
        <p:spPr>
          <a:xfrm>
            <a:off x="1682630" y="5072074"/>
            <a:ext cx="979178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TW" sz="1600" dirty="0"/>
              <a:t>256-Term</a:t>
            </a:r>
          </a:p>
          <a:p>
            <a:pPr algn="ctr"/>
            <a:r>
              <a:rPr lang="en-US" altLang="zh-TW" sz="1600" dirty="0"/>
              <a:t>Fac.</a:t>
            </a:r>
            <a:endParaRPr lang="zh-TW" altLang="en-US" sz="1600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1768191" y="5929330"/>
            <a:ext cx="874983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TW" sz="1600" dirty="0"/>
              <a:t>64-Term</a:t>
            </a:r>
          </a:p>
          <a:p>
            <a:pPr algn="ctr"/>
            <a:r>
              <a:rPr lang="en-US" altLang="zh-TW" sz="1600" dirty="0"/>
              <a:t>Fac.</a:t>
            </a:r>
            <a:endParaRPr lang="zh-TW" altLang="en-US" sz="1600" dirty="0"/>
          </a:p>
        </p:txBody>
      </p:sp>
      <p:sp>
        <p:nvSpPr>
          <p:cNvPr id="25" name="投影片編號版面配置區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27</a:t>
            </a:fld>
            <a:endParaRPr lang="zh-TW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SVBRDF Representation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-9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Accuracy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Measured BRDFs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  <a:p>
            <a:endParaRPr lang="zh-TW" altLang="en-US" dirty="0"/>
          </a:p>
          <a:p>
            <a:endParaRPr lang="zh-TW" altLang="en-US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857496"/>
            <a:ext cx="687113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28</a:t>
            </a:fld>
            <a:endParaRPr lang="zh-TW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1143000"/>
          </a:xfrm>
        </p:spPr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Visibility Representation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29</a:t>
            </a:fld>
            <a:endParaRPr lang="zh-TW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1143000"/>
          </a:xfrm>
        </p:spPr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Introduction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Visibility Representation</a:t>
            </a:r>
            <a:endParaRPr lang="zh-TW" altLang="en-US" b="1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Spatially-varying visibility is represented with 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Spherical signed distance function (SSDF)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Directly interpolate binary visibilities will produce ghost effects</a:t>
            </a: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SSDF maps binary visibility to continuous function</a:t>
            </a: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714752"/>
            <a:ext cx="6762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714752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714752"/>
            <a:ext cx="2143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5214950"/>
            <a:ext cx="6762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5214950"/>
            <a:ext cx="6572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5214950"/>
            <a:ext cx="21526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5110181"/>
            <a:ext cx="3143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14678" y="5981718"/>
            <a:ext cx="2143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5981718"/>
            <a:ext cx="6762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5981718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投影片編號版面配置區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30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Visibility Representation</a:t>
            </a:r>
            <a:r>
              <a:rPr lang="en-US" altLang="zh-TW" sz="22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SSDF mapping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Positive: visible; negative: occluded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Value: the </a:t>
            </a:r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angular distance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to the nearest direction </a:t>
            </a:r>
            <a:r>
              <a:rPr lang="en-US" altLang="zh-TW" i="1" dirty="0">
                <a:solidFill>
                  <a:schemeClr val="bg1">
                    <a:lumMod val="85000"/>
                  </a:schemeClr>
                </a:solidFill>
              </a:rPr>
              <a:t>t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 on the shadow boundary</a:t>
            </a: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endParaRPr lang="zh-TW" altLang="en-US" dirty="0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31</a:t>
            </a:fld>
            <a:endParaRPr lang="zh-TW" altLang="en-US"/>
          </a:p>
        </p:txBody>
      </p:sp>
      <p:graphicFrame>
        <p:nvGraphicFramePr>
          <p:cNvPr id="16" name="物件 15"/>
          <p:cNvGraphicFramePr>
            <a:graphicFrameLocks noChangeAspect="1"/>
          </p:cNvGraphicFramePr>
          <p:nvPr/>
        </p:nvGraphicFramePr>
        <p:xfrm>
          <a:off x="2116319" y="4286256"/>
          <a:ext cx="884045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2" name="方程式" r:id="rId3" imgW="419040" imgH="203040" progId="Equation.3">
                  <p:embed/>
                </p:oleObj>
              </mc:Choice>
              <mc:Fallback>
                <p:oleObj name="方程式" r:id="rId3" imgW="41904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6319" y="4286256"/>
                        <a:ext cx="884045" cy="42862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3357554" y="3857628"/>
          <a:ext cx="4071937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3" name="方程式" r:id="rId5" imgW="1930320" imgH="291960" progId="Equation.3">
                  <p:embed/>
                </p:oleObj>
              </mc:Choice>
              <mc:Fallback>
                <p:oleObj name="方程式" r:id="rId5" imgW="1930320" imgH="29196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3857628"/>
                        <a:ext cx="4071937" cy="6159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3357554" y="4599000"/>
          <a:ext cx="4071937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4" name="方程式" r:id="rId7" imgW="1930320" imgH="291960" progId="Equation.3">
                  <p:embed/>
                </p:oleObj>
              </mc:Choice>
              <mc:Fallback>
                <p:oleObj name="方程式" r:id="rId7" imgW="1930320" imgH="29196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4599000"/>
                        <a:ext cx="4071937" cy="6159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左中括弧 18"/>
          <p:cNvSpPr/>
          <p:nvPr/>
        </p:nvSpPr>
        <p:spPr>
          <a:xfrm>
            <a:off x="3071802" y="4071942"/>
            <a:ext cx="214314" cy="928694"/>
          </a:xfrm>
          <a:prstGeom prst="leftBracket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dirty="0">
              <a:ln w="76200">
                <a:solidFill>
                  <a:schemeClr val="tx1"/>
                </a:solidFill>
              </a:ln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Visibility Representation</a:t>
            </a:r>
            <a:r>
              <a:rPr lang="en-US" altLang="zh-TW" sz="22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-3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32</a:t>
            </a:fld>
            <a:endParaRPr lang="zh-TW" altLang="en-US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4643470" cy="285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物件 5"/>
          <p:cNvGraphicFramePr>
            <a:graphicFrameLocks noChangeAspect="1"/>
          </p:cNvGraphicFramePr>
          <p:nvPr/>
        </p:nvGraphicFramePr>
        <p:xfrm>
          <a:off x="5438186" y="2347776"/>
          <a:ext cx="848326" cy="366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5" name="方程式" r:id="rId4" imgW="469800" imgH="203040" progId="Equation.3">
                  <p:embed/>
                </p:oleObj>
              </mc:Choice>
              <mc:Fallback>
                <p:oleObj name="方程式" r:id="rId4" imgW="469800" imgH="2030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8186" y="2347776"/>
                        <a:ext cx="848326" cy="36684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5286380" y="1571612"/>
            <a:ext cx="2377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Reconstructed Visibility</a:t>
            </a:r>
            <a:endParaRPr lang="zh-TW" altLang="en-US" dirty="0"/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6683375" y="2000250"/>
          <a:ext cx="18002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6" name="方程式" r:id="rId6" imgW="1155600" imgH="393480" progId="Equation.3">
                  <p:embed/>
                </p:oleObj>
              </mc:Choice>
              <mc:Fallback>
                <p:oleObj name="方程式" r:id="rId6" imgW="11556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3375" y="2000250"/>
                        <a:ext cx="1800225" cy="6127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左中括弧 9"/>
          <p:cNvSpPr/>
          <p:nvPr/>
        </p:nvSpPr>
        <p:spPr>
          <a:xfrm>
            <a:off x="6357950" y="2143116"/>
            <a:ext cx="214314" cy="714380"/>
          </a:xfrm>
          <a:prstGeom prst="leftBracket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dirty="0">
              <a:ln w="76200">
                <a:solidFill>
                  <a:schemeClr val="tx1"/>
                </a:solidFill>
              </a:ln>
              <a:solidFill>
                <a:schemeClr val="accent1"/>
              </a:solidFill>
            </a:endParaRPr>
          </a:p>
        </p:txBody>
      </p:sp>
      <p:graphicFrame>
        <p:nvGraphicFramePr>
          <p:cNvPr id="118788" name="Object 4"/>
          <p:cNvGraphicFramePr>
            <a:graphicFrameLocks noChangeAspect="1"/>
          </p:cNvGraphicFramePr>
          <p:nvPr/>
        </p:nvGraphicFramePr>
        <p:xfrm>
          <a:off x="6675462" y="2714620"/>
          <a:ext cx="1325562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7" name="方程式" r:id="rId8" imgW="850680" imgH="190440" progId="Equation.3">
                  <p:embed/>
                </p:oleObj>
              </mc:Choice>
              <mc:Fallback>
                <p:oleObj name="方程式" r:id="rId8" imgW="850680" imgH="1904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5462" y="2714620"/>
                        <a:ext cx="1325562" cy="2968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字方塊 11"/>
          <p:cNvSpPr txBox="1"/>
          <p:nvPr/>
        </p:nvSpPr>
        <p:spPr>
          <a:xfrm>
            <a:off x="5980447" y="2988230"/>
            <a:ext cx="1859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altLang="zh-TW" dirty="0"/>
              <a:t>δ</a:t>
            </a:r>
            <a:r>
              <a:rPr lang="en-US" altLang="zh-TW" dirty="0"/>
              <a:t>: elevation angle</a:t>
            </a:r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286380" y="3500438"/>
            <a:ext cx="371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/>
              <a:t>Inner product / vector product of SGs and V’(</a:t>
            </a:r>
            <a:r>
              <a:rPr lang="en-US" altLang="zh-TW" sz="2000" dirty="0" err="1"/>
              <a:t>i</a:t>
            </a:r>
            <a:r>
              <a:rPr lang="en-US" altLang="zh-TW" sz="2000" dirty="0"/>
              <a:t>) can be efficiently evaluated in the run time! </a:t>
            </a:r>
            <a:endParaRPr lang="zh-TW" altLang="en-US" sz="2000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3108" y="3143248"/>
            <a:ext cx="655048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Visibility Representation</a:t>
            </a:r>
            <a:r>
              <a:rPr lang="en-US" altLang="zh-TW" sz="22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-3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Compression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Using PCA</a:t>
            </a: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1"/>
            <a:endParaRPr lang="en-US" altLang="zh-TW" dirty="0">
              <a:solidFill>
                <a:schemeClr val="bg1"/>
              </a:solidFill>
            </a:endParaRP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PCA coefficients are stored as </a:t>
            </a:r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vertex attributes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and Interpolated to each pixel during </a:t>
            </a:r>
            <a:r>
              <a:rPr lang="en-US" altLang="zh-TW" dirty="0" err="1">
                <a:solidFill>
                  <a:schemeClr val="bg1">
                    <a:lumMod val="85000"/>
                  </a:schemeClr>
                </a:solidFill>
              </a:rPr>
              <a:t>rasterization</a:t>
            </a:r>
            <a:endParaRPr lang="en-US" altLang="zh-TW" dirty="0">
              <a:solidFill>
                <a:schemeClr val="bg1">
                  <a:lumMod val="85000"/>
                </a:schemeClr>
              </a:solidFill>
            </a:endParaRPr>
          </a:p>
          <a:p>
            <a:pPr lvl="2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Eigenvectors are encoded in multiple textures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/>
        </p:nvGraphicFramePr>
        <p:xfrm>
          <a:off x="3214678" y="2786058"/>
          <a:ext cx="2214578" cy="824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3" name="方程式" r:id="rId3" imgW="1193760" imgH="444240" progId="Equation.3">
                  <p:embed/>
                </p:oleObj>
              </mc:Choice>
              <mc:Fallback>
                <p:oleObj name="方程式" r:id="rId3" imgW="1193760" imgH="4442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678" y="2786058"/>
                        <a:ext cx="2214578" cy="82457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圓角矩形 4"/>
          <p:cNvSpPr/>
          <p:nvPr/>
        </p:nvSpPr>
        <p:spPr>
          <a:xfrm>
            <a:off x="4929190" y="2928934"/>
            <a:ext cx="500066" cy="571504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5027177" y="3702610"/>
            <a:ext cx="1687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PCA coefficients</a:t>
            </a:r>
            <a:endParaRPr lang="zh-TW" altLang="en-US" dirty="0"/>
          </a:p>
        </p:txBody>
      </p:sp>
      <p:sp>
        <p:nvSpPr>
          <p:cNvPr id="7" name="圓角矩形 6"/>
          <p:cNvSpPr/>
          <p:nvPr/>
        </p:nvSpPr>
        <p:spPr>
          <a:xfrm>
            <a:off x="4357686" y="2928934"/>
            <a:ext cx="571504" cy="571504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3286116" y="3702610"/>
            <a:ext cx="1799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PCA eigenvectors</a:t>
            </a:r>
            <a:endParaRPr lang="zh-TW" altLang="en-US" dirty="0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33</a:t>
            </a:fld>
            <a:endParaRPr lang="zh-TW" altLang="en-US"/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2786058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向右箭號 10"/>
          <p:cNvSpPr/>
          <p:nvPr/>
        </p:nvSpPr>
        <p:spPr bwMode="auto">
          <a:xfrm>
            <a:off x="2571736" y="3000372"/>
            <a:ext cx="476253" cy="42862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Visibility Representation</a:t>
            </a:r>
            <a:r>
              <a:rPr lang="en-US" altLang="zh-TW" sz="22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-4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Compression results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428868"/>
            <a:ext cx="7716317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6290" y="4452206"/>
            <a:ext cx="77148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字方塊 5"/>
          <p:cNvSpPr txBox="1"/>
          <p:nvPr/>
        </p:nvSpPr>
        <p:spPr>
          <a:xfrm>
            <a:off x="1433484" y="4000504"/>
            <a:ext cx="1209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Ray-Traced</a:t>
            </a:r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3643306" y="4000504"/>
            <a:ext cx="2100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Uncompressed SSDF</a:t>
            </a: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6215074" y="4000504"/>
            <a:ext cx="2120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SSDF/PCA 384 Terms</a:t>
            </a:r>
            <a:endParaRPr lang="zh-TW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1022723" y="6000768"/>
            <a:ext cx="2120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SSDF/PCA 144 Terms</a:t>
            </a:r>
            <a:endParaRPr lang="zh-TW" alt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3711511" y="6000768"/>
            <a:ext cx="2003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SSDF/PCA 48 Terms</a:t>
            </a:r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6354717" y="6000768"/>
            <a:ext cx="2003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SSDF/PCA 16 Terms</a:t>
            </a:r>
            <a:endParaRPr lang="zh-TW" altLang="en-US" dirty="0"/>
          </a:p>
        </p:txBody>
      </p:sp>
      <p:sp>
        <p:nvSpPr>
          <p:cNvPr id="12" name="圓角矩形 11"/>
          <p:cNvSpPr/>
          <p:nvPr/>
        </p:nvSpPr>
        <p:spPr>
          <a:xfrm>
            <a:off x="3357554" y="4429132"/>
            <a:ext cx="2571768" cy="1643074"/>
          </a:xfrm>
          <a:prstGeom prst="round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34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1143000"/>
          </a:xfrm>
        </p:spPr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Lighting Representation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35</a:t>
            </a:fld>
            <a:endParaRPr lang="zh-TW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Lighting Representation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Local point lights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Approximated with a single-lobe SG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Yielding a 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spatially-varying radiance field</a:t>
            </a:r>
          </a:p>
          <a:p>
            <a:pPr>
              <a:buNone/>
            </a:pPr>
            <a:endParaRPr lang="en-US" altLang="zh-TW" dirty="0"/>
          </a:p>
          <a:p>
            <a:endParaRPr lang="en-US" altLang="zh-TW" dirty="0"/>
          </a:p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Infinitely-distant light from direction </a:t>
            </a:r>
            <a:r>
              <a:rPr lang="en-US" altLang="zh-TW" i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</a:t>
            </a:r>
            <a:endParaRPr lang="zh-TW" altLang="en-US" i="1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36</a:t>
            </a:fld>
            <a:endParaRPr lang="zh-TW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1714480" y="3342255"/>
          <a:ext cx="4916494" cy="80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8" name="方程式" r:id="rId3" imgW="2730240" imgH="444240" progId="Equation.3">
                  <p:embed/>
                </p:oleObj>
              </mc:Choice>
              <mc:Fallback>
                <p:oleObj name="方程式" r:id="rId3" imgW="2730240" imgH="4442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3342255"/>
                        <a:ext cx="4916494" cy="8011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6786578" y="3425611"/>
            <a:ext cx="19346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/>
              <a:t>l</a:t>
            </a:r>
            <a:r>
              <a:rPr lang="en-US" altLang="zh-TW" dirty="0"/>
              <a:t>: 3D light position</a:t>
            </a:r>
          </a:p>
          <a:p>
            <a:r>
              <a:rPr lang="en-US" altLang="zh-TW" i="1" dirty="0"/>
              <a:t>s</a:t>
            </a:r>
            <a:r>
              <a:rPr lang="en-US" altLang="zh-TW" dirty="0"/>
              <a:t>: intensity</a:t>
            </a:r>
            <a:endParaRPr lang="zh-TW" altLang="en-US" dirty="0"/>
          </a:p>
        </p:txBody>
      </p:sp>
      <p:graphicFrame>
        <p:nvGraphicFramePr>
          <p:cNvPr id="56323" name="Object 3"/>
          <p:cNvGraphicFramePr>
            <a:graphicFrameLocks noChangeAspect="1"/>
          </p:cNvGraphicFramePr>
          <p:nvPr/>
        </p:nvGraphicFramePr>
        <p:xfrm>
          <a:off x="1714479" y="5143512"/>
          <a:ext cx="3443885" cy="500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9" name="方程式" r:id="rId5" imgW="1663560" imgH="241200" progId="Equation.3">
                  <p:embed/>
                </p:oleObj>
              </mc:Choice>
              <mc:Fallback>
                <p:oleObj name="方程式" r:id="rId5" imgW="1663560" imgH="241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79" y="5143512"/>
                        <a:ext cx="3443885" cy="50006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Lighting Representation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/>
          <a:lstStyle/>
          <a:p>
            <a:r>
              <a:rPr lang="en-US" altLang="zh-TW" dirty="0"/>
              <a:t>Distant environmental lighting</a:t>
            </a:r>
          </a:p>
          <a:p>
            <a:pPr lvl="1"/>
            <a:r>
              <a:rPr lang="en-US" altLang="zh-TW" dirty="0">
                <a:solidFill>
                  <a:schemeClr val="bg1"/>
                </a:solidFill>
              </a:rPr>
              <a:t>Apply to diffuse component</a:t>
            </a:r>
          </a:p>
          <a:p>
            <a:pPr lvl="2"/>
            <a:r>
              <a:rPr lang="en-US" altLang="zh-TW" dirty="0">
                <a:gradFill flip="none" rotWithShape="1">
                  <a:gsLst>
                    <a:gs pos="0">
                      <a:srgbClr val="FFFF00">
                        <a:shade val="30000"/>
                        <a:satMod val="115000"/>
                      </a:srgbClr>
                    </a:gs>
                    <a:gs pos="50000">
                      <a:srgbClr val="FFFF00">
                        <a:shade val="67500"/>
                        <a:satMod val="115000"/>
                      </a:srgbClr>
                    </a:gs>
                    <a:gs pos="100000">
                      <a:srgbClr val="FFFF0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Fit the environment map with a SG mixture 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[Tsai. et al. SIGGRAPH 2006]</a:t>
            </a:r>
          </a:p>
          <a:p>
            <a:pPr lvl="1"/>
            <a:r>
              <a:rPr lang="en-US" altLang="zh-TW" dirty="0">
                <a:solidFill>
                  <a:schemeClr val="bg1"/>
                </a:solidFill>
              </a:rPr>
              <a:t>Apply to </a:t>
            </a:r>
            <a:r>
              <a:rPr lang="en-US" altLang="zh-TW" dirty="0" err="1">
                <a:solidFill>
                  <a:schemeClr val="bg1"/>
                </a:solidFill>
              </a:rPr>
              <a:t>specular</a:t>
            </a:r>
            <a:r>
              <a:rPr lang="en-US" altLang="zh-TW" dirty="0">
                <a:solidFill>
                  <a:schemeClr val="bg1"/>
                </a:solidFill>
              </a:rPr>
              <a:t> component</a:t>
            </a:r>
          </a:p>
          <a:p>
            <a:pPr lvl="2"/>
            <a:r>
              <a:rPr lang="en-US" altLang="zh-TW" dirty="0" err="1">
                <a:solidFill>
                  <a:schemeClr val="bg1"/>
                </a:solidFill>
              </a:rPr>
              <a:t>Preconvolve</a:t>
            </a:r>
            <a:r>
              <a:rPr lang="en-US" altLang="zh-TW" dirty="0">
                <a:solidFill>
                  <a:schemeClr val="bg1"/>
                </a:solidFill>
              </a:rPr>
              <a:t> environmental radiance with SG kernels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The run-time inner product is reduced to a MIPMAP texture fetch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[</a:t>
            </a:r>
            <a:r>
              <a:rPr lang="en-US" altLang="zh-TW" dirty="0" err="1">
                <a:solidFill>
                  <a:schemeClr val="bg1"/>
                </a:solidFill>
              </a:rPr>
              <a:t>Kautz</a:t>
            </a:r>
            <a:r>
              <a:rPr lang="en-US" altLang="zh-TW" dirty="0">
                <a:solidFill>
                  <a:schemeClr val="bg1"/>
                </a:solidFill>
              </a:rPr>
              <a:t> et al. EGWR 2000], [McAllister et al. GH 2002], [Green et al. I3D 2006]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37</a:t>
            </a:fld>
            <a:endParaRPr lang="zh-TW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1143000"/>
          </a:xfrm>
        </p:spPr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Run-Time Rendering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38</a:t>
            </a:fld>
            <a:endParaRPr lang="zh-TW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Run-Time Rendering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Per-vertex attributes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Position, texture coordinates, local coordinate frame, PCA coefficient for SSDF</a:t>
            </a:r>
          </a:p>
          <a:p>
            <a:endParaRPr lang="en-US" altLang="zh-TW" dirty="0">
              <a:solidFill>
                <a:schemeClr val="bg1"/>
              </a:solidFill>
            </a:endParaRPr>
          </a:p>
          <a:p>
            <a:endParaRPr lang="en-US" altLang="zh-TW" dirty="0">
              <a:solidFill>
                <a:schemeClr val="bg1"/>
              </a:solidFill>
            </a:endParaRP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BRDF parameters, tabulated SG lobes (for measured BRDFs), and PCA-compressed shadow factors are stored in textures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39</a:t>
            </a:fld>
            <a:endParaRPr lang="zh-TW" altLang="en-US"/>
          </a:p>
        </p:txBody>
      </p:sp>
      <p:sp>
        <p:nvSpPr>
          <p:cNvPr id="5" name="向右箭號 4"/>
          <p:cNvSpPr/>
          <p:nvPr/>
        </p:nvSpPr>
        <p:spPr bwMode="auto">
          <a:xfrm>
            <a:off x="1357290" y="3350418"/>
            <a:ext cx="642942" cy="57864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2071670" y="3214686"/>
            <a:ext cx="6500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err="1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interploated</a:t>
            </a:r>
            <a:r>
              <a:rPr lang="en-US" altLang="zh-TW" sz="2400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across triangle mesh when passing from vertex </a:t>
            </a:r>
            <a:r>
              <a:rPr lang="en-US" altLang="zh-TW" sz="2400" dirty="0" err="1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shader</a:t>
            </a:r>
            <a:r>
              <a:rPr lang="en-US" altLang="zh-TW" sz="2400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to pixel </a:t>
            </a:r>
            <a:r>
              <a:rPr lang="en-US" altLang="zh-TW" sz="2400" dirty="0" err="1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shader</a:t>
            </a:r>
            <a:endParaRPr lang="zh-TW" altLang="en-US" sz="2400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Introduction</a:t>
            </a:r>
            <a:endParaRPr lang="zh-TW" altLang="en-US" b="1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Final goal of real-time realistic rendering</a:t>
            </a:r>
          </a:p>
          <a:p>
            <a:pPr lvl="1"/>
            <a:r>
              <a:rPr lang="en-US" altLang="zh-TW" sz="2400" dirty="0">
                <a:solidFill>
                  <a:schemeClr val="bg1">
                    <a:lumMod val="85000"/>
                  </a:schemeClr>
                </a:solidFill>
              </a:rPr>
              <a:t>Dynamic lighting</a:t>
            </a:r>
          </a:p>
          <a:p>
            <a:pPr lvl="1"/>
            <a:r>
              <a:rPr lang="en-US" altLang="zh-TW" sz="2400" dirty="0">
                <a:solidFill>
                  <a:schemeClr val="bg1">
                    <a:lumMod val="85000"/>
                  </a:schemeClr>
                </a:solidFill>
              </a:rPr>
              <a:t>Changeable viewpoint</a:t>
            </a:r>
          </a:p>
          <a:p>
            <a:pPr lvl="1"/>
            <a:r>
              <a:rPr lang="en-US" altLang="zh-TW" sz="2400" dirty="0">
                <a:solidFill>
                  <a:schemeClr val="bg1">
                    <a:lumMod val="85000"/>
                  </a:schemeClr>
                </a:solidFill>
              </a:rPr>
              <a:t>All-frequency effects</a:t>
            </a:r>
          </a:p>
          <a:p>
            <a:pPr lvl="1"/>
            <a:r>
              <a:rPr lang="en-US" altLang="zh-TW" sz="2400" dirty="0">
                <a:solidFill>
                  <a:schemeClr val="bg1">
                    <a:lumMod val="85000"/>
                  </a:schemeClr>
                </a:solidFill>
              </a:rPr>
              <a:t>Dynamic, editable, and spatially-varying materials</a:t>
            </a:r>
          </a:p>
          <a:p>
            <a:pPr lvl="1"/>
            <a:r>
              <a:rPr lang="en-US" altLang="zh-TW" sz="2400" dirty="0">
                <a:solidFill>
                  <a:schemeClr val="bg1">
                    <a:lumMod val="85000"/>
                  </a:schemeClr>
                </a:solidFill>
              </a:rPr>
              <a:t>Dynamic, deformable scenes</a:t>
            </a:r>
          </a:p>
          <a:p>
            <a:pPr lvl="1"/>
            <a:endParaRPr lang="zh-TW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750" y="4285124"/>
            <a:ext cx="1300409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64634" y="4286255"/>
            <a:ext cx="1319794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84428" y="4285124"/>
            <a:ext cx="1452233" cy="10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33785" y="5286388"/>
            <a:ext cx="1550841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74233" y="4214818"/>
            <a:ext cx="1439153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13187" y="5286388"/>
            <a:ext cx="1537557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72125" y="4285124"/>
            <a:ext cx="1941525" cy="10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84824" y="5400697"/>
            <a:ext cx="1944828" cy="10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文字方塊 12"/>
          <p:cNvSpPr txBox="1"/>
          <p:nvPr/>
        </p:nvSpPr>
        <p:spPr>
          <a:xfrm>
            <a:off x="1280158" y="6357958"/>
            <a:ext cx="16217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Ng et al. SIGGRAPH ‘04</a:t>
            </a:r>
            <a:endParaRPr lang="zh-TW" altLang="en-US" sz="1200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3929058" y="6357958"/>
            <a:ext cx="21021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Wang et al. SIGGRAPH Asia ‘09</a:t>
            </a:r>
            <a:endParaRPr lang="zh-TW" altLang="en-US" sz="1200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6566570" y="6357958"/>
            <a:ext cx="17916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Sloan et al. SIGGRAPH ‘05</a:t>
            </a:r>
            <a:endParaRPr lang="zh-TW" altLang="en-US" sz="1200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Run-Time Rendering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40</a:t>
            </a:fld>
            <a:endParaRPr lang="zh-TW" altLang="en-US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/>
        </p:nvGraphicFramePr>
        <p:xfrm>
          <a:off x="3000364" y="1571612"/>
          <a:ext cx="2857520" cy="476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5" name="方程式" r:id="rId3" imgW="1371600" imgH="228600" progId="Equation.3">
                  <p:embed/>
                </p:oleObj>
              </mc:Choice>
              <mc:Fallback>
                <p:oleObj name="方程式" r:id="rId3" imgW="137160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64" y="1571612"/>
                        <a:ext cx="2857520" cy="47625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9" name="Object 3"/>
          <p:cNvGraphicFramePr>
            <a:graphicFrameLocks noChangeAspect="1"/>
          </p:cNvGraphicFramePr>
          <p:nvPr/>
        </p:nvGraphicFramePr>
        <p:xfrm>
          <a:off x="1071538" y="2214554"/>
          <a:ext cx="3214710" cy="502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6" name="方程式" r:id="rId5" imgW="1866600" imgH="291960" progId="Equation.3">
                  <p:embed/>
                </p:oleObj>
              </mc:Choice>
              <mc:Fallback>
                <p:oleObj name="方程式" r:id="rId5" imgW="1866600" imgH="2919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2214554"/>
                        <a:ext cx="3214710" cy="50298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0" name="Object 4"/>
          <p:cNvGraphicFramePr>
            <a:graphicFrameLocks noChangeAspect="1"/>
          </p:cNvGraphicFramePr>
          <p:nvPr/>
        </p:nvGraphicFramePr>
        <p:xfrm>
          <a:off x="4451379" y="2214563"/>
          <a:ext cx="42640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7" name="方程式" r:id="rId7" imgW="2476440" imgH="291960" progId="Equation.3">
                  <p:embed/>
                </p:oleObj>
              </mc:Choice>
              <mc:Fallback>
                <p:oleObj name="方程式" r:id="rId7" imgW="2476440" imgH="29196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1379" y="2214563"/>
                        <a:ext cx="4264025" cy="5032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圓角矩形 7"/>
          <p:cNvSpPr/>
          <p:nvPr/>
        </p:nvSpPr>
        <p:spPr>
          <a:xfrm>
            <a:off x="2811421" y="2214554"/>
            <a:ext cx="1214446" cy="50006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圓角矩形 8"/>
          <p:cNvSpPr/>
          <p:nvPr/>
        </p:nvSpPr>
        <p:spPr>
          <a:xfrm>
            <a:off x="7215206" y="2214554"/>
            <a:ext cx="1214446" cy="50006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向右箭號 9"/>
          <p:cNvSpPr/>
          <p:nvPr/>
        </p:nvSpPr>
        <p:spPr bwMode="auto">
          <a:xfrm>
            <a:off x="2143108" y="3000372"/>
            <a:ext cx="281783" cy="25360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graphicFrame>
        <p:nvGraphicFramePr>
          <p:cNvPr id="12" name="物件 11"/>
          <p:cNvGraphicFramePr>
            <a:graphicFrameLocks noChangeAspect="1"/>
          </p:cNvGraphicFramePr>
          <p:nvPr/>
        </p:nvGraphicFramePr>
        <p:xfrm>
          <a:off x="2565425" y="2874963"/>
          <a:ext cx="55784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8" name="方程式" r:id="rId9" imgW="3187440" imgH="241200" progId="Equation.3">
                  <p:embed/>
                </p:oleObj>
              </mc:Choice>
              <mc:Fallback>
                <p:oleObj name="方程式" r:id="rId9" imgW="3187440" imgH="241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25" y="2874963"/>
                        <a:ext cx="5578475" cy="4222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500034" y="2786058"/>
            <a:ext cx="1573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Cosine</a:t>
            </a:r>
          </a:p>
          <a:p>
            <a:pPr algn="ctr"/>
            <a:r>
              <a:rPr lang="en-US" altLang="zh-TW" dirty="0"/>
              <a:t>Approximation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500034" y="3429000"/>
            <a:ext cx="1573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Lighting</a:t>
            </a:r>
          </a:p>
          <a:p>
            <a:pPr algn="ctr"/>
            <a:r>
              <a:rPr lang="en-US" altLang="zh-TW" dirty="0"/>
              <a:t>Approximation</a:t>
            </a:r>
            <a:endParaRPr lang="zh-TW" altLang="en-US" dirty="0"/>
          </a:p>
        </p:txBody>
      </p:sp>
      <p:sp>
        <p:nvSpPr>
          <p:cNvPr id="15" name="向右箭號 14"/>
          <p:cNvSpPr/>
          <p:nvPr/>
        </p:nvSpPr>
        <p:spPr bwMode="auto">
          <a:xfrm>
            <a:off x="2143108" y="3607412"/>
            <a:ext cx="281783" cy="25360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graphicFrame>
        <p:nvGraphicFramePr>
          <p:cNvPr id="55302" name="Object 6"/>
          <p:cNvGraphicFramePr>
            <a:graphicFrameLocks noChangeAspect="1"/>
          </p:cNvGraphicFramePr>
          <p:nvPr/>
        </p:nvGraphicFramePr>
        <p:xfrm>
          <a:off x="2571736" y="3514937"/>
          <a:ext cx="577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9" name="方程式" r:id="rId11" imgW="330120" imgH="228600" progId="Equation.3">
                  <p:embed/>
                </p:oleObj>
              </mc:Choice>
              <mc:Fallback>
                <p:oleObj name="方程式" r:id="rId11" imgW="33012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36" y="3514937"/>
                        <a:ext cx="577850" cy="4000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字方塊 16"/>
          <p:cNvSpPr txBox="1"/>
          <p:nvPr/>
        </p:nvSpPr>
        <p:spPr>
          <a:xfrm>
            <a:off x="500034" y="4143380"/>
            <a:ext cx="1573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BRDF</a:t>
            </a:r>
          </a:p>
          <a:p>
            <a:pPr algn="ctr"/>
            <a:r>
              <a:rPr lang="en-US" altLang="zh-TW" dirty="0"/>
              <a:t>Approximation</a:t>
            </a:r>
            <a:endParaRPr lang="zh-TW" altLang="en-US" dirty="0"/>
          </a:p>
        </p:txBody>
      </p:sp>
      <p:sp>
        <p:nvSpPr>
          <p:cNvPr id="18" name="文字方塊 17"/>
          <p:cNvSpPr txBox="1"/>
          <p:nvPr/>
        </p:nvSpPr>
        <p:spPr>
          <a:xfrm>
            <a:off x="500034" y="4857760"/>
            <a:ext cx="1573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Visibility</a:t>
            </a:r>
          </a:p>
          <a:p>
            <a:pPr algn="ctr"/>
            <a:r>
              <a:rPr lang="en-US" altLang="zh-TW" dirty="0"/>
              <a:t>Approximation</a:t>
            </a:r>
            <a:endParaRPr lang="zh-TW" altLang="en-US" dirty="0"/>
          </a:p>
        </p:txBody>
      </p:sp>
      <p:graphicFrame>
        <p:nvGraphicFramePr>
          <p:cNvPr id="55303" name="Object 7"/>
          <p:cNvGraphicFramePr>
            <a:graphicFrameLocks noChangeAspect="1"/>
          </p:cNvGraphicFramePr>
          <p:nvPr/>
        </p:nvGraphicFramePr>
        <p:xfrm>
          <a:off x="1079500" y="5757863"/>
          <a:ext cx="31496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0" name="方程式" r:id="rId13" imgW="1828800" imgH="241200" progId="Equation.3">
                  <p:embed/>
                </p:oleObj>
              </mc:Choice>
              <mc:Fallback>
                <p:oleObj name="方程式" r:id="rId13" imgW="1828800" imgH="2412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5757863"/>
                        <a:ext cx="3149600" cy="4159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向右箭號 19"/>
          <p:cNvSpPr/>
          <p:nvPr/>
        </p:nvSpPr>
        <p:spPr bwMode="auto">
          <a:xfrm>
            <a:off x="642910" y="5929330"/>
            <a:ext cx="281783" cy="25360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graphicFrame>
        <p:nvGraphicFramePr>
          <p:cNvPr id="55304" name="Object 8"/>
          <p:cNvGraphicFramePr>
            <a:graphicFrameLocks noChangeAspect="1"/>
          </p:cNvGraphicFramePr>
          <p:nvPr/>
        </p:nvGraphicFramePr>
        <p:xfrm>
          <a:off x="4389438" y="5757863"/>
          <a:ext cx="4592637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1" name="方程式" r:id="rId15" imgW="2666880" imgH="253800" progId="Equation.3">
                  <p:embed/>
                </p:oleObj>
              </mc:Choice>
              <mc:Fallback>
                <p:oleObj name="方程式" r:id="rId15" imgW="2666880" imgH="2538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9438" y="5757863"/>
                        <a:ext cx="4592637" cy="4381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向右箭號 21"/>
          <p:cNvSpPr/>
          <p:nvPr/>
        </p:nvSpPr>
        <p:spPr bwMode="auto">
          <a:xfrm>
            <a:off x="2143108" y="4357694"/>
            <a:ext cx="281783" cy="25360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23" name="向右箭號 22"/>
          <p:cNvSpPr/>
          <p:nvPr/>
        </p:nvSpPr>
        <p:spPr bwMode="auto">
          <a:xfrm>
            <a:off x="2147077" y="5032783"/>
            <a:ext cx="281783" cy="25360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2560534" y="4286256"/>
            <a:ext cx="1297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SGs for NDF</a:t>
            </a:r>
            <a:endParaRPr lang="zh-TW" altLang="en-US" dirty="0"/>
          </a:p>
        </p:txBody>
      </p:sp>
      <p:sp>
        <p:nvSpPr>
          <p:cNvPr id="25" name="向右箭號 24"/>
          <p:cNvSpPr/>
          <p:nvPr/>
        </p:nvSpPr>
        <p:spPr bwMode="auto">
          <a:xfrm>
            <a:off x="3857620" y="4357694"/>
            <a:ext cx="281783" cy="25360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4181840" y="4071942"/>
            <a:ext cx="1604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Spherical Warp</a:t>
            </a:r>
          </a:p>
          <a:p>
            <a:pPr algn="ctr"/>
            <a:endParaRPr lang="zh-TW" altLang="en-US" dirty="0"/>
          </a:p>
        </p:txBody>
      </p:sp>
      <p:graphicFrame>
        <p:nvGraphicFramePr>
          <p:cNvPr id="55305" name="Object 9"/>
          <p:cNvGraphicFramePr>
            <a:graphicFrameLocks noChangeAspect="1"/>
          </p:cNvGraphicFramePr>
          <p:nvPr/>
        </p:nvGraphicFramePr>
        <p:xfrm>
          <a:off x="4286248" y="4442213"/>
          <a:ext cx="1357318" cy="344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2" name="方程式" r:id="rId17" imgW="901440" imgH="228600" progId="Equation.3">
                  <p:embed/>
                </p:oleObj>
              </mc:Choice>
              <mc:Fallback>
                <p:oleObj name="方程式" r:id="rId17" imgW="90144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48" y="4442213"/>
                        <a:ext cx="1357318" cy="3441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向右箭號 28"/>
          <p:cNvSpPr/>
          <p:nvPr/>
        </p:nvSpPr>
        <p:spPr bwMode="auto">
          <a:xfrm>
            <a:off x="5790415" y="4357694"/>
            <a:ext cx="281783" cy="25360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0" name="文字方塊 29"/>
          <p:cNvSpPr txBox="1"/>
          <p:nvPr/>
        </p:nvSpPr>
        <p:spPr>
          <a:xfrm>
            <a:off x="6070587" y="4071942"/>
            <a:ext cx="2839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Multiplied remaining factor</a:t>
            </a:r>
            <a:endParaRPr lang="zh-TW" altLang="en-US" dirty="0"/>
          </a:p>
        </p:txBody>
      </p:sp>
      <p:graphicFrame>
        <p:nvGraphicFramePr>
          <p:cNvPr id="31" name="Object 9"/>
          <p:cNvGraphicFramePr>
            <a:graphicFrameLocks noChangeAspect="1"/>
          </p:cNvGraphicFramePr>
          <p:nvPr/>
        </p:nvGraphicFramePr>
        <p:xfrm>
          <a:off x="6357950" y="4432300"/>
          <a:ext cx="22748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3" name="方程式" r:id="rId19" imgW="1511280" imgH="241200" progId="Equation.3">
                  <p:embed/>
                </p:oleObj>
              </mc:Choice>
              <mc:Fallback>
                <p:oleObj name="方程式" r:id="rId19" imgW="1511280" imgH="2412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50" y="4432300"/>
                        <a:ext cx="2274888" cy="3651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文字方塊 31"/>
          <p:cNvSpPr txBox="1"/>
          <p:nvPr/>
        </p:nvSpPr>
        <p:spPr>
          <a:xfrm>
            <a:off x="2500298" y="4854371"/>
            <a:ext cx="16879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PCA coefficients</a:t>
            </a:r>
          </a:p>
          <a:p>
            <a:pPr algn="ctr"/>
            <a:r>
              <a:rPr lang="en-US" altLang="zh-TW" dirty="0"/>
              <a:t> of SSDFs</a:t>
            </a:r>
            <a:endParaRPr lang="zh-TW" altLang="en-US" dirty="0"/>
          </a:p>
        </p:txBody>
      </p:sp>
      <p:sp>
        <p:nvSpPr>
          <p:cNvPr id="33" name="向右箭號 32"/>
          <p:cNvSpPr/>
          <p:nvPr/>
        </p:nvSpPr>
        <p:spPr bwMode="auto">
          <a:xfrm>
            <a:off x="4218779" y="5072074"/>
            <a:ext cx="281783" cy="25360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4572000" y="4857760"/>
            <a:ext cx="1587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/>
              <a:t>Uncompressed</a:t>
            </a:r>
          </a:p>
          <a:p>
            <a:pPr algn="ctr"/>
            <a:r>
              <a:rPr lang="en-US" altLang="zh-TW" dirty="0"/>
              <a:t>on GPU</a:t>
            </a:r>
            <a:endParaRPr lang="zh-TW" altLang="en-US" dirty="0"/>
          </a:p>
        </p:txBody>
      </p:sp>
      <p:sp>
        <p:nvSpPr>
          <p:cNvPr id="35" name="圓角矩形 34"/>
          <p:cNvSpPr/>
          <p:nvPr/>
        </p:nvSpPr>
        <p:spPr>
          <a:xfrm>
            <a:off x="1928794" y="2214554"/>
            <a:ext cx="428628" cy="50006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6" name="圓角矩形 35"/>
          <p:cNvSpPr/>
          <p:nvPr/>
        </p:nvSpPr>
        <p:spPr>
          <a:xfrm>
            <a:off x="5572132" y="2214554"/>
            <a:ext cx="500066" cy="50006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圓角矩形 37"/>
          <p:cNvSpPr/>
          <p:nvPr/>
        </p:nvSpPr>
        <p:spPr>
          <a:xfrm>
            <a:off x="6072198" y="2214554"/>
            <a:ext cx="714380" cy="50006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圓角矩形 38"/>
          <p:cNvSpPr/>
          <p:nvPr/>
        </p:nvSpPr>
        <p:spPr>
          <a:xfrm>
            <a:off x="2357422" y="2214554"/>
            <a:ext cx="428628" cy="50006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圓角矩形 39"/>
          <p:cNvSpPr/>
          <p:nvPr/>
        </p:nvSpPr>
        <p:spPr>
          <a:xfrm>
            <a:off x="6786578" y="2214554"/>
            <a:ext cx="428628" cy="50006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3" grpId="0"/>
      <p:bldP spid="14" grpId="0"/>
      <p:bldP spid="15" grpId="0" animBg="1"/>
      <p:bldP spid="17" grpId="0"/>
      <p:bldP spid="18" grpId="0"/>
      <p:bldP spid="20" grpId="0" animBg="1"/>
      <p:bldP spid="22" grpId="0" animBg="1"/>
      <p:bldP spid="23" grpId="0" animBg="1"/>
      <p:bldP spid="24" grpId="0"/>
      <p:bldP spid="25" grpId="0" animBg="1"/>
      <p:bldP spid="26" grpId="0"/>
      <p:bldP spid="29" grpId="0" animBg="1"/>
      <p:bldP spid="30" grpId="0"/>
      <p:bldP spid="32" grpId="0"/>
      <p:bldP spid="33" grpId="0" animBg="1"/>
      <p:bldP spid="34" grpId="0"/>
      <p:bldP spid="35" grpId="0" animBg="1"/>
      <p:bldP spid="35" grpId="1" animBg="1"/>
      <p:bldP spid="36" grpId="0" animBg="1"/>
      <p:bldP spid="36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1143000"/>
          </a:xfrm>
        </p:spPr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Experimental Results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41</a:t>
            </a:fld>
            <a:endParaRPr lang="zh-TW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Experimental Results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Data size and </a:t>
            </a:r>
            <a:r>
              <a:rPr lang="en-US" altLang="zh-TW" dirty="0" err="1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precomputation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time</a:t>
            </a:r>
            <a:endParaRPr lang="zh-TW" altLang="en-US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4486295"/>
            <a:ext cx="39719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428868"/>
            <a:ext cx="63341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4486295"/>
            <a:ext cx="19621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圓角矩形 8"/>
          <p:cNvSpPr/>
          <p:nvPr/>
        </p:nvSpPr>
        <p:spPr>
          <a:xfrm>
            <a:off x="6072198" y="2428868"/>
            <a:ext cx="785818" cy="178595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42</a:t>
            </a:fld>
            <a:endParaRPr lang="zh-TW" altLang="en-US"/>
          </a:p>
        </p:txBody>
      </p:sp>
      <p:sp>
        <p:nvSpPr>
          <p:cNvPr id="11" name="圓角矩形 10"/>
          <p:cNvSpPr/>
          <p:nvPr/>
        </p:nvSpPr>
        <p:spPr>
          <a:xfrm>
            <a:off x="5143504" y="4500570"/>
            <a:ext cx="785818" cy="178595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圓角矩形 11"/>
          <p:cNvSpPr/>
          <p:nvPr/>
        </p:nvSpPr>
        <p:spPr>
          <a:xfrm>
            <a:off x="6858016" y="2428868"/>
            <a:ext cx="500066" cy="178595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Experimental Results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Per-vertex vs. per-pixel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214554"/>
            <a:ext cx="5500726" cy="390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字方塊 4"/>
          <p:cNvSpPr txBox="1"/>
          <p:nvPr/>
        </p:nvSpPr>
        <p:spPr>
          <a:xfrm>
            <a:off x="2457259" y="6090842"/>
            <a:ext cx="10431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wireframe</a:t>
            </a:r>
            <a:endParaRPr lang="zh-TW" altLang="en-US" sz="1600" dirty="0"/>
          </a:p>
        </p:txBody>
      </p:sp>
      <p:sp>
        <p:nvSpPr>
          <p:cNvPr id="6" name="文字方塊 5"/>
          <p:cNvSpPr txBox="1"/>
          <p:nvPr/>
        </p:nvSpPr>
        <p:spPr>
          <a:xfrm>
            <a:off x="3904824" y="6072206"/>
            <a:ext cx="17387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per-vertex shading</a:t>
            </a:r>
            <a:endParaRPr lang="zh-TW" altLang="en-US" sz="16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5825170" y="6072206"/>
            <a:ext cx="1604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per-pixel shading</a:t>
            </a:r>
            <a:endParaRPr lang="zh-TW" altLang="en-US" sz="1600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43</a:t>
            </a:fld>
            <a:endParaRPr lang="zh-TW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Experimental Results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-3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/>
                </a:solidFill>
              </a:rPr>
              <a:t>Distant environmental light + nearby point light</a:t>
            </a:r>
            <a:endParaRPr lang="zh-TW" altLang="en-US" dirty="0">
              <a:solidFill>
                <a:schemeClr val="bg1"/>
              </a:solidFill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357430"/>
            <a:ext cx="6136291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44</a:t>
            </a:fld>
            <a:endParaRPr lang="zh-TW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Experimental Results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-4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Results for isotropic BRDFs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500307"/>
            <a:ext cx="8640000" cy="165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45</a:t>
            </a:fld>
            <a:endParaRPr lang="zh-TW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Experimental Results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-5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Results for anisotropic BRDFs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  <a:p>
            <a:endParaRPr lang="zh-TW" altLang="en-US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00" y="2285992"/>
            <a:ext cx="8640000" cy="34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46</a:t>
            </a:fld>
            <a:endParaRPr lang="zh-TW" alt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Experimental Results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-6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Video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47</a:t>
            </a:fld>
            <a:endParaRPr lang="zh-TW" altLang="en-US"/>
          </a:p>
        </p:txBody>
      </p:sp>
      <p:pic>
        <p:nvPicPr>
          <p:cNvPr id="5" name="pps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28794" y="2143116"/>
            <a:ext cx="5786478" cy="433985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6" name="ppsg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1928792" y="2143116"/>
            <a:ext cx="5810291" cy="435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Conclusion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/>
          <a:lstStyle/>
          <a:p>
            <a:r>
              <a:rPr lang="en-US" altLang="zh-TW" dirty="0">
                <a:solidFill>
                  <a:schemeClr val="bg1"/>
                </a:solidFill>
              </a:rPr>
              <a:t>Solution for highly-</a:t>
            </a:r>
            <a:r>
              <a:rPr lang="en-US" altLang="zh-TW" dirty="0" err="1">
                <a:solidFill>
                  <a:schemeClr val="bg1"/>
                </a:solidFill>
              </a:rPr>
              <a:t>specular</a:t>
            </a:r>
            <a:r>
              <a:rPr lang="en-US" altLang="zh-TW" dirty="0">
                <a:solidFill>
                  <a:schemeClr val="bg1"/>
                </a:solidFill>
              </a:rPr>
              <a:t>, spatially varying, dynamic materials, natural lighting, changeable viewpoints realistic rendering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SG mixtures for </a:t>
            </a:r>
            <a:r>
              <a:rPr lang="en-US" altLang="zh-TW" dirty="0" err="1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microfacet</a:t>
            </a:r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-based reflectance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Accurate and compact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Fast rotation, warping, and products in run time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SSDFs for visibility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Ghost-free, per-pixel interpolation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Allow sparse set of per-vertex visibility samples </a:t>
            </a: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48</a:t>
            </a:fld>
            <a:endParaRPr lang="zh-TW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End</a:t>
            </a:r>
            <a:endParaRPr lang="zh-TW" altLang="en-US" dirty="0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485804" y="257174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4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Thanks</a:t>
            </a:r>
            <a:r>
              <a:rPr kumimoji="0" lang="en-US" altLang="zh-TW" sz="4400" b="1" i="0" u="none" strike="noStrike" kern="1200" cap="none" spc="0" normalizeH="0" noProof="0" dirty="0">
                <a:ln>
                  <a:noFill/>
                </a:ln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 for your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4400" b="1" baseline="0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  <a:latin typeface="+mj-lt"/>
                <a:ea typeface="+mj-ea"/>
                <a:cs typeface="+mj-cs"/>
              </a:rPr>
              <a:t>Attention</a:t>
            </a:r>
            <a:endParaRPr kumimoji="0" lang="zh-TW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49</a:t>
            </a:fld>
            <a:endParaRPr lang="zh-TW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Introduction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Challenges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BRDF complexity</a:t>
            </a:r>
          </a:p>
          <a:p>
            <a:pPr lvl="2"/>
            <a:r>
              <a:rPr lang="en-US" altLang="zh-TW" sz="2000" dirty="0">
                <a:solidFill>
                  <a:schemeClr val="bg1">
                    <a:lumMod val="85000"/>
                  </a:schemeClr>
                </a:solidFill>
              </a:rPr>
              <a:t>Modeling the complex reflectance of real world materials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Light integration complexity</a:t>
            </a:r>
          </a:p>
          <a:p>
            <a:pPr lvl="2"/>
            <a:r>
              <a:rPr lang="en-US" altLang="zh-TW" sz="2000" dirty="0">
                <a:solidFill>
                  <a:schemeClr val="bg1">
                    <a:lumMod val="85000"/>
                  </a:schemeClr>
                </a:solidFill>
              </a:rPr>
              <a:t>Integration over the whole hemisphere (cannot afford especially when environment maps are used) 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Light transport complexity</a:t>
            </a:r>
          </a:p>
          <a:p>
            <a:pPr lvl="2"/>
            <a:r>
              <a:rPr lang="en-US" altLang="zh-TW" sz="2000" dirty="0" err="1">
                <a:solidFill>
                  <a:schemeClr val="bg1">
                    <a:lumMod val="85000"/>
                  </a:schemeClr>
                </a:solidFill>
              </a:rPr>
              <a:t>Interreflection</a:t>
            </a:r>
            <a:r>
              <a:rPr lang="en-US" altLang="zh-TW" sz="2000" dirty="0">
                <a:solidFill>
                  <a:schemeClr val="bg1">
                    <a:lumMod val="85000"/>
                  </a:schemeClr>
                </a:solidFill>
              </a:rPr>
              <a:t>, shadows, …etc</a:t>
            </a:r>
            <a:endParaRPr lang="zh-TW" altLang="en-US" sz="2000" dirty="0">
              <a:solidFill>
                <a:schemeClr val="bg1">
                  <a:lumMod val="85000"/>
                </a:schemeClr>
              </a:solidFill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[Sloan et al. 02]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Precomputed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Radiance Transfer for Real-Time Rendering in Dynamic, Low-Frequency Lighting Environment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Sloan, </a:t>
            </a:r>
            <a:r>
              <a:rPr lang="en-US" altLang="zh-TW" dirty="0" err="1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Kautz</a:t>
            </a:r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, and Snyder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SIGGRAPH 2002</a:t>
            </a:r>
            <a:endParaRPr lang="zh-TW" altLang="en-US" dirty="0"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pPr lvl="1"/>
            <a:endParaRPr lang="en-US" altLang="zh-TW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endParaRPr lang="zh-TW" altLang="en-US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000372"/>
            <a:ext cx="3214710" cy="3239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50</a:t>
            </a:fld>
            <a:endParaRPr lang="zh-TW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[Sloan et al. 02]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Algorithm (diffuse)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Express lighting as 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SH</a:t>
            </a:r>
          </a:p>
          <a:p>
            <a:endParaRPr lang="en-US" altLang="zh-TW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Reflection Equation becomes</a:t>
            </a:r>
          </a:p>
          <a:p>
            <a:endParaRPr lang="en-US" altLang="zh-TW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Define</a:t>
            </a:r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transfer function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and project to SH</a:t>
            </a:r>
          </a:p>
          <a:p>
            <a:endParaRPr lang="en-US" altLang="zh-TW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Rendering reduces to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1952626" y="3788664"/>
          <a:ext cx="4691076" cy="497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8" name="方程式" r:id="rId4" imgW="3111480" imgH="330120" progId="Equation.3">
                  <p:embed/>
                </p:oleObj>
              </mc:Choice>
              <mc:Fallback>
                <p:oleObj name="方程式" r:id="rId4" imgW="3111480" imgH="3301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2626" y="3788664"/>
                        <a:ext cx="4691076" cy="49759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1928795" y="2683080"/>
          <a:ext cx="2143140" cy="460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9" name="方程式" r:id="rId6" imgW="1536480" imgH="330120" progId="Equation.3">
                  <p:embed/>
                </p:oleObj>
              </mc:Choice>
              <mc:Fallback>
                <p:oleObj name="方程式" r:id="rId6" imgW="1536480" imgH="33012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5" y="2683080"/>
                        <a:ext cx="2143140" cy="46016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1978026" y="4856983"/>
          <a:ext cx="4308486" cy="500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0" name="方程式" r:id="rId8" imgW="2730240" imgH="317160" progId="Equation.3">
                  <p:embed/>
                </p:oleObj>
              </mc:Choice>
              <mc:Fallback>
                <p:oleObj name="方程式" r:id="rId8" imgW="2730240" imgH="31716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8026" y="4856983"/>
                        <a:ext cx="4308486" cy="50084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1946276" y="6000768"/>
          <a:ext cx="1839906" cy="409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1" name="方程式" r:id="rId10" imgW="1371600" imgH="304560" progId="Equation.3">
                  <p:embed/>
                </p:oleObj>
              </mc:Choice>
              <mc:Fallback>
                <p:oleObj name="方程式" r:id="rId10" imgW="1371600" imgH="30456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6276" y="6000768"/>
                        <a:ext cx="1839906" cy="40900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向右箭號 12">
            <a:hlinkClick r:id="rId12" action="ppaction://hlinksldjump"/>
          </p:cNvPr>
          <p:cNvSpPr/>
          <p:nvPr/>
        </p:nvSpPr>
        <p:spPr>
          <a:xfrm rot="10800000">
            <a:off x="8429652" y="5929330"/>
            <a:ext cx="500066" cy="571504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投影片編號版面配置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51</a:t>
            </a:fld>
            <a:endParaRPr lang="zh-TW" alt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6357950" y="4857760"/>
            <a:ext cx="2417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Transfer vector (diffuse)</a:t>
            </a:r>
          </a:p>
          <a:p>
            <a:r>
              <a:rPr lang="en-US" altLang="zh-TW" dirty="0"/>
              <a:t>Transfer Matrix (glossy)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[Ng et al. 03]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All-Frequency Shadows Using Non-linear Wavelet Lighting Approximation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Ng, </a:t>
            </a:r>
            <a:r>
              <a:rPr lang="en-US" altLang="zh-TW" dirty="0" err="1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Ramamoorthi</a:t>
            </a:r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, </a:t>
            </a:r>
            <a:r>
              <a:rPr lang="en-US" altLang="zh-TW" dirty="0" err="1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Hanrahan</a:t>
            </a:r>
            <a:endParaRPr lang="en-US" altLang="zh-TW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SIGGRAPH 2003</a:t>
            </a:r>
            <a:endParaRPr lang="zh-TW" altLang="en-US" dirty="0"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endParaRPr lang="zh-TW" altLang="en-US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7747292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52</a:t>
            </a:fld>
            <a:endParaRPr lang="zh-TW" alt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[Ng et al. 03]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Relighting: Matrix-Vector Multiplication</a:t>
            </a:r>
            <a:endParaRPr lang="zh-TW" altLang="en-US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endParaRPr lang="zh-TW" altLang="en-US" dirty="0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1357290" y="2357430"/>
          <a:ext cx="6943625" cy="5715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7" name="方程式" r:id="rId4" imgW="2781000" imgH="228600" progId="Equation.3">
                  <p:embed/>
                </p:oleObj>
              </mc:Choice>
              <mc:Fallback>
                <p:oleObj name="方程式" r:id="rId4" imgW="278100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2357430"/>
                        <a:ext cx="6943625" cy="57150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向右箭號 4"/>
          <p:cNvSpPr/>
          <p:nvPr/>
        </p:nvSpPr>
        <p:spPr bwMode="auto">
          <a:xfrm>
            <a:off x="1643042" y="3214686"/>
            <a:ext cx="642942" cy="57864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/>
        </p:nvGraphicFramePr>
        <p:xfrm>
          <a:off x="2452698" y="3214688"/>
          <a:ext cx="3619500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8" name="方程式" r:id="rId6" imgW="1523880" imgH="266400" progId="Equation.3">
                  <p:embed/>
                </p:oleObj>
              </mc:Choice>
              <mc:Fallback>
                <p:oleObj name="方程式" r:id="rId6" imgW="1523880" imgH="266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2698" y="3214688"/>
                        <a:ext cx="3619500" cy="6334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2447925" y="4119563"/>
          <a:ext cx="153987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9" name="方程式" r:id="rId8" imgW="507960" imgH="228600" progId="Equation.3">
                  <p:embed/>
                </p:oleObj>
              </mc:Choice>
              <mc:Fallback>
                <p:oleObj name="方程式" r:id="rId8" imgW="50796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7925" y="4119563"/>
                        <a:ext cx="1539875" cy="6921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向右箭號 8"/>
          <p:cNvSpPr/>
          <p:nvPr/>
        </p:nvSpPr>
        <p:spPr bwMode="auto">
          <a:xfrm>
            <a:off x="1643042" y="4143380"/>
            <a:ext cx="642942" cy="57864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53</a:t>
            </a:fld>
            <a:endParaRPr lang="zh-TW" altLang="en-US"/>
          </a:p>
        </p:txBody>
      </p:sp>
      <p:sp>
        <p:nvSpPr>
          <p:cNvPr id="11" name="左右括弧 10"/>
          <p:cNvSpPr/>
          <p:nvPr/>
        </p:nvSpPr>
        <p:spPr>
          <a:xfrm>
            <a:off x="7715272" y="4500570"/>
            <a:ext cx="357190" cy="1785950"/>
          </a:xfrm>
          <a:prstGeom prst="bracketPair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左右括弧 11"/>
          <p:cNvSpPr/>
          <p:nvPr/>
        </p:nvSpPr>
        <p:spPr>
          <a:xfrm>
            <a:off x="4786314" y="4500570"/>
            <a:ext cx="357190" cy="1785950"/>
          </a:xfrm>
          <a:prstGeom prst="bracketPair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左右括弧 12"/>
          <p:cNvSpPr/>
          <p:nvPr/>
        </p:nvSpPr>
        <p:spPr>
          <a:xfrm>
            <a:off x="5715008" y="4500570"/>
            <a:ext cx="1857388" cy="1785950"/>
          </a:xfrm>
          <a:prstGeom prst="bracketPair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文字方塊 13"/>
          <p:cNvSpPr txBox="1"/>
          <p:nvPr/>
        </p:nvSpPr>
        <p:spPr>
          <a:xfrm>
            <a:off x="5286380" y="5143512"/>
            <a:ext cx="338554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chemeClr val="accent1"/>
                </a:solidFill>
              </a:rPr>
              <a:t>=</a:t>
            </a:r>
            <a:endParaRPr lang="zh-TW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4786314" y="5214950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/>
              <a:t>L</a:t>
            </a:r>
            <a:r>
              <a:rPr lang="en-US" altLang="zh-TW" i="1" baseline="-25000" dirty="0"/>
              <a:t>o</a:t>
            </a:r>
            <a:endParaRPr lang="zh-TW" altLang="en-US" i="1" baseline="-25000" dirty="0"/>
          </a:p>
        </p:txBody>
      </p:sp>
      <p:sp>
        <p:nvSpPr>
          <p:cNvPr id="16" name="文字方塊 15"/>
          <p:cNvSpPr txBox="1"/>
          <p:nvPr/>
        </p:nvSpPr>
        <p:spPr>
          <a:xfrm>
            <a:off x="7711466" y="521495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/>
              <a:t>L</a:t>
            </a:r>
            <a:r>
              <a:rPr lang="en-US" altLang="zh-TW" i="1" baseline="-25000" dirty="0"/>
              <a:t>i</a:t>
            </a:r>
            <a:endParaRPr lang="zh-TW" altLang="en-US" i="1" baseline="-25000" dirty="0"/>
          </a:p>
        </p:txBody>
      </p:sp>
      <p:sp>
        <p:nvSpPr>
          <p:cNvPr id="17" name="文字方塊 16"/>
          <p:cNvSpPr txBox="1"/>
          <p:nvPr/>
        </p:nvSpPr>
        <p:spPr>
          <a:xfrm>
            <a:off x="5758117" y="4643446"/>
            <a:ext cx="18142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/>
              <a:t>Column:</a:t>
            </a:r>
          </a:p>
          <a:p>
            <a:r>
              <a:rPr lang="en-US" altLang="zh-TW" i="1" dirty="0"/>
              <a:t>Lighting direction</a:t>
            </a:r>
            <a:endParaRPr lang="zh-TW" altLang="en-US" i="1" baseline="-25000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5786446" y="5497313"/>
            <a:ext cx="15061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/>
              <a:t>Row:</a:t>
            </a:r>
          </a:p>
          <a:p>
            <a:r>
              <a:rPr lang="en-US" altLang="zh-TW" i="1" dirty="0"/>
              <a:t>Pixel or Vertex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2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[Ng et al. 03]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-3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/>
                </a:solidFill>
              </a:rPr>
              <a:t>The dimension of </a:t>
            </a:r>
            <a:r>
              <a:rPr lang="en-US" altLang="zh-TW" i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T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is too large</a:t>
            </a:r>
          </a:p>
          <a:p>
            <a:pPr lvl="1"/>
            <a:r>
              <a:rPr lang="en-US" altLang="zh-TW" dirty="0">
                <a:solidFill>
                  <a:schemeClr val="bg1"/>
                </a:solidFill>
              </a:rPr>
              <a:t>300000 x 25000 for a 512x512 image and 6 x 64 x 64 environment map</a:t>
            </a:r>
            <a:endParaRPr lang="zh-TW" altLang="en-US" dirty="0">
              <a:solidFill>
                <a:schemeClr val="bg1"/>
              </a:solidFill>
            </a:endParaRPr>
          </a:p>
          <a:p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4" name="向右箭號 3"/>
          <p:cNvSpPr/>
          <p:nvPr/>
        </p:nvSpPr>
        <p:spPr bwMode="auto">
          <a:xfrm>
            <a:off x="1214414" y="3214686"/>
            <a:ext cx="476253" cy="42862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714480" y="3143248"/>
            <a:ext cx="55827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Approximate by basis fitting</a:t>
            </a:r>
          </a:p>
          <a:p>
            <a:r>
              <a:rPr lang="en-US" altLang="zh-TW" sz="2400" dirty="0">
                <a:solidFill>
                  <a:schemeClr val="bg1">
                    <a:lumMod val="85000"/>
                  </a:schemeClr>
                </a:solidFill>
              </a:rPr>
              <a:t>(How to preserve high-frequency shadow?)</a:t>
            </a:r>
            <a:endParaRPr lang="zh-TW" altLang="en-US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214414" y="4071942"/>
            <a:ext cx="72152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zh-TW" sz="2800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Approach:</a:t>
            </a:r>
          </a:p>
          <a:p>
            <a:pPr marL="0" lvl="1"/>
            <a:r>
              <a:rPr lang="en-US" altLang="zh-TW" sz="2800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	Approximate lighting dynamically at run-	time using wavelet</a:t>
            </a:r>
          </a:p>
        </p:txBody>
      </p:sp>
      <p:sp>
        <p:nvSpPr>
          <p:cNvPr id="8" name="向右箭號 7"/>
          <p:cNvSpPr/>
          <p:nvPr/>
        </p:nvSpPr>
        <p:spPr bwMode="auto">
          <a:xfrm>
            <a:off x="1214414" y="5572140"/>
            <a:ext cx="476253" cy="42862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714481" y="5500702"/>
            <a:ext cx="7072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100~200 basis coefficients</a:t>
            </a:r>
            <a:r>
              <a:rPr lang="en-US" altLang="zh-TW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</a:t>
            </a:r>
            <a:r>
              <a:rPr lang="en-US" altLang="zh-TW" sz="2400" dirty="0">
                <a:solidFill>
                  <a:schemeClr val="bg1">
                    <a:lumMod val="85000"/>
                  </a:schemeClr>
                </a:solidFill>
              </a:rPr>
              <a:t>are enough to generate high-quality results (compared to 20000 with SH)</a:t>
            </a:r>
          </a:p>
        </p:txBody>
      </p:sp>
      <p:sp>
        <p:nvSpPr>
          <p:cNvPr id="10" name="向右箭號 9">
            <a:hlinkClick r:id="rId3" action="ppaction://hlinksldjump"/>
          </p:cNvPr>
          <p:cNvSpPr/>
          <p:nvPr/>
        </p:nvSpPr>
        <p:spPr>
          <a:xfrm rot="10800000">
            <a:off x="8429652" y="5929330"/>
            <a:ext cx="500066" cy="571504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54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8" grpId="0" animBg="1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[Ng et al. 04]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Triple Product Wavelet Integrals for All-Frequency Relighting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Ng, </a:t>
            </a:r>
            <a:r>
              <a:rPr lang="en-US" altLang="zh-TW" dirty="0" err="1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Ramamoorthi</a:t>
            </a:r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, </a:t>
            </a:r>
            <a:r>
              <a:rPr lang="en-US" altLang="zh-TW" dirty="0" err="1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Hanrahan</a:t>
            </a:r>
            <a:endParaRPr lang="en-US" altLang="zh-TW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SIGGRAPH 2004</a:t>
            </a:r>
            <a:endParaRPr lang="zh-TW" altLang="en-US" dirty="0"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endParaRPr lang="zh-TW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286124"/>
            <a:ext cx="3643338" cy="3258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55</a:t>
            </a:fld>
            <a:endParaRPr lang="zh-TW" alt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[Ng et al. 04]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Changeable view makes a 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6D function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Factor the BRDF and visibility, reduce 6D function into 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two 4D functions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For each spatial location and outgoing direction, store 3 functions in </a:t>
            </a:r>
            <a:r>
              <a:rPr lang="en-US" altLang="zh-TW" dirty="0" err="1">
                <a:solidFill>
                  <a:schemeClr val="bg1">
                    <a:lumMod val="85000"/>
                  </a:schemeClr>
                </a:solidFill>
              </a:rPr>
              <a:t>cubemaps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 (Light, Visibility, BRDF)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Calculate</a:t>
            </a:r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triple-product</a:t>
            </a:r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 run time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  <a:p>
            <a:endParaRPr lang="zh-TW" altLang="en-US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graphicFrame>
        <p:nvGraphicFramePr>
          <p:cNvPr id="51202" name="內容版面配置區 3"/>
          <p:cNvGraphicFramePr>
            <a:graphicFrameLocks noChangeAspect="1"/>
          </p:cNvGraphicFramePr>
          <p:nvPr/>
        </p:nvGraphicFramePr>
        <p:xfrm>
          <a:off x="857224" y="5131866"/>
          <a:ext cx="7429552" cy="1578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5" name="方程式" r:id="rId4" imgW="4483080" imgH="952200" progId="Equation.3">
                  <p:embed/>
                </p:oleObj>
              </mc:Choice>
              <mc:Fallback>
                <p:oleObj name="方程式" r:id="rId4" imgW="4483080" imgH="952200" progId="Equation.3">
                  <p:embed/>
                  <p:pic>
                    <p:nvPicPr>
                      <p:cNvPr id="0" name="內容版面配置區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5131866"/>
                        <a:ext cx="7429552" cy="157881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圓角矩形 4"/>
          <p:cNvSpPr/>
          <p:nvPr/>
        </p:nvSpPr>
        <p:spPr>
          <a:xfrm>
            <a:off x="3786182" y="5643578"/>
            <a:ext cx="2857520" cy="642942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圓角矩形 5"/>
          <p:cNvSpPr/>
          <p:nvPr/>
        </p:nvSpPr>
        <p:spPr>
          <a:xfrm>
            <a:off x="3081326" y="6205558"/>
            <a:ext cx="419104" cy="50959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56</a:t>
            </a:fld>
            <a:endParaRPr lang="zh-TW" altLang="en-US"/>
          </a:p>
        </p:txBody>
      </p:sp>
      <p:sp>
        <p:nvSpPr>
          <p:cNvPr id="8" name="向右箭號 7">
            <a:hlinkClick r:id="rId6" action="ppaction://hlinksldjump"/>
          </p:cNvPr>
          <p:cNvSpPr/>
          <p:nvPr/>
        </p:nvSpPr>
        <p:spPr>
          <a:xfrm rot="10800000">
            <a:off x="8429652" y="5929330"/>
            <a:ext cx="500066" cy="571504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[Ng et al. 04]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-3</a:t>
            </a:r>
            <a:endParaRPr lang="zh-TW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564580"/>
            <a:ext cx="6643734" cy="4507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57</a:t>
            </a:fld>
            <a:endParaRPr lang="zh-TW" alt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[Wang et al. 04]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All-Frequency Relighting of Non-Diffuse Objects using Separable BRDF Approximation</a:t>
            </a:r>
          </a:p>
          <a:p>
            <a:pPr lvl="1"/>
            <a:r>
              <a:rPr lang="en-US" altLang="zh-TW" dirty="0" err="1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Rui</a:t>
            </a:r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Wang, John Tran, and David </a:t>
            </a:r>
            <a:r>
              <a:rPr lang="en-US" altLang="zh-TW" dirty="0" err="1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Luebke</a:t>
            </a:r>
            <a:endParaRPr lang="en-US" altLang="zh-TW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EGSR 2004</a:t>
            </a:r>
            <a:endParaRPr lang="zh-TW" altLang="en-US" dirty="0"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58</a:t>
            </a:fld>
            <a:endParaRPr lang="zh-TW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3286124"/>
            <a:ext cx="4986653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[Wang et al. 04]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Factor the BRDF into terms which depend only on incident / outgoing angles</a:t>
            </a:r>
          </a:p>
          <a:p>
            <a:pPr>
              <a:buNone/>
            </a:pPr>
            <a:endParaRPr lang="en-US" altLang="zh-TW" dirty="0">
              <a:solidFill>
                <a:schemeClr val="bg1"/>
              </a:solidFill>
            </a:endParaRP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We can then define and </a:t>
            </a:r>
            <a:r>
              <a:rPr lang="en-US" altLang="zh-TW" dirty="0" err="1">
                <a:solidFill>
                  <a:schemeClr val="bg1">
                    <a:lumMod val="85000"/>
                  </a:schemeClr>
                </a:solidFill>
              </a:rPr>
              <a:t>precompute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 a view-independent transport function</a:t>
            </a:r>
          </a:p>
          <a:p>
            <a:endParaRPr lang="en-US" altLang="zh-TW" dirty="0">
              <a:solidFill>
                <a:schemeClr val="bg1"/>
              </a:solidFill>
            </a:endParaRP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Thus, rendering is reduced to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  <a:p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59</a:t>
            </a:fld>
            <a:endParaRPr lang="zh-TW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2143109" y="2714621"/>
          <a:ext cx="4286279" cy="612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5" name="方程式" r:id="rId4" imgW="2044440" imgH="291960" progId="Equation.3">
                  <p:embed/>
                </p:oleObj>
              </mc:Choice>
              <mc:Fallback>
                <p:oleObj name="方程式" r:id="rId4" imgW="2044440" imgH="2919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09" y="2714621"/>
                        <a:ext cx="4286279" cy="61232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7" name="Object 3"/>
          <p:cNvGraphicFramePr>
            <a:graphicFrameLocks noChangeAspect="1"/>
          </p:cNvGraphicFramePr>
          <p:nvPr/>
        </p:nvGraphicFramePr>
        <p:xfrm>
          <a:off x="1643042" y="4357694"/>
          <a:ext cx="63055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6" name="方程式" r:id="rId6" imgW="2577960" imgH="228600" progId="Equation.3">
                  <p:embed/>
                </p:oleObj>
              </mc:Choice>
              <mc:Fallback>
                <p:oleObj name="方程式" r:id="rId6" imgW="257796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4357694"/>
                        <a:ext cx="6305550" cy="558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8" name="Object 4"/>
          <p:cNvGraphicFramePr>
            <a:graphicFrameLocks noChangeAspect="1"/>
          </p:cNvGraphicFramePr>
          <p:nvPr/>
        </p:nvGraphicFramePr>
        <p:xfrm>
          <a:off x="1643042" y="5587570"/>
          <a:ext cx="6072206" cy="69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7" name="方程式" r:id="rId8" imgW="2869920" imgH="330120" progId="Equation.3">
                  <p:embed/>
                </p:oleObj>
              </mc:Choice>
              <mc:Fallback>
                <p:oleObj name="方程式" r:id="rId8" imgW="2869920" imgH="3301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5587570"/>
                        <a:ext cx="6072206" cy="6989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22"/>
          <p:cNvSpPr/>
          <p:nvPr/>
        </p:nvSpPr>
        <p:spPr>
          <a:xfrm>
            <a:off x="4500562" y="2571744"/>
            <a:ext cx="214314" cy="4286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等腰三角形 21"/>
          <p:cNvSpPr/>
          <p:nvPr/>
        </p:nvSpPr>
        <p:spPr>
          <a:xfrm rot="-4140000">
            <a:off x="5400214" y="2171840"/>
            <a:ext cx="180094" cy="128588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等腰三角形 20"/>
          <p:cNvSpPr/>
          <p:nvPr/>
        </p:nvSpPr>
        <p:spPr>
          <a:xfrm rot="4124906">
            <a:off x="3685053" y="2174331"/>
            <a:ext cx="180094" cy="128588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Introduction</a:t>
            </a:r>
            <a:r>
              <a:rPr lang="en-US" altLang="zh-TW" sz="20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b="1" dirty="0"/>
          </a:p>
        </p:txBody>
      </p:sp>
      <p:sp>
        <p:nvSpPr>
          <p:cNvPr id="4" name="左-右雙向箭號 3"/>
          <p:cNvSpPr/>
          <p:nvPr/>
        </p:nvSpPr>
        <p:spPr>
          <a:xfrm>
            <a:off x="357158" y="2214554"/>
            <a:ext cx="8501122" cy="642942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142844" y="1571612"/>
            <a:ext cx="1613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Off-line</a:t>
            </a:r>
          </a:p>
          <a:p>
            <a:pPr algn="ctr"/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High Quality</a:t>
            </a:r>
            <a:endParaRPr lang="zh-TW" altLang="en-US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7747006" y="1714488"/>
            <a:ext cx="1301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Real-time</a:t>
            </a:r>
            <a:endParaRPr lang="zh-TW" altLang="en-US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3643306" y="3000372"/>
            <a:ext cx="1977775" cy="92869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Real-time</a:t>
            </a:r>
          </a:p>
          <a:p>
            <a:pPr algn="ctr"/>
            <a:r>
              <a:rPr lang="en-US" altLang="zh-TW" dirty="0"/>
              <a:t>Ray-tracing</a:t>
            </a:r>
            <a:endParaRPr lang="zh-TW" altLang="en-US" dirty="0"/>
          </a:p>
        </p:txBody>
      </p:sp>
      <p:sp>
        <p:nvSpPr>
          <p:cNvPr id="8" name="圓角矩形 7"/>
          <p:cNvSpPr/>
          <p:nvPr/>
        </p:nvSpPr>
        <p:spPr>
          <a:xfrm>
            <a:off x="5849946" y="3000372"/>
            <a:ext cx="2008202" cy="92869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Programmable</a:t>
            </a:r>
          </a:p>
          <a:p>
            <a:pPr algn="ctr"/>
            <a:r>
              <a:rPr lang="en-US" altLang="zh-TW" dirty="0"/>
              <a:t>Graphics Hardware</a:t>
            </a:r>
            <a:endParaRPr lang="zh-TW" altLang="en-US" dirty="0"/>
          </a:p>
        </p:txBody>
      </p:sp>
      <p:sp>
        <p:nvSpPr>
          <p:cNvPr id="9" name="圓角矩形 8"/>
          <p:cNvSpPr/>
          <p:nvPr/>
        </p:nvSpPr>
        <p:spPr>
          <a:xfrm>
            <a:off x="1349352" y="3000372"/>
            <a:ext cx="2008202" cy="92869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err="1"/>
              <a:t>Precomputed</a:t>
            </a:r>
            <a:endParaRPr lang="en-US" altLang="zh-TW" dirty="0"/>
          </a:p>
          <a:p>
            <a:pPr algn="ctr"/>
            <a:r>
              <a:rPr lang="en-US" altLang="zh-TW" dirty="0"/>
              <a:t>Radiance </a:t>
            </a:r>
          </a:p>
          <a:p>
            <a:pPr algn="ctr"/>
            <a:r>
              <a:rPr lang="en-US" altLang="zh-TW" dirty="0"/>
              <a:t>Transfer</a:t>
            </a:r>
            <a:endParaRPr lang="zh-TW" altLang="en-US" dirty="0"/>
          </a:p>
        </p:txBody>
      </p:sp>
      <p:sp>
        <p:nvSpPr>
          <p:cNvPr id="11" name="流程圖: 文件 10"/>
          <p:cNvSpPr/>
          <p:nvPr/>
        </p:nvSpPr>
        <p:spPr>
          <a:xfrm>
            <a:off x="1928794" y="4143380"/>
            <a:ext cx="2714644" cy="2286016"/>
          </a:xfrm>
          <a:prstGeom prst="flowChartDocumen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2" name="等腰三角形 11"/>
          <p:cNvSpPr/>
          <p:nvPr/>
        </p:nvSpPr>
        <p:spPr>
          <a:xfrm>
            <a:off x="4071934" y="3929066"/>
            <a:ext cx="357190" cy="285752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流程圖: 文件 12"/>
          <p:cNvSpPr/>
          <p:nvPr/>
        </p:nvSpPr>
        <p:spPr>
          <a:xfrm>
            <a:off x="5072066" y="4143380"/>
            <a:ext cx="2714644" cy="2286016"/>
          </a:xfrm>
          <a:prstGeom prst="flowChartDocumen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等腰三角形 13"/>
          <p:cNvSpPr/>
          <p:nvPr/>
        </p:nvSpPr>
        <p:spPr>
          <a:xfrm>
            <a:off x="7215206" y="3929066"/>
            <a:ext cx="357190" cy="285752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5" name="圖片 14" descr="An Efficient GPU-based Apporach for Interactive Global Illumina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4286256"/>
            <a:ext cx="1697366" cy="12858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文字方塊 15"/>
          <p:cNvSpPr txBox="1"/>
          <p:nvPr/>
        </p:nvSpPr>
        <p:spPr>
          <a:xfrm>
            <a:off x="2013967" y="5572140"/>
            <a:ext cx="2343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Wang et al. SIGGRAPH ‘09</a:t>
            </a:r>
            <a:endParaRPr lang="zh-TW" altLang="en-US" sz="1600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5000628" y="5572140"/>
            <a:ext cx="29391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err="1"/>
              <a:t>Dachsbacher</a:t>
            </a:r>
            <a:r>
              <a:rPr lang="en-US" altLang="zh-TW" sz="1600" dirty="0"/>
              <a:t> et al. SIGGRAPH ‘07</a:t>
            </a:r>
            <a:endParaRPr lang="zh-TW" altLang="en-US" sz="1600" dirty="0"/>
          </a:p>
        </p:txBody>
      </p:sp>
      <p:sp>
        <p:nvSpPr>
          <p:cNvPr id="20" name="投影片編號版面配置區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6</a:t>
            </a:fld>
            <a:endParaRPr lang="zh-TW" altLang="en-US"/>
          </a:p>
        </p:txBody>
      </p:sp>
      <p:pic>
        <p:nvPicPr>
          <p:cNvPr id="27" name="Bild 17"/>
          <p:cNvPicPr>
            <a:picLocks noChangeAspect="1"/>
          </p:cNvPicPr>
          <p:nvPr/>
        </p:nvPicPr>
        <p:blipFill>
          <a:blip r:embed="rId4" cstate="print"/>
          <a:srcRect t="12457" b="8305"/>
          <a:stretch>
            <a:fillRect/>
          </a:stretch>
        </p:blipFill>
        <p:spPr bwMode="auto">
          <a:xfrm>
            <a:off x="5214942" y="4286256"/>
            <a:ext cx="1594830" cy="1263649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流程圖: 文件 27"/>
          <p:cNvSpPr/>
          <p:nvPr/>
        </p:nvSpPr>
        <p:spPr>
          <a:xfrm>
            <a:off x="5000628" y="4214818"/>
            <a:ext cx="2714644" cy="2286016"/>
          </a:xfrm>
          <a:prstGeom prst="flowChartDocumen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9" name="Bild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214942" y="4313760"/>
            <a:ext cx="1571636" cy="125838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文字方塊 29"/>
          <p:cNvSpPr txBox="1"/>
          <p:nvPr/>
        </p:nvSpPr>
        <p:spPr>
          <a:xfrm>
            <a:off x="4929190" y="5572140"/>
            <a:ext cx="29070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err="1"/>
              <a:t>Ritschel</a:t>
            </a:r>
            <a:r>
              <a:rPr lang="en-US" altLang="zh-TW" sz="1600" dirty="0"/>
              <a:t> et al. SIGGRAPH Asia ‘08</a:t>
            </a:r>
            <a:endParaRPr lang="zh-TW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1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6" grpId="0"/>
      <p:bldP spid="19" grpId="0"/>
      <p:bldP spid="28" grpId="0" animBg="1"/>
      <p:bldP spid="3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[Wang et al. 04]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-3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Comparison</a:t>
            </a:r>
          </a:p>
          <a:p>
            <a:pPr lvl="1"/>
            <a:r>
              <a:rPr lang="en-US" altLang="zh-TW" dirty="0">
                <a:solidFill>
                  <a:schemeClr val="bg1"/>
                </a:solidFill>
              </a:rPr>
              <a:t>Triple product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Pros: support true all-frequency effects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Cons: performance</a:t>
            </a:r>
          </a:p>
          <a:p>
            <a:endParaRPr lang="en-US" altLang="zh-TW" dirty="0">
              <a:solidFill>
                <a:schemeClr val="bg1"/>
              </a:solidFill>
            </a:endParaRPr>
          </a:p>
          <a:p>
            <a:pPr lvl="1"/>
            <a:r>
              <a:rPr lang="en-US" altLang="zh-TW" dirty="0">
                <a:solidFill>
                  <a:schemeClr val="bg1"/>
                </a:solidFill>
              </a:rPr>
              <a:t>BRDF in-out factorization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Pros: speed and simple</a:t>
            </a:r>
          </a:p>
          <a:p>
            <a:pPr lvl="2"/>
            <a:r>
              <a:rPr lang="en-US" altLang="zh-TW" dirty="0">
                <a:solidFill>
                  <a:schemeClr val="bg1"/>
                </a:solidFill>
              </a:rPr>
              <a:t>Cons: </a:t>
            </a:r>
            <a:r>
              <a:rPr lang="en-US" altLang="zh-TW" i="1" dirty="0">
                <a:solidFill>
                  <a:schemeClr val="bg1"/>
                </a:solidFill>
              </a:rPr>
              <a:t>k</a:t>
            </a:r>
            <a:r>
              <a:rPr lang="en-US" altLang="zh-TW" dirty="0">
                <a:solidFill>
                  <a:schemeClr val="bg1"/>
                </a:solidFill>
              </a:rPr>
              <a:t> can not be large, make it only suit for glossy or broad </a:t>
            </a:r>
            <a:r>
              <a:rPr lang="en-US" altLang="zh-TW" dirty="0" err="1">
                <a:solidFill>
                  <a:schemeClr val="bg1"/>
                </a:solidFill>
              </a:rPr>
              <a:t>specular</a:t>
            </a:r>
            <a:r>
              <a:rPr lang="en-US" altLang="zh-TW" dirty="0">
                <a:solidFill>
                  <a:schemeClr val="bg1"/>
                </a:solidFill>
              </a:rPr>
              <a:t> lobes</a:t>
            </a:r>
            <a:endParaRPr lang="zh-TW" altLang="en-US" dirty="0">
              <a:solidFill>
                <a:schemeClr val="bg1"/>
              </a:solidFill>
            </a:endParaRPr>
          </a:p>
          <a:p>
            <a:pPr lvl="1"/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60</a:t>
            </a:fld>
            <a:endParaRPr lang="zh-TW" altLang="en-US"/>
          </a:p>
        </p:txBody>
      </p:sp>
      <p:sp>
        <p:nvSpPr>
          <p:cNvPr id="5" name="向右箭號 4">
            <a:hlinkClick r:id="rId3" action="ppaction://hlinksldjump"/>
          </p:cNvPr>
          <p:cNvSpPr/>
          <p:nvPr/>
        </p:nvSpPr>
        <p:spPr>
          <a:xfrm rot="10800000">
            <a:off x="8429652" y="5929330"/>
            <a:ext cx="500066" cy="571504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[Tsai et al. 06]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All-Frequency </a:t>
            </a:r>
            <a:r>
              <a:rPr lang="en-US" altLang="zh-TW" dirty="0" err="1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Precomputed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Radiance Transfer using Spherical Radial Basis Functions and Clustered Tensor Approximation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Yu-Ting Tsai and Zen-Chung Shih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SIGGRAPH 2006</a:t>
            </a:r>
            <a:endParaRPr lang="zh-TW" altLang="en-US" dirty="0"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61</a:t>
            </a:fld>
            <a:endParaRPr lang="zh-TW" altLang="en-US"/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714752"/>
            <a:ext cx="350894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[Tsai et al. 06]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62</a:t>
            </a:fld>
            <a:endParaRPr lang="zh-TW" altLang="en-US"/>
          </a:p>
        </p:txBody>
      </p: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928802"/>
            <a:ext cx="6286544" cy="3886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向右箭號 5">
            <a:hlinkClick r:id="rId3" action="ppaction://hlinksldjump"/>
          </p:cNvPr>
          <p:cNvSpPr/>
          <p:nvPr/>
        </p:nvSpPr>
        <p:spPr>
          <a:xfrm rot="10800000">
            <a:off x="8429652" y="5929330"/>
            <a:ext cx="500066" cy="571504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[Ben </a:t>
            </a:r>
            <a:r>
              <a:rPr lang="en-US" altLang="zh-TW" b="1" dirty="0" err="1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Artzi</a:t>
            </a:r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et al. 06]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Real-Time BRDF Editing in Complex Lighting</a:t>
            </a:r>
          </a:p>
          <a:p>
            <a:pPr lvl="1"/>
            <a:r>
              <a:rPr lang="en-US" altLang="zh-TW" dirty="0">
                <a:solidFill>
                  <a:schemeClr val="bg1"/>
                </a:solidFill>
              </a:rPr>
              <a:t>Ben-</a:t>
            </a:r>
            <a:r>
              <a:rPr lang="en-US" altLang="zh-TW" dirty="0" err="1">
                <a:solidFill>
                  <a:schemeClr val="bg1"/>
                </a:solidFill>
              </a:rPr>
              <a:t>Artzi</a:t>
            </a:r>
            <a:r>
              <a:rPr lang="en-US" altLang="zh-TW" dirty="0">
                <a:solidFill>
                  <a:schemeClr val="bg1"/>
                </a:solidFill>
              </a:rPr>
              <a:t>, </a:t>
            </a:r>
            <a:r>
              <a:rPr lang="en-US" altLang="zh-TW" dirty="0" err="1">
                <a:solidFill>
                  <a:schemeClr val="bg1"/>
                </a:solidFill>
              </a:rPr>
              <a:t>Overbeck</a:t>
            </a:r>
            <a:r>
              <a:rPr lang="en-US" altLang="zh-TW" dirty="0">
                <a:solidFill>
                  <a:schemeClr val="bg1"/>
                </a:solidFill>
              </a:rPr>
              <a:t>, </a:t>
            </a:r>
            <a:r>
              <a:rPr lang="en-US" altLang="zh-TW" dirty="0" err="1">
                <a:solidFill>
                  <a:schemeClr val="bg1"/>
                </a:solidFill>
              </a:rPr>
              <a:t>Ramamoorthi</a:t>
            </a:r>
            <a:endParaRPr lang="en-US" altLang="zh-TW" dirty="0">
              <a:solidFill>
                <a:schemeClr val="bg1"/>
              </a:solidFill>
            </a:endParaRPr>
          </a:p>
          <a:p>
            <a:pPr lvl="1"/>
            <a:r>
              <a:rPr lang="en-US" altLang="zh-TW" dirty="0">
                <a:solidFill>
                  <a:schemeClr val="bg2"/>
                </a:solidFill>
              </a:rPr>
              <a:t>SIGGRAPH 2006</a:t>
            </a:r>
            <a:endParaRPr lang="zh-TW" altLang="en-US" dirty="0">
              <a:solidFill>
                <a:schemeClr val="bg2"/>
              </a:solidFill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63</a:t>
            </a:fld>
            <a:endParaRPr lang="zh-TW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071942"/>
            <a:ext cx="797185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[Ben </a:t>
            </a:r>
            <a:r>
              <a:rPr lang="en-US" altLang="zh-TW" b="1" dirty="0" err="1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Artzi</a:t>
            </a:r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et al. 06]</a:t>
            </a:r>
            <a:r>
              <a:rPr lang="en-US" altLang="zh-TW" sz="24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-2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Fixed the scene, lighting, and viewpoint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Write the BRDF as an expansion in terms of basis functions, instead of lighting</a:t>
            </a:r>
          </a:p>
          <a:p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64</a:t>
            </a:fld>
            <a:endParaRPr lang="zh-TW" altLang="en-US"/>
          </a:p>
        </p:txBody>
      </p:sp>
      <p:sp>
        <p:nvSpPr>
          <p:cNvPr id="5" name="向右箭號 4"/>
          <p:cNvSpPr/>
          <p:nvPr/>
        </p:nvSpPr>
        <p:spPr bwMode="auto">
          <a:xfrm>
            <a:off x="1142976" y="3500438"/>
            <a:ext cx="476253" cy="42862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714480" y="3429000"/>
            <a:ext cx="68603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Encapsulated in a single 1D function or curve</a:t>
            </a:r>
            <a:endParaRPr lang="zh-TW" altLang="en-US" sz="2800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71472" y="4274114"/>
          <a:ext cx="8137549" cy="67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3" name="方程式" r:id="rId4" imgW="3682800" imgH="304560" progId="Equation.3">
                  <p:embed/>
                </p:oleObj>
              </mc:Choice>
              <mc:Fallback>
                <p:oleObj name="方程式" r:id="rId4" imgW="3682800" imgH="3045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4274114"/>
                        <a:ext cx="8137549" cy="6725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線接點 7"/>
          <p:cNvCxnSpPr/>
          <p:nvPr/>
        </p:nvCxnSpPr>
        <p:spPr bwMode="auto">
          <a:xfrm>
            <a:off x="2000232" y="4917056"/>
            <a:ext cx="1571636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直線接點 8"/>
          <p:cNvCxnSpPr/>
          <p:nvPr/>
        </p:nvCxnSpPr>
        <p:spPr bwMode="auto">
          <a:xfrm>
            <a:off x="3714744" y="4917056"/>
            <a:ext cx="1571636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2000232" y="4917056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Fixed part</a:t>
            </a:r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3786182" y="4917056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Editable part</a:t>
            </a:r>
            <a:endParaRPr lang="zh-TW" altLang="en-US" dirty="0"/>
          </a:p>
        </p:txBody>
      </p:sp>
      <p:sp>
        <p:nvSpPr>
          <p:cNvPr id="12" name="向右箭號 11">
            <a:hlinkClick r:id="rId6" action="ppaction://hlinksldjump"/>
          </p:cNvPr>
          <p:cNvSpPr/>
          <p:nvPr/>
        </p:nvSpPr>
        <p:spPr>
          <a:xfrm rot="10800000">
            <a:off x="8429652" y="5929330"/>
            <a:ext cx="500066" cy="571504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[Ben </a:t>
            </a:r>
            <a:r>
              <a:rPr lang="en-US" altLang="zh-TW" b="1" dirty="0" err="1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Artzi</a:t>
            </a:r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et al. 08]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 </a:t>
            </a:r>
            <a:r>
              <a:rPr lang="en-US" altLang="zh-TW" dirty="0" err="1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Precomputed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Polynomial Representation for Interactive BRDF Editing with Global Illumination</a:t>
            </a: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Ben-</a:t>
            </a:r>
            <a:r>
              <a:rPr lang="en-US" altLang="zh-TW" dirty="0" err="1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Artzi</a:t>
            </a:r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, Egan, and </a:t>
            </a:r>
            <a:r>
              <a:rPr lang="en-US" altLang="zh-TW" dirty="0" err="1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Ramamorthi</a:t>
            </a:r>
            <a:endParaRPr lang="en-US" altLang="zh-TW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  <a:p>
            <a:pPr lvl="1"/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ACMTOG 2008</a:t>
            </a:r>
            <a:endParaRPr lang="zh-TW" altLang="en-US" dirty="0">
              <a:gradFill flip="none" rotWithShape="1">
                <a:gsLst>
                  <a:gs pos="0">
                    <a:schemeClr val="bg2">
                      <a:shade val="30000"/>
                      <a:satMod val="115000"/>
                    </a:schemeClr>
                  </a:gs>
                  <a:gs pos="50000">
                    <a:schemeClr val="bg2">
                      <a:shade val="67500"/>
                      <a:satMod val="115000"/>
                    </a:schemeClr>
                  </a:gs>
                  <a:gs pos="100000">
                    <a:schemeClr val="bg2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65</a:t>
            </a:fld>
            <a:endParaRPr lang="zh-TW" altLang="en-US"/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0000" y="4214818"/>
            <a:ext cx="2996031" cy="22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0000" y="4197731"/>
            <a:ext cx="2967449" cy="22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向右箭號 6">
            <a:hlinkClick r:id="rId5" action="ppaction://hlinksldjump"/>
          </p:cNvPr>
          <p:cNvSpPr/>
          <p:nvPr/>
        </p:nvSpPr>
        <p:spPr>
          <a:xfrm rot="10800000">
            <a:off x="8429652" y="5929330"/>
            <a:ext cx="500066" cy="571504"/>
          </a:xfrm>
          <a:prstGeom prst="strip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Introduction</a:t>
            </a:r>
            <a:r>
              <a:rPr lang="en-US" altLang="zh-TW" sz="20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-3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Precomputed</a:t>
            </a:r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Radiance Transfer (PRT)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The term comes from </a:t>
            </a:r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[Sloan ’02]</a:t>
            </a:r>
          </a:p>
          <a:p>
            <a:pPr lvl="1"/>
            <a:r>
              <a:rPr lang="en-US" altLang="zh-TW" dirty="0" err="1">
                <a:solidFill>
                  <a:schemeClr val="bg1">
                    <a:lumMod val="85000"/>
                  </a:schemeClr>
                </a:solidFill>
              </a:rPr>
              <a:t>Precompute</a:t>
            </a:r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</a:t>
            </a:r>
            <a:r>
              <a:rPr lang="en-US" altLang="zh-TW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</a:rPr>
              <a:t>“light transport function”</a:t>
            </a:r>
          </a:p>
          <a:p>
            <a:pPr lvl="1"/>
            <a:endParaRPr lang="en-US" altLang="zh-TW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endParaRPr lang="en-US" altLang="zh-TW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Compress by </a:t>
            </a:r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basis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(SH, Wavelet, SRBF…)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The computation of rendering equation reduces to</a:t>
            </a:r>
            <a:r>
              <a:rPr lang="en-US" altLang="zh-TW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 </a:t>
            </a:r>
            <a:r>
              <a:rPr lang="en-US" altLang="zh-TW" dirty="0">
                <a:gradFill flip="none" rotWithShape="1">
                  <a:gsLst>
                    <a:gs pos="0">
                      <a:schemeClr val="bg2">
                        <a:shade val="30000"/>
                        <a:satMod val="115000"/>
                      </a:schemeClr>
                    </a:gs>
                    <a:gs pos="50000">
                      <a:schemeClr val="bg2">
                        <a:shade val="67500"/>
                        <a:satMod val="115000"/>
                      </a:schemeClr>
                    </a:gs>
                    <a:gs pos="100000">
                      <a:schemeClr val="bg2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inner/vector products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 the run time</a:t>
            </a:r>
          </a:p>
          <a:p>
            <a:pPr lvl="1"/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7</a:t>
            </a:fld>
            <a:endParaRPr lang="zh-TW" altLang="en-US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/>
        </p:nvGraphicFramePr>
        <p:xfrm>
          <a:off x="1522413" y="3357563"/>
          <a:ext cx="6973887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4" name="方程式" r:id="rId3" imgW="3581280" imgH="330120" progId="Equation.3">
                  <p:embed/>
                </p:oleObj>
              </mc:Choice>
              <mc:Fallback>
                <p:oleObj name="方程式" r:id="rId3" imgW="3581280" imgH="33012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2413" y="3357563"/>
                        <a:ext cx="6973887" cy="6429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圓角矩形 5"/>
          <p:cNvSpPr/>
          <p:nvPr/>
        </p:nvSpPr>
        <p:spPr>
          <a:xfrm>
            <a:off x="3857620" y="3429000"/>
            <a:ext cx="4214842" cy="428628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Introduction</a:t>
            </a:r>
            <a:r>
              <a:rPr lang="en-US" altLang="zh-TW" sz="20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-4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PRT timeline </a:t>
            </a:r>
            <a:r>
              <a:rPr lang="en-US" altLang="zh-TW" sz="2400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(02~05)</a:t>
            </a:r>
            <a:endParaRPr lang="zh-TW" altLang="en-US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357158" y="3652067"/>
            <a:ext cx="8358246" cy="4286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圓角矩形 4"/>
          <p:cNvSpPr/>
          <p:nvPr/>
        </p:nvSpPr>
        <p:spPr>
          <a:xfrm>
            <a:off x="357158" y="3652067"/>
            <a:ext cx="750099" cy="4286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02</a:t>
            </a:r>
            <a:endParaRPr lang="zh-TW" altLang="en-US" dirty="0"/>
          </a:p>
        </p:txBody>
      </p:sp>
      <p:sp>
        <p:nvSpPr>
          <p:cNvPr id="9" name="圓角矩形 8"/>
          <p:cNvSpPr/>
          <p:nvPr/>
        </p:nvSpPr>
        <p:spPr>
          <a:xfrm>
            <a:off x="2321703" y="3652067"/>
            <a:ext cx="750099" cy="4286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03</a:t>
            </a:r>
            <a:endParaRPr lang="zh-TW" altLang="en-US" dirty="0"/>
          </a:p>
        </p:txBody>
      </p:sp>
      <p:sp>
        <p:nvSpPr>
          <p:cNvPr id="10" name="圓角矩形 9"/>
          <p:cNvSpPr/>
          <p:nvPr/>
        </p:nvSpPr>
        <p:spPr>
          <a:xfrm>
            <a:off x="4393405" y="3652067"/>
            <a:ext cx="750099" cy="4286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04</a:t>
            </a:r>
            <a:endParaRPr lang="zh-TW" altLang="en-US" dirty="0"/>
          </a:p>
        </p:txBody>
      </p:sp>
      <p:sp>
        <p:nvSpPr>
          <p:cNvPr id="11" name="圓角矩形 10"/>
          <p:cNvSpPr/>
          <p:nvPr/>
        </p:nvSpPr>
        <p:spPr>
          <a:xfrm>
            <a:off x="6750859" y="3652067"/>
            <a:ext cx="750099" cy="4286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05</a:t>
            </a:r>
            <a:endParaRPr lang="zh-TW" altLang="en-US" dirty="0"/>
          </a:p>
        </p:txBody>
      </p:sp>
      <p:pic>
        <p:nvPicPr>
          <p:cNvPr id="12" name="圖片 11" descr="thumb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4301557"/>
            <a:ext cx="1571636" cy="779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文字方塊 12"/>
          <p:cNvSpPr txBox="1"/>
          <p:nvPr/>
        </p:nvSpPr>
        <p:spPr>
          <a:xfrm>
            <a:off x="357158" y="5050049"/>
            <a:ext cx="2056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Sloan et al. SIGGRAPH ‘02</a:t>
            </a:r>
            <a:endParaRPr lang="zh-TW" altLang="en-US" sz="1400" dirty="0"/>
          </a:p>
        </p:txBody>
      </p:sp>
      <p:cxnSp>
        <p:nvCxnSpPr>
          <p:cNvPr id="14" name="直線接點 13"/>
          <p:cNvCxnSpPr/>
          <p:nvPr/>
        </p:nvCxnSpPr>
        <p:spPr>
          <a:xfrm rot="5400000">
            <a:off x="142844" y="4437885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/>
          <p:cNvCxnSpPr/>
          <p:nvPr/>
        </p:nvCxnSpPr>
        <p:spPr>
          <a:xfrm>
            <a:off x="500034" y="4795075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2300669"/>
            <a:ext cx="1214446" cy="1208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文字方塊 18"/>
          <p:cNvSpPr txBox="1"/>
          <p:nvPr/>
        </p:nvSpPr>
        <p:spPr>
          <a:xfrm>
            <a:off x="2285984" y="2071678"/>
            <a:ext cx="1857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Ng et al. SIGGRAPH ‘03</a:t>
            </a:r>
            <a:endParaRPr lang="zh-TW" altLang="en-US" sz="1400" dirty="0"/>
          </a:p>
        </p:txBody>
      </p:sp>
      <p:cxnSp>
        <p:nvCxnSpPr>
          <p:cNvPr id="20" name="直線接點 19"/>
          <p:cNvCxnSpPr/>
          <p:nvPr/>
        </p:nvCxnSpPr>
        <p:spPr>
          <a:xfrm rot="5400000">
            <a:off x="2143108" y="3286124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接點 20"/>
          <p:cNvCxnSpPr/>
          <p:nvPr/>
        </p:nvCxnSpPr>
        <p:spPr>
          <a:xfrm>
            <a:off x="2500298" y="2928934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接點 21"/>
          <p:cNvCxnSpPr/>
          <p:nvPr/>
        </p:nvCxnSpPr>
        <p:spPr>
          <a:xfrm rot="5400000">
            <a:off x="2214546" y="4429132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4129921"/>
            <a:ext cx="1000132" cy="1437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文字方塊 23"/>
          <p:cNvSpPr txBox="1"/>
          <p:nvPr/>
        </p:nvSpPr>
        <p:spPr>
          <a:xfrm>
            <a:off x="2285984" y="5429264"/>
            <a:ext cx="2056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Sloan et al. SIGGRAPH ‘03</a:t>
            </a:r>
            <a:endParaRPr lang="zh-TW" altLang="en-US" sz="1400" dirty="0"/>
          </a:p>
        </p:txBody>
      </p:sp>
      <p:cxnSp>
        <p:nvCxnSpPr>
          <p:cNvPr id="25" name="直線接點 24"/>
          <p:cNvCxnSpPr/>
          <p:nvPr/>
        </p:nvCxnSpPr>
        <p:spPr>
          <a:xfrm>
            <a:off x="2571736" y="4786322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圖片 25" descr="thumb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22090" y="2327198"/>
            <a:ext cx="1307232" cy="1173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文字方塊 26"/>
          <p:cNvSpPr txBox="1"/>
          <p:nvPr/>
        </p:nvSpPr>
        <p:spPr>
          <a:xfrm>
            <a:off x="4357686" y="2121091"/>
            <a:ext cx="1857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Ng et al. SIGGRAPH ‘04</a:t>
            </a:r>
            <a:endParaRPr lang="zh-TW" altLang="en-US" sz="1400" dirty="0"/>
          </a:p>
        </p:txBody>
      </p:sp>
      <p:cxnSp>
        <p:nvCxnSpPr>
          <p:cNvPr id="28" name="直線接點 27"/>
          <p:cNvCxnSpPr/>
          <p:nvPr/>
        </p:nvCxnSpPr>
        <p:spPr>
          <a:xfrm rot="5400000">
            <a:off x="4214810" y="3286124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28"/>
          <p:cNvCxnSpPr/>
          <p:nvPr/>
        </p:nvCxnSpPr>
        <p:spPr>
          <a:xfrm>
            <a:off x="4572000" y="2928934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圖片 29" descr="thumb.jp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093911" y="4143379"/>
            <a:ext cx="785818" cy="1241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文字方塊 30"/>
          <p:cNvSpPr txBox="1"/>
          <p:nvPr/>
        </p:nvSpPr>
        <p:spPr>
          <a:xfrm>
            <a:off x="5022473" y="5357826"/>
            <a:ext cx="1695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Wang et al. EGSR ‘04</a:t>
            </a:r>
            <a:endParaRPr lang="zh-TW" altLang="en-US" sz="1400" dirty="0"/>
          </a:p>
        </p:txBody>
      </p:sp>
      <p:pic>
        <p:nvPicPr>
          <p:cNvPr id="32" name="圖片 31" descr="thumb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093911" y="5643578"/>
            <a:ext cx="1364227" cy="881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" name="文字方塊 32"/>
          <p:cNvSpPr txBox="1"/>
          <p:nvPr/>
        </p:nvSpPr>
        <p:spPr>
          <a:xfrm>
            <a:off x="5072066" y="6438149"/>
            <a:ext cx="14864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err="1"/>
              <a:t>Lui</a:t>
            </a:r>
            <a:r>
              <a:rPr lang="en-US" altLang="zh-TW" sz="1400" dirty="0"/>
              <a:t> et al. EGSR ‘04</a:t>
            </a:r>
            <a:endParaRPr lang="zh-TW" altLang="en-US" sz="1400" dirty="0"/>
          </a:p>
        </p:txBody>
      </p:sp>
      <p:cxnSp>
        <p:nvCxnSpPr>
          <p:cNvPr id="34" name="直線接點 33"/>
          <p:cNvCxnSpPr/>
          <p:nvPr/>
        </p:nvCxnSpPr>
        <p:spPr>
          <a:xfrm rot="5400000">
            <a:off x="3964777" y="5107793"/>
            <a:ext cx="20717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接點 35"/>
          <p:cNvCxnSpPr/>
          <p:nvPr/>
        </p:nvCxnSpPr>
        <p:spPr>
          <a:xfrm>
            <a:off x="5000628" y="4786322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>
            <a:off x="5000628" y="6143644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15206" y="4239337"/>
            <a:ext cx="1347781" cy="761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" name="文字方塊 40"/>
          <p:cNvSpPr txBox="1"/>
          <p:nvPr/>
        </p:nvSpPr>
        <p:spPr>
          <a:xfrm>
            <a:off x="6929454" y="4937951"/>
            <a:ext cx="2056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Sloan et al. SIGGRAPH ‘05</a:t>
            </a:r>
            <a:endParaRPr lang="zh-TW" altLang="en-US" sz="1400" dirty="0"/>
          </a:p>
        </p:txBody>
      </p:sp>
      <p:cxnSp>
        <p:nvCxnSpPr>
          <p:cNvPr id="42" name="直線接點 41"/>
          <p:cNvCxnSpPr/>
          <p:nvPr/>
        </p:nvCxnSpPr>
        <p:spPr>
          <a:xfrm rot="5400000">
            <a:off x="6786578" y="4429132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接點 42"/>
          <p:cNvCxnSpPr/>
          <p:nvPr/>
        </p:nvCxnSpPr>
        <p:spPr>
          <a:xfrm>
            <a:off x="7143768" y="4786322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圖片 43" descr="thumb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215206" y="2000240"/>
            <a:ext cx="1238259" cy="928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5" name="文字方塊 44"/>
          <p:cNvSpPr txBox="1"/>
          <p:nvPr/>
        </p:nvSpPr>
        <p:spPr>
          <a:xfrm>
            <a:off x="7000892" y="1794679"/>
            <a:ext cx="20239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Zhou et al. SIGGRAPH ‘05</a:t>
            </a:r>
            <a:endParaRPr lang="zh-TW" altLang="en-US" sz="1400" dirty="0"/>
          </a:p>
        </p:txBody>
      </p:sp>
      <p:cxnSp>
        <p:nvCxnSpPr>
          <p:cNvPr id="46" name="直線接點 45"/>
          <p:cNvCxnSpPr/>
          <p:nvPr/>
        </p:nvCxnSpPr>
        <p:spPr>
          <a:xfrm rot="5400000">
            <a:off x="6572264" y="3071810"/>
            <a:ext cx="114300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接點 47"/>
          <p:cNvCxnSpPr/>
          <p:nvPr/>
        </p:nvCxnSpPr>
        <p:spPr>
          <a:xfrm>
            <a:off x="7143768" y="2500306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投影片編號版面配置區 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55" name="圓角矩形 54"/>
          <p:cNvSpPr/>
          <p:nvPr/>
        </p:nvSpPr>
        <p:spPr>
          <a:xfrm>
            <a:off x="571472" y="5429264"/>
            <a:ext cx="1357322" cy="35719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Pioneer, SH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  <p:sp>
        <p:nvSpPr>
          <p:cNvPr id="63" name="圓角矩形 62"/>
          <p:cNvSpPr/>
          <p:nvPr/>
        </p:nvSpPr>
        <p:spPr>
          <a:xfrm>
            <a:off x="2786050" y="5786454"/>
            <a:ext cx="928694" cy="35719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CPCA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  <p:sp>
        <p:nvSpPr>
          <p:cNvPr id="66" name="圓角矩形 65"/>
          <p:cNvSpPr/>
          <p:nvPr/>
        </p:nvSpPr>
        <p:spPr>
          <a:xfrm>
            <a:off x="1428728" y="2428868"/>
            <a:ext cx="1071570" cy="35719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Wavelet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  <p:sp>
        <p:nvSpPr>
          <p:cNvPr id="67" name="圓角矩形 66"/>
          <p:cNvSpPr/>
          <p:nvPr/>
        </p:nvSpPr>
        <p:spPr>
          <a:xfrm>
            <a:off x="4572000" y="1714488"/>
            <a:ext cx="1571636" cy="35719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Triple Product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  <p:sp>
        <p:nvSpPr>
          <p:cNvPr id="68" name="圓角矩形 67"/>
          <p:cNvSpPr/>
          <p:nvPr/>
        </p:nvSpPr>
        <p:spPr>
          <a:xfrm>
            <a:off x="6500826" y="5786454"/>
            <a:ext cx="928694" cy="571504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In-Out</a:t>
            </a:r>
          </a:p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Fac.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  <p:sp>
        <p:nvSpPr>
          <p:cNvPr id="69" name="圓角矩形 68"/>
          <p:cNvSpPr/>
          <p:nvPr/>
        </p:nvSpPr>
        <p:spPr>
          <a:xfrm>
            <a:off x="7500958" y="3000372"/>
            <a:ext cx="1143008" cy="571504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Dynamic</a:t>
            </a:r>
          </a:p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Scenes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63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Introduction</a:t>
            </a:r>
            <a:r>
              <a:rPr lang="en-US" altLang="zh-TW" sz="2000" b="1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-5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PRT timeline </a:t>
            </a:r>
            <a:r>
              <a:rPr lang="en-US" altLang="zh-TW" sz="2400" dirty="0">
                <a:gradFill flip="none" rotWithShape="1">
                  <a:gsLst>
                    <a:gs pos="0">
                      <a:schemeClr val="tx1">
                        <a:shade val="30000"/>
                        <a:satMod val="115000"/>
                      </a:schemeClr>
                    </a:gs>
                    <a:gs pos="50000">
                      <a:schemeClr val="tx1">
                        <a:shade val="67500"/>
                        <a:satMod val="115000"/>
                      </a:schemeClr>
                    </a:gs>
                    <a:gs pos="100000">
                      <a:schemeClr val="tx1"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</a:rPr>
              <a:t>(06~09)</a:t>
            </a:r>
            <a:endParaRPr lang="zh-TW" altLang="en-US" dirty="0">
              <a:gradFill flip="none" rotWithShape="1">
                <a:gsLst>
                  <a:gs pos="0">
                    <a:schemeClr val="tx1">
                      <a:shade val="30000"/>
                      <a:satMod val="115000"/>
                    </a:schemeClr>
                  </a:gs>
                  <a:gs pos="50000">
                    <a:schemeClr val="tx1">
                      <a:shade val="67500"/>
                      <a:satMod val="115000"/>
                    </a:schemeClr>
                  </a:gs>
                  <a:gs pos="100000">
                    <a:schemeClr val="tx1"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357158" y="3652067"/>
            <a:ext cx="8358246" cy="4286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圓角矩形 8"/>
          <p:cNvSpPr/>
          <p:nvPr/>
        </p:nvSpPr>
        <p:spPr>
          <a:xfrm>
            <a:off x="2964645" y="3652067"/>
            <a:ext cx="750099" cy="4286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07</a:t>
            </a:r>
            <a:endParaRPr lang="zh-TW" altLang="en-US" dirty="0"/>
          </a:p>
        </p:txBody>
      </p:sp>
      <p:sp>
        <p:nvSpPr>
          <p:cNvPr id="10" name="圓角矩形 9"/>
          <p:cNvSpPr/>
          <p:nvPr/>
        </p:nvSpPr>
        <p:spPr>
          <a:xfrm>
            <a:off x="4822033" y="3652067"/>
            <a:ext cx="750099" cy="4286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08</a:t>
            </a:r>
            <a:endParaRPr lang="zh-TW" altLang="en-US" dirty="0"/>
          </a:p>
        </p:txBody>
      </p:sp>
      <p:sp>
        <p:nvSpPr>
          <p:cNvPr id="11" name="圓角矩形 10"/>
          <p:cNvSpPr/>
          <p:nvPr/>
        </p:nvSpPr>
        <p:spPr>
          <a:xfrm>
            <a:off x="6536545" y="3652067"/>
            <a:ext cx="750099" cy="4286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09</a:t>
            </a:r>
            <a:endParaRPr lang="zh-TW" altLang="en-US" dirty="0"/>
          </a:p>
        </p:txBody>
      </p:sp>
      <p:cxnSp>
        <p:nvCxnSpPr>
          <p:cNvPr id="14" name="直線接點 13"/>
          <p:cNvCxnSpPr/>
          <p:nvPr/>
        </p:nvCxnSpPr>
        <p:spPr>
          <a:xfrm rot="5400000">
            <a:off x="1258830" y="4437885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接點 19"/>
          <p:cNvCxnSpPr/>
          <p:nvPr/>
        </p:nvCxnSpPr>
        <p:spPr>
          <a:xfrm rot="5400000">
            <a:off x="3147108" y="3286124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接點 20"/>
          <p:cNvCxnSpPr/>
          <p:nvPr/>
        </p:nvCxnSpPr>
        <p:spPr>
          <a:xfrm>
            <a:off x="3500430" y="2928934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接點 27"/>
          <p:cNvCxnSpPr/>
          <p:nvPr/>
        </p:nvCxnSpPr>
        <p:spPr>
          <a:xfrm rot="5400000">
            <a:off x="4714876" y="3286124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28"/>
          <p:cNvCxnSpPr/>
          <p:nvPr/>
        </p:nvCxnSpPr>
        <p:spPr>
          <a:xfrm>
            <a:off x="5072066" y="2928934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接點 41"/>
          <p:cNvCxnSpPr/>
          <p:nvPr/>
        </p:nvCxnSpPr>
        <p:spPr>
          <a:xfrm rot="5400000">
            <a:off x="6643734" y="4429132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圖片 57" descr="thum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7458" y="4357694"/>
            <a:ext cx="1143008" cy="865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2" name="文字方塊 61"/>
          <p:cNvSpPr txBox="1"/>
          <p:nvPr/>
        </p:nvSpPr>
        <p:spPr>
          <a:xfrm>
            <a:off x="1444923" y="5072074"/>
            <a:ext cx="1984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Wang et al. ACMTOG ‘06</a:t>
            </a:r>
            <a:endParaRPr lang="zh-TW" altLang="en-US" sz="1400" dirty="0"/>
          </a:p>
        </p:txBody>
      </p:sp>
      <p:cxnSp>
        <p:nvCxnSpPr>
          <p:cNvPr id="63" name="直線接點 62"/>
          <p:cNvCxnSpPr/>
          <p:nvPr/>
        </p:nvCxnSpPr>
        <p:spPr>
          <a:xfrm>
            <a:off x="1616020" y="4786322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接點 63"/>
          <p:cNvCxnSpPr/>
          <p:nvPr/>
        </p:nvCxnSpPr>
        <p:spPr>
          <a:xfrm rot="5400000">
            <a:off x="615888" y="3286124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接點 64"/>
          <p:cNvCxnSpPr/>
          <p:nvPr/>
        </p:nvCxnSpPr>
        <p:spPr>
          <a:xfrm>
            <a:off x="830202" y="2928934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圖片 65" descr="thum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2426003"/>
            <a:ext cx="857224" cy="1074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" name="文字方塊 66"/>
          <p:cNvSpPr txBox="1"/>
          <p:nvPr/>
        </p:nvSpPr>
        <p:spPr>
          <a:xfrm>
            <a:off x="-32" y="2223307"/>
            <a:ext cx="15903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Green et al. I3D ‘06</a:t>
            </a:r>
            <a:endParaRPr lang="zh-TW" altLang="en-US" sz="1400" dirty="0"/>
          </a:p>
        </p:txBody>
      </p:sp>
      <p:pic>
        <p:nvPicPr>
          <p:cNvPr id="68" name="圖片 67" descr="thum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868" y="2441278"/>
            <a:ext cx="1086321" cy="1019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9" name="文字方塊 68"/>
          <p:cNvSpPr txBox="1"/>
          <p:nvPr/>
        </p:nvSpPr>
        <p:spPr>
          <a:xfrm>
            <a:off x="3357554" y="2214554"/>
            <a:ext cx="1722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Green et al. EGSR ‘07</a:t>
            </a:r>
            <a:endParaRPr lang="zh-TW" altLang="en-US" sz="1400" dirty="0"/>
          </a:p>
        </p:txBody>
      </p:sp>
      <p:cxnSp>
        <p:nvCxnSpPr>
          <p:cNvPr id="70" name="直線接點 69"/>
          <p:cNvCxnSpPr/>
          <p:nvPr/>
        </p:nvCxnSpPr>
        <p:spPr>
          <a:xfrm>
            <a:off x="3286116" y="4786322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圖片 72" descr="thum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7554" y="4143380"/>
            <a:ext cx="1382672" cy="928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4" name="文字方塊 73"/>
          <p:cNvSpPr txBox="1"/>
          <p:nvPr/>
        </p:nvSpPr>
        <p:spPr>
          <a:xfrm>
            <a:off x="3357554" y="5000636"/>
            <a:ext cx="19277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Sun et al. SIGGRAPH ‘07</a:t>
            </a:r>
            <a:endParaRPr lang="zh-TW" altLang="en-US" sz="1400" dirty="0"/>
          </a:p>
        </p:txBody>
      </p:sp>
      <p:cxnSp>
        <p:nvCxnSpPr>
          <p:cNvPr id="76" name="直線接點 75"/>
          <p:cNvCxnSpPr/>
          <p:nvPr/>
        </p:nvCxnSpPr>
        <p:spPr>
          <a:xfrm rot="5400000">
            <a:off x="2936865" y="4429132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字方塊 79"/>
          <p:cNvSpPr txBox="1"/>
          <p:nvPr/>
        </p:nvSpPr>
        <p:spPr>
          <a:xfrm>
            <a:off x="4643438" y="1978215"/>
            <a:ext cx="22403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Ben-</a:t>
            </a:r>
            <a:r>
              <a:rPr lang="en-US" altLang="zh-TW" sz="1400" dirty="0" err="1"/>
              <a:t>Artzi</a:t>
            </a:r>
            <a:r>
              <a:rPr lang="en-US" altLang="zh-TW" sz="1400" dirty="0"/>
              <a:t> et al. ACMTOG ‘08</a:t>
            </a:r>
            <a:endParaRPr lang="zh-TW" altLang="en-US" sz="1400" dirty="0"/>
          </a:p>
        </p:txBody>
      </p:sp>
      <p:pic>
        <p:nvPicPr>
          <p:cNvPr id="81" name="圖片 80" descr="thumb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15331" y="2161917"/>
            <a:ext cx="1599809" cy="1195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6" name="直線接點 85"/>
          <p:cNvCxnSpPr/>
          <p:nvPr/>
        </p:nvCxnSpPr>
        <p:spPr>
          <a:xfrm rot="5400000">
            <a:off x="6429388" y="3286124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6786578" y="2928934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8" name="圖片 87" descr="thumb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72362" y="4143380"/>
            <a:ext cx="1928794" cy="912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9" name="直線接點 88"/>
          <p:cNvCxnSpPr/>
          <p:nvPr/>
        </p:nvCxnSpPr>
        <p:spPr>
          <a:xfrm>
            <a:off x="7000924" y="4786322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字方塊 89"/>
          <p:cNvSpPr txBox="1"/>
          <p:nvPr/>
        </p:nvSpPr>
        <p:spPr>
          <a:xfrm>
            <a:off x="6858016" y="4929198"/>
            <a:ext cx="1930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err="1"/>
              <a:t>Ramamoorthi</a:t>
            </a:r>
            <a:r>
              <a:rPr lang="en-US" altLang="zh-TW" sz="1400" dirty="0"/>
              <a:t> CG&amp;V ‘09</a:t>
            </a:r>
            <a:endParaRPr lang="zh-TW" altLang="en-US" sz="1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34871" y="2019723"/>
            <a:ext cx="1666219" cy="1337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1" name="文字方塊 90"/>
          <p:cNvSpPr txBox="1"/>
          <p:nvPr/>
        </p:nvSpPr>
        <p:spPr>
          <a:xfrm>
            <a:off x="6786578" y="1785926"/>
            <a:ext cx="24200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Wang et al. SIGGRAPH Asia ‘09</a:t>
            </a:r>
            <a:endParaRPr lang="zh-TW" altLang="en-US" sz="1400" dirty="0"/>
          </a:p>
        </p:txBody>
      </p:sp>
      <p:sp>
        <p:nvSpPr>
          <p:cNvPr id="46" name="投影片編號版面配置區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2D102-7540-4DAC-9057-6738F33056CD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47" name="圓角矩形 46"/>
          <p:cNvSpPr/>
          <p:nvPr/>
        </p:nvSpPr>
        <p:spPr>
          <a:xfrm>
            <a:off x="714348" y="3643314"/>
            <a:ext cx="1214446" cy="42862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06</a:t>
            </a:r>
            <a:endParaRPr lang="zh-TW" altLang="en-US" dirty="0"/>
          </a:p>
        </p:txBody>
      </p:sp>
      <p:pic>
        <p:nvPicPr>
          <p:cNvPr id="48" name="圖片 47" descr="thumb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286380" y="4286256"/>
            <a:ext cx="1322303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9" name="直線接點 48"/>
          <p:cNvCxnSpPr/>
          <p:nvPr/>
        </p:nvCxnSpPr>
        <p:spPr>
          <a:xfrm rot="5400000">
            <a:off x="4714876" y="4429132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接點 49"/>
          <p:cNvCxnSpPr/>
          <p:nvPr/>
        </p:nvCxnSpPr>
        <p:spPr>
          <a:xfrm>
            <a:off x="5072066" y="4786322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字方塊 50"/>
          <p:cNvSpPr txBox="1"/>
          <p:nvPr/>
        </p:nvSpPr>
        <p:spPr>
          <a:xfrm>
            <a:off x="5166503" y="5366579"/>
            <a:ext cx="14771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err="1"/>
              <a:t>Xu</a:t>
            </a:r>
            <a:r>
              <a:rPr lang="en-US" altLang="zh-TW" sz="1400" dirty="0"/>
              <a:t> et al. TVCG ‘08</a:t>
            </a:r>
            <a:endParaRPr lang="zh-TW" altLang="en-US" sz="1400" dirty="0"/>
          </a:p>
        </p:txBody>
      </p:sp>
      <p:pic>
        <p:nvPicPr>
          <p:cNvPr id="52" name="圖片 51" descr="thumb.jpg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519577" y="2655896"/>
            <a:ext cx="1668079" cy="915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3" name="文字方塊 52"/>
          <p:cNvSpPr txBox="1"/>
          <p:nvPr/>
        </p:nvSpPr>
        <p:spPr>
          <a:xfrm>
            <a:off x="1285852" y="2478281"/>
            <a:ext cx="2333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Ben-</a:t>
            </a:r>
            <a:r>
              <a:rPr lang="en-US" altLang="zh-TW" sz="1400" dirty="0" err="1"/>
              <a:t>Artzi</a:t>
            </a:r>
            <a:r>
              <a:rPr lang="en-US" altLang="zh-TW" sz="1400" dirty="0"/>
              <a:t> et al. SIGGRAPH ‘06</a:t>
            </a:r>
            <a:endParaRPr lang="zh-TW" altLang="en-US" sz="1400" dirty="0"/>
          </a:p>
        </p:txBody>
      </p:sp>
      <p:cxnSp>
        <p:nvCxnSpPr>
          <p:cNvPr id="54" name="直線接點 53"/>
          <p:cNvCxnSpPr/>
          <p:nvPr/>
        </p:nvCxnSpPr>
        <p:spPr>
          <a:xfrm rot="5400000">
            <a:off x="1044516" y="3286124"/>
            <a:ext cx="7143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接點 54"/>
          <p:cNvCxnSpPr/>
          <p:nvPr/>
        </p:nvCxnSpPr>
        <p:spPr>
          <a:xfrm>
            <a:off x="1401706" y="2928934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圖片 55" descr="thumb.jpg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503669" y="5500702"/>
            <a:ext cx="1182678" cy="887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7" name="文字方塊 56"/>
          <p:cNvSpPr txBox="1"/>
          <p:nvPr/>
        </p:nvSpPr>
        <p:spPr>
          <a:xfrm>
            <a:off x="1360793" y="6357958"/>
            <a:ext cx="1930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Tsai et al. SIGGRAPH ‘06</a:t>
            </a:r>
            <a:endParaRPr lang="zh-TW" altLang="en-US" sz="1400" dirty="0"/>
          </a:p>
        </p:txBody>
      </p:sp>
      <p:cxnSp>
        <p:nvCxnSpPr>
          <p:cNvPr id="59" name="直線接點 58"/>
          <p:cNvCxnSpPr/>
          <p:nvPr/>
        </p:nvCxnSpPr>
        <p:spPr>
          <a:xfrm rot="5400000">
            <a:off x="365855" y="5107793"/>
            <a:ext cx="20717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接點 59"/>
          <p:cNvCxnSpPr/>
          <p:nvPr/>
        </p:nvCxnSpPr>
        <p:spPr>
          <a:xfrm>
            <a:off x="1401706" y="6143644"/>
            <a:ext cx="1428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圓角矩形 74"/>
          <p:cNvSpPr/>
          <p:nvPr/>
        </p:nvSpPr>
        <p:spPr>
          <a:xfrm>
            <a:off x="214282" y="3143248"/>
            <a:ext cx="928694" cy="35719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SRBF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  <p:sp>
        <p:nvSpPr>
          <p:cNvPr id="83" name="圓角矩形 82"/>
          <p:cNvSpPr/>
          <p:nvPr/>
        </p:nvSpPr>
        <p:spPr>
          <a:xfrm>
            <a:off x="1571604" y="2143116"/>
            <a:ext cx="1571636" cy="35719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BRDF-Editing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  <p:sp>
        <p:nvSpPr>
          <p:cNvPr id="92" name="圓角矩形 91"/>
          <p:cNvSpPr/>
          <p:nvPr/>
        </p:nvSpPr>
        <p:spPr>
          <a:xfrm>
            <a:off x="2857488" y="5929330"/>
            <a:ext cx="785818" cy="35719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CTA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  <p:sp>
        <p:nvSpPr>
          <p:cNvPr id="93" name="圓角矩形 92"/>
          <p:cNvSpPr/>
          <p:nvPr/>
        </p:nvSpPr>
        <p:spPr>
          <a:xfrm>
            <a:off x="6858016" y="1285860"/>
            <a:ext cx="1571636" cy="571504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SVBRDF, BRDF-Editing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  <p:sp>
        <p:nvSpPr>
          <p:cNvPr id="94" name="圓角矩形 93"/>
          <p:cNvSpPr/>
          <p:nvPr/>
        </p:nvSpPr>
        <p:spPr>
          <a:xfrm>
            <a:off x="7296168" y="5286388"/>
            <a:ext cx="1204922" cy="285752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Survey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  <p:sp>
        <p:nvSpPr>
          <p:cNvPr id="61" name="圓角矩形 60"/>
          <p:cNvSpPr/>
          <p:nvPr/>
        </p:nvSpPr>
        <p:spPr>
          <a:xfrm>
            <a:off x="3428992" y="5286388"/>
            <a:ext cx="1571636" cy="500066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BRDF-Editing</a:t>
            </a:r>
          </a:p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With G.I.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  <p:sp>
        <p:nvSpPr>
          <p:cNvPr id="71" name="圓角矩形 70"/>
          <p:cNvSpPr/>
          <p:nvPr/>
        </p:nvSpPr>
        <p:spPr>
          <a:xfrm>
            <a:off x="4857752" y="1500174"/>
            <a:ext cx="1571636" cy="500066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BRDF-Editing</a:t>
            </a:r>
          </a:p>
          <a:p>
            <a:pPr algn="ctr"/>
            <a:r>
              <a:rPr lang="en-US" altLang="zh-TW" b="1" i="1" dirty="0">
                <a:solidFill>
                  <a:srgbClr val="002060"/>
                </a:solidFill>
              </a:rPr>
              <a:t>With G.I.</a:t>
            </a:r>
            <a:endParaRPr lang="zh-TW" altLang="en-US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83" grpId="0" animBg="1"/>
      <p:bldP spid="92" grpId="0" animBg="1"/>
      <p:bldP spid="93" grpId="0" animBg="1"/>
      <p:bldP spid="94" grpId="0" animBg="1"/>
      <p:bldP spid="61" grpId="0" animBg="1"/>
      <p:bldP spid="71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slides">
      <a:dk1>
        <a:srgbClr val="FFFF00"/>
      </a:dk1>
      <a:lt1>
        <a:sysClr val="window" lastClr="FFFFFF"/>
      </a:lt1>
      <a:dk2>
        <a:srgbClr val="4BACC6"/>
      </a:dk2>
      <a:lt2>
        <a:srgbClr val="92D050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訂 1">
      <a:majorFont>
        <a:latin typeface="Verdana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2564</Words>
  <Application>Microsoft Office PowerPoint</Application>
  <PresentationFormat>Bildschirmpräsentation (4:3)</PresentationFormat>
  <Paragraphs>621</Paragraphs>
  <Slides>65</Slides>
  <Notes>19</Notes>
  <HiddenSlides>1</HiddenSlides>
  <MMClips>2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65</vt:i4>
      </vt:variant>
    </vt:vector>
  </HeadingPairs>
  <TitlesOfParts>
    <vt:vector size="74" baseType="lpstr">
      <vt:lpstr>微軟正黑體</vt:lpstr>
      <vt:lpstr>新細明體</vt:lpstr>
      <vt:lpstr>Arial</vt:lpstr>
      <vt:lpstr>Calibri</vt:lpstr>
      <vt:lpstr>Times</vt:lpstr>
      <vt:lpstr>Verdana</vt:lpstr>
      <vt:lpstr>Wingdings</vt:lpstr>
      <vt:lpstr>Office 佈景主題</vt:lpstr>
      <vt:lpstr>方程式</vt:lpstr>
      <vt:lpstr>All-Frequency Rendering of Dynamic, Spatially-Varying Reflectance</vt:lpstr>
      <vt:lpstr>Authors</vt:lpstr>
      <vt:lpstr>Introduction</vt:lpstr>
      <vt:lpstr>Introduction</vt:lpstr>
      <vt:lpstr>Introduction-2</vt:lpstr>
      <vt:lpstr>Introduction-2</vt:lpstr>
      <vt:lpstr>Introduction-3</vt:lpstr>
      <vt:lpstr>Introduction-4</vt:lpstr>
      <vt:lpstr>Introduction-5</vt:lpstr>
      <vt:lpstr>Introduction-6</vt:lpstr>
      <vt:lpstr>Introduction-7</vt:lpstr>
      <vt:lpstr>Introduction-8</vt:lpstr>
      <vt:lpstr>Introduction-9</vt:lpstr>
      <vt:lpstr>Overview</vt:lpstr>
      <vt:lpstr>This Paper</vt:lpstr>
      <vt:lpstr>Problem Formulation</vt:lpstr>
      <vt:lpstr>Contributions</vt:lpstr>
      <vt:lpstr>Approach Overview</vt:lpstr>
      <vt:lpstr>SVBRDF Representation</vt:lpstr>
      <vt:lpstr>SVBRDF Representation</vt:lpstr>
      <vt:lpstr>SVBRDF Representation-2</vt:lpstr>
      <vt:lpstr>SVBRDF Representation-3</vt:lpstr>
      <vt:lpstr>SVBRDF Representation-4</vt:lpstr>
      <vt:lpstr>SVBRDF Representation-5</vt:lpstr>
      <vt:lpstr>SVBRDF Representation-6</vt:lpstr>
      <vt:lpstr>SVBRDF Representation-7</vt:lpstr>
      <vt:lpstr>SVBRDF Representation-8</vt:lpstr>
      <vt:lpstr>SVBRDF Representation-9</vt:lpstr>
      <vt:lpstr>Visibility Representation</vt:lpstr>
      <vt:lpstr>Visibility Representation</vt:lpstr>
      <vt:lpstr>Visibility Representation-2</vt:lpstr>
      <vt:lpstr>Visibility Representation-3</vt:lpstr>
      <vt:lpstr>Visibility Representation-3</vt:lpstr>
      <vt:lpstr>Visibility Representation-4</vt:lpstr>
      <vt:lpstr>Lighting Representation</vt:lpstr>
      <vt:lpstr>Lighting Representation</vt:lpstr>
      <vt:lpstr>Lighting Representation-2</vt:lpstr>
      <vt:lpstr>Run-Time Rendering</vt:lpstr>
      <vt:lpstr>Run-Time Rendering</vt:lpstr>
      <vt:lpstr>Run-Time Rendering-2</vt:lpstr>
      <vt:lpstr>Experimental Results</vt:lpstr>
      <vt:lpstr>Experimental Results</vt:lpstr>
      <vt:lpstr>Experimental Results-2</vt:lpstr>
      <vt:lpstr>Experimental Results-3</vt:lpstr>
      <vt:lpstr>Experimental Results-4</vt:lpstr>
      <vt:lpstr>Experimental Results-5</vt:lpstr>
      <vt:lpstr>Experimental Results-6</vt:lpstr>
      <vt:lpstr>Conclusion</vt:lpstr>
      <vt:lpstr>End</vt:lpstr>
      <vt:lpstr>[Sloan et al. 02]</vt:lpstr>
      <vt:lpstr>[Sloan et al. 02]-2</vt:lpstr>
      <vt:lpstr>[Ng et al. 03]</vt:lpstr>
      <vt:lpstr>[Ng et al. 03]-2</vt:lpstr>
      <vt:lpstr>[Ng et al. 03]-3</vt:lpstr>
      <vt:lpstr>[Ng et al. 04]</vt:lpstr>
      <vt:lpstr>[Ng et al. 04]-2</vt:lpstr>
      <vt:lpstr>[Ng et al. 04]-3</vt:lpstr>
      <vt:lpstr>[Wang et al. 04]</vt:lpstr>
      <vt:lpstr>[Wang et al. 04]-2</vt:lpstr>
      <vt:lpstr>[Wang et al. 04]-3</vt:lpstr>
      <vt:lpstr>[Tsai et al. 06]</vt:lpstr>
      <vt:lpstr>[Tsai et al. 06]-2</vt:lpstr>
      <vt:lpstr>[Ben Artzi et al. 06]</vt:lpstr>
      <vt:lpstr>[Ben Artzi et al. 06]-2</vt:lpstr>
      <vt:lpstr>[Ben Artzi et al. 08]</vt:lpstr>
    </vt:vector>
  </TitlesOfParts>
  <Company>C.M.T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All-Frequency Rendering of Dynamic, Spatially-Varying Reflectance</dc:title>
  <dc:creator>Kevincosner</dc:creator>
  <cp:lastModifiedBy>Kai</cp:lastModifiedBy>
  <cp:revision>781</cp:revision>
  <dcterms:created xsi:type="dcterms:W3CDTF">2010-04-09T03:05:51Z</dcterms:created>
  <dcterms:modified xsi:type="dcterms:W3CDTF">2016-04-25T18:00:39Z</dcterms:modified>
</cp:coreProperties>
</file>