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1.xml" ContentType="application/vnd.openxmlformats-officedocument.drawingml.chart+xml"/>
  <Override PartName="/ppt/notesSlides/notesSlide18.xml" ContentType="application/vnd.openxmlformats-officedocument.presentationml.notesSlide+xml"/>
  <Override PartName="/ppt/charts/chart2.xml" ContentType="application/vnd.openxmlformats-officedocument.drawingml.chart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5"/>
  </p:notesMasterIdLst>
  <p:handoutMasterIdLst>
    <p:handoutMasterId r:id="rId36"/>
  </p:handoutMasterIdLst>
  <p:sldIdLst>
    <p:sldId id="256" r:id="rId2"/>
    <p:sldId id="264" r:id="rId3"/>
    <p:sldId id="292" r:id="rId4"/>
    <p:sldId id="266" r:id="rId5"/>
    <p:sldId id="259" r:id="rId6"/>
    <p:sldId id="267" r:id="rId7"/>
    <p:sldId id="280" r:id="rId8"/>
    <p:sldId id="261" r:id="rId9"/>
    <p:sldId id="281" r:id="rId10"/>
    <p:sldId id="282" r:id="rId11"/>
    <p:sldId id="283" r:id="rId12"/>
    <p:sldId id="298" r:id="rId13"/>
    <p:sldId id="269" r:id="rId14"/>
    <p:sldId id="288" r:id="rId15"/>
    <p:sldId id="290" r:id="rId16"/>
    <p:sldId id="268" r:id="rId17"/>
    <p:sldId id="274" r:id="rId18"/>
    <p:sldId id="275" r:id="rId19"/>
    <p:sldId id="276" r:id="rId20"/>
    <p:sldId id="293" r:id="rId21"/>
    <p:sldId id="284" r:id="rId22"/>
    <p:sldId id="291" r:id="rId23"/>
    <p:sldId id="297" r:id="rId24"/>
    <p:sldId id="295" r:id="rId25"/>
    <p:sldId id="286" r:id="rId26"/>
    <p:sldId id="285" r:id="rId27"/>
    <p:sldId id="300" r:id="rId28"/>
    <p:sldId id="287" r:id="rId29"/>
    <p:sldId id="279" r:id="rId30"/>
    <p:sldId id="294" r:id="rId31"/>
    <p:sldId id="271" r:id="rId32"/>
    <p:sldId id="296" r:id="rId33"/>
    <p:sldId id="299" r:id="rId34"/>
  </p:sldIdLst>
  <p:sldSz cx="9144000" cy="6858000" type="screen4x3"/>
  <p:notesSz cx="7559675" cy="10691813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367">
          <p15:clr>
            <a:srgbClr val="A4A3A4"/>
          </p15:clr>
        </p15:guide>
        <p15:guide id="2" pos="238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682"/>
    <a:srgbClr val="38D0BA"/>
    <a:srgbClr val="0EC4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7" autoAdjust="0"/>
    <p:restoredTop sz="65143" autoAdjust="0"/>
  </p:normalViewPr>
  <p:slideViewPr>
    <p:cSldViewPr>
      <p:cViewPr varScale="1">
        <p:scale>
          <a:sx n="75" d="100"/>
          <a:sy n="75" d="100"/>
        </p:scale>
        <p:origin x="-151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5" d="100"/>
          <a:sy n="75" d="100"/>
        </p:scale>
        <p:origin x="-3930" y="-114"/>
      </p:cViewPr>
      <p:guideLst>
        <p:guide orient="horz" pos="3367"/>
        <p:guide pos="238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NEE + BSDF</c:v>
                </c:pt>
              </c:strCache>
            </c:strRef>
          </c:tx>
          <c:invertIfNegative val="0"/>
          <c:cat>
            <c:numRef>
              <c:f>Tabelle1!$A$2:$A$5</c:f>
              <c:numCache>
                <c:formatCode>General</c:formatCode>
                <c:ptCount val="4"/>
                <c:pt idx="0">
                  <c:v>64</c:v>
                </c:pt>
                <c:pt idx="1">
                  <c:v>128</c:v>
                </c:pt>
                <c:pt idx="2">
                  <c:v>256</c:v>
                </c:pt>
                <c:pt idx="3">
                  <c:v>512</c:v>
                </c:pt>
              </c:numCache>
            </c:numRef>
          </c:cat>
          <c:val>
            <c:numRef>
              <c:f>Tabelle1!$B$2:$B$5</c:f>
              <c:numCache>
                <c:formatCode>General</c:formatCode>
                <c:ptCount val="4"/>
                <c:pt idx="0">
                  <c:v>0.3</c:v>
                </c:pt>
                <c:pt idx="1">
                  <c:v>0.6</c:v>
                </c:pt>
                <c:pt idx="2">
                  <c:v>1.4</c:v>
                </c:pt>
                <c:pt idx="3">
                  <c:v>2.8</c:v>
                </c:pt>
              </c:numCache>
            </c:numRef>
          </c:val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NEE + Caches</c:v>
                </c:pt>
              </c:strCache>
            </c:strRef>
          </c:tx>
          <c:invertIfNegative val="0"/>
          <c:cat>
            <c:numRef>
              <c:f>Tabelle1!$A$2:$A$5</c:f>
              <c:numCache>
                <c:formatCode>General</c:formatCode>
                <c:ptCount val="4"/>
                <c:pt idx="0">
                  <c:v>64</c:v>
                </c:pt>
                <c:pt idx="1">
                  <c:v>128</c:v>
                </c:pt>
                <c:pt idx="2">
                  <c:v>256</c:v>
                </c:pt>
                <c:pt idx="3">
                  <c:v>512</c:v>
                </c:pt>
              </c:numCache>
            </c:numRef>
          </c:cat>
          <c:val>
            <c:numRef>
              <c:f>Tabelle1!$C$2:$C$5</c:f>
              <c:numCache>
                <c:formatCode>General</c:formatCode>
                <c:ptCount val="4"/>
                <c:pt idx="0">
                  <c:v>2.6</c:v>
                </c:pt>
                <c:pt idx="1">
                  <c:v>4.2</c:v>
                </c:pt>
                <c:pt idx="2">
                  <c:v>10.9</c:v>
                </c:pt>
                <c:pt idx="3">
                  <c:v>20.7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60168448"/>
        <c:axId val="160993216"/>
      </c:barChart>
      <c:catAx>
        <c:axId val="1601684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60993216"/>
        <c:crosses val="autoZero"/>
        <c:auto val="1"/>
        <c:lblAlgn val="ctr"/>
        <c:lblOffset val="100"/>
        <c:noMultiLvlLbl val="0"/>
      </c:catAx>
      <c:valAx>
        <c:axId val="160993216"/>
        <c:scaling>
          <c:orientation val="minMax"/>
          <c:max val="25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60168448"/>
        <c:crosses val="autoZero"/>
        <c:crossBetween val="between"/>
        <c:majorUnit val="5"/>
      </c:valAx>
      <c:spPr>
        <a:ln cap="sq"/>
      </c:spPr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de-DE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NEE + BSDF</c:v>
                </c:pt>
              </c:strCache>
            </c:strRef>
          </c:tx>
          <c:invertIfNegative val="0"/>
          <c:cat>
            <c:numRef>
              <c:f>Tabelle1!$A$2:$A$5</c:f>
              <c:numCache>
                <c:formatCode>General</c:formatCode>
                <c:ptCount val="4"/>
                <c:pt idx="0">
                  <c:v>64</c:v>
                </c:pt>
                <c:pt idx="1">
                  <c:v>128</c:v>
                </c:pt>
                <c:pt idx="2">
                  <c:v>256</c:v>
                </c:pt>
                <c:pt idx="3">
                  <c:v>512</c:v>
                </c:pt>
              </c:numCache>
            </c:numRef>
          </c:cat>
          <c:val>
            <c:numRef>
              <c:f>Tabelle1!$B$2:$B$5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4.4000000000000004</c:v>
                </c:pt>
                <c:pt idx="3">
                  <c:v>8.5</c:v>
                </c:pt>
              </c:numCache>
            </c:numRef>
          </c:val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NEE + Caches</c:v>
                </c:pt>
              </c:strCache>
            </c:strRef>
          </c:tx>
          <c:invertIfNegative val="0"/>
          <c:cat>
            <c:numRef>
              <c:f>Tabelle1!$A$2:$A$5</c:f>
              <c:numCache>
                <c:formatCode>General</c:formatCode>
                <c:ptCount val="4"/>
                <c:pt idx="0">
                  <c:v>64</c:v>
                </c:pt>
                <c:pt idx="1">
                  <c:v>128</c:v>
                </c:pt>
                <c:pt idx="2">
                  <c:v>256</c:v>
                </c:pt>
                <c:pt idx="3">
                  <c:v>512</c:v>
                </c:pt>
              </c:numCache>
            </c:numRef>
          </c:cat>
          <c:val>
            <c:numRef>
              <c:f>Tabelle1!$C$2:$C$5</c:f>
              <c:numCache>
                <c:formatCode>General</c:formatCode>
                <c:ptCount val="4"/>
                <c:pt idx="0">
                  <c:v>4.8</c:v>
                </c:pt>
                <c:pt idx="1">
                  <c:v>8.5</c:v>
                </c:pt>
                <c:pt idx="2">
                  <c:v>19</c:v>
                </c:pt>
                <c:pt idx="3">
                  <c:v>37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0984448"/>
        <c:axId val="89425024"/>
      </c:barChart>
      <c:catAx>
        <c:axId val="909844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89425024"/>
        <c:crosses val="autoZero"/>
        <c:auto val="1"/>
        <c:lblAlgn val="ctr"/>
        <c:lblOffset val="100"/>
        <c:noMultiLvlLbl val="0"/>
      </c:catAx>
      <c:valAx>
        <c:axId val="8942502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90984448"/>
        <c:crosses val="autoZero"/>
        <c:crossBetween val="between"/>
        <c:majorUnit val="10"/>
      </c:valAx>
      <c:spPr>
        <a:ln cap="sq"/>
      </c:spPr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de-DE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de-DE" sz="1400" b="0" i="0" u="none" strike="noStrike" kern="120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3" name="Datumsplatzhalter 2"/>
          <p:cNvSpPr txBox="1">
            <a:spLocks noGrp="1"/>
          </p:cNvSpPr>
          <p:nvPr>
            <p:ph type="dt" sz="quarter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/>
          <a:lstStyle/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de-DE" sz="1400" b="0" i="0" u="none" strike="noStrike" kern="120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4" name="Fußzeilenplatzhalter 3"/>
          <p:cNvSpPr txBox="1">
            <a:spLocks noGrp="1"/>
          </p:cNvSpPr>
          <p:nvPr>
            <p:ph type="ftr" sz="quarter" idx="2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anchorCtr="0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de-DE" sz="1400" b="0" i="0" u="none" strike="noStrike" kern="120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5" name="Foliennummernplatzhalter 4"/>
          <p:cNvSpPr txBox="1">
            <a:spLocks noGrp="1"/>
          </p:cNvSpPr>
          <p:nvPr>
            <p:ph type="sldNum" sz="quarter" idx="3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anchorCtr="0" compatLnSpc="0"/>
          <a:lstStyle/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fld id="{684302F3-2793-4BE0-9B52-780BA0373090}" type="slidenum">
              <a:t>‹Nr.›</a:t>
            </a:fld>
            <a:endParaRPr lang="de-DE" sz="1400" b="0" i="0" u="none" strike="noStrike" kern="120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41716062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 idx="2"/>
          </p:nvPr>
        </p:nvSpPr>
        <p:spPr>
          <a:xfrm>
            <a:off x="1107000" y="812520"/>
            <a:ext cx="5345280" cy="4008959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3" name="Notizenplatzhalter 2"/>
          <p:cNvSpPr txBox="1">
            <a:spLocks noGrp="1"/>
          </p:cNvSpPr>
          <p:nvPr>
            <p:ph type="body" sz="quarter" idx="3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endParaRPr lang="de-DE"/>
          </a:p>
        </p:txBody>
      </p:sp>
      <p:sp>
        <p:nvSpPr>
          <p:cNvPr id="4" name="Kopfzeilenplatzhalter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/>
          <a:lstStyle>
            <a:lvl1pPr lvl="0" rtl="0" hangingPunct="0">
              <a:buNone/>
              <a:tabLst/>
              <a:defRPr lang="de-DE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de-DE"/>
          </a:p>
        </p:txBody>
      </p:sp>
      <p:sp>
        <p:nvSpPr>
          <p:cNvPr id="5" name="Datumsplatzhalter 4"/>
          <p:cNvSpPr txBox="1">
            <a:spLocks noGrp="1"/>
          </p:cNvSpPr>
          <p:nvPr>
            <p:ph type="dt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/>
          <a:lstStyle>
            <a:lvl1pPr lvl="0" algn="r" rtl="0" hangingPunct="0">
              <a:buNone/>
              <a:tabLst/>
              <a:defRPr lang="de-DE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de-DE"/>
          </a:p>
        </p:txBody>
      </p:sp>
      <p:sp>
        <p:nvSpPr>
          <p:cNvPr id="6" name="Fußzeilenplatzhalter 5"/>
          <p:cNvSpPr txBox="1">
            <a:spLocks noGrp="1"/>
          </p:cNvSpPr>
          <p:nvPr>
            <p:ph type="ftr" sz="quarter" idx="4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 anchorCtr="0"/>
          <a:lstStyle>
            <a:lvl1pPr lvl="0" rtl="0" hangingPunct="0">
              <a:buNone/>
              <a:tabLst/>
              <a:defRPr lang="de-DE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de-DE"/>
          </a:p>
        </p:txBody>
      </p:sp>
      <p:sp>
        <p:nvSpPr>
          <p:cNvPr id="7" name="Foliennummernplatzhalter 6"/>
          <p:cNvSpPr txBox="1">
            <a:spLocks noGrp="1"/>
          </p:cNvSpPr>
          <p:nvPr>
            <p:ph type="sldNum" sz="quarter" idx="5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 anchorCtr="0"/>
          <a:lstStyle>
            <a:lvl1pPr lvl="0" algn="r" rtl="0" hangingPunct="0">
              <a:buNone/>
              <a:tabLst/>
              <a:defRPr lang="de-DE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fld id="{1C4A3714-6941-45BE-BB40-8899FF029CE1}" type="slidenum"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993073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216000" marR="0" indent="-216000" rtl="0" hangingPunct="0">
      <a:tabLst/>
      <a:defRPr lang="de-DE" sz="2000" b="0" i="0" u="none" strike="noStrike" kern="1200">
        <a:ln>
          <a:noFill/>
        </a:ln>
        <a:latin typeface="Arial" pitchFamily="18"/>
        <a:ea typeface="Microsoft YaHei" pitchFamily="2"/>
        <a:cs typeface="Mangal" pitchFamily="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/>
          <p:cNvSpPr txBox="1">
            <a:spLocks noGrp="1"/>
          </p:cNvSpPr>
          <p:nvPr>
            <p:ph type="body" sz="quarter" idx="1"/>
          </p:nvPr>
        </p:nvSpPr>
        <p:spPr>
          <a:xfrm>
            <a:off x="756000" y="5078520"/>
            <a:ext cx="6047640" cy="4811400"/>
          </a:xfrm>
        </p:spPr>
        <p:txBody>
          <a:bodyPr/>
          <a:lstStyle/>
          <a:p>
            <a:pPr lvl="0"/>
            <a:r>
              <a:rPr lang="de-DE" dirty="0" smtClean="0"/>
              <a:t>Guten Morgen, Willkommen</a:t>
            </a:r>
            <a:r>
              <a:rPr lang="de-DE" baseline="0" dirty="0" smtClean="0"/>
              <a:t> zum Abschlussvortrag bei meiner BA über </a:t>
            </a:r>
            <a:r>
              <a:rPr lang="de-DE" baseline="0" dirty="0" smtClean="0"/>
              <a:t>IIS</a:t>
            </a:r>
          </a:p>
          <a:p>
            <a:pPr lvl="0"/>
            <a:endParaRPr lang="de-DE" baseline="0" dirty="0" smtClean="0"/>
          </a:p>
          <a:p>
            <a:pPr lvl="0"/>
            <a:r>
              <a:rPr lang="de-DE" baseline="0" dirty="0" smtClean="0"/>
              <a:t>Generell </a:t>
            </a:r>
            <a:r>
              <a:rPr lang="de-DE" baseline="0" dirty="0" err="1" smtClean="0"/>
              <a:t>gings</a:t>
            </a:r>
            <a:r>
              <a:rPr lang="de-DE" baseline="0" dirty="0" smtClean="0"/>
              <a:t> bei mir drum fotorealistische </a:t>
            </a:r>
            <a:r>
              <a:rPr lang="de-DE" baseline="0" dirty="0" err="1" smtClean="0"/>
              <a:t>bilder</a:t>
            </a:r>
            <a:r>
              <a:rPr lang="de-DE" baseline="0" dirty="0" smtClean="0"/>
              <a:t> zu erzeugen</a:t>
            </a:r>
          </a:p>
          <a:p>
            <a:pPr lvl="0"/>
            <a:endParaRPr lang="de-DE" baseline="0" dirty="0" smtClean="0"/>
          </a:p>
          <a:p>
            <a:pPr lvl="0"/>
            <a:r>
              <a:rPr lang="de-DE" baseline="0" dirty="0" smtClean="0"/>
              <a:t>Mit der </a:t>
            </a:r>
            <a:r>
              <a:rPr lang="de-DE" baseline="0" dirty="0" err="1" smtClean="0"/>
              <a:t>idee</a:t>
            </a:r>
            <a:r>
              <a:rPr lang="de-DE" baseline="0" dirty="0" smtClean="0"/>
              <a:t>, dass man sich VOR dem rendern überall in der </a:t>
            </a:r>
            <a:r>
              <a:rPr lang="de-DE" baseline="0" dirty="0" err="1" smtClean="0"/>
              <a:t>szene</a:t>
            </a:r>
            <a:r>
              <a:rPr lang="de-DE" baseline="0" dirty="0" smtClean="0"/>
              <a:t> die einfallende </a:t>
            </a:r>
            <a:r>
              <a:rPr lang="de-DE" baseline="0" dirty="0" err="1" smtClean="0"/>
              <a:t>beleuchtung</a:t>
            </a:r>
            <a:r>
              <a:rPr lang="de-DE" baseline="0" dirty="0" smtClean="0"/>
              <a:t> </a:t>
            </a:r>
            <a:r>
              <a:rPr lang="de-DE" baseline="0" dirty="0" err="1" smtClean="0"/>
              <a:t>cacht</a:t>
            </a:r>
            <a:endParaRPr lang="de-DE" baseline="0" dirty="0" smtClean="0"/>
          </a:p>
          <a:p>
            <a:pPr lvl="0"/>
            <a:endParaRPr lang="de-DE" baseline="0" dirty="0" smtClean="0"/>
          </a:p>
          <a:p>
            <a:pPr lvl="0"/>
            <a:r>
              <a:rPr lang="de-DE" baseline="0" dirty="0" smtClean="0"/>
              <a:t>Und diese </a:t>
            </a:r>
            <a:r>
              <a:rPr lang="de-DE" baseline="0" dirty="0" err="1" smtClean="0"/>
              <a:t>caches</a:t>
            </a:r>
            <a:r>
              <a:rPr lang="de-DE" baseline="0" dirty="0" smtClean="0"/>
              <a:t> dann </a:t>
            </a:r>
            <a:r>
              <a:rPr lang="de-DE" baseline="0" dirty="0" err="1" smtClean="0"/>
              <a:t>zB</a:t>
            </a:r>
            <a:r>
              <a:rPr lang="de-DE" baseline="0" dirty="0" smtClean="0"/>
              <a:t> in </a:t>
            </a:r>
            <a:r>
              <a:rPr lang="de-DE" baseline="0" dirty="0" err="1" smtClean="0"/>
              <a:t>nem</a:t>
            </a:r>
            <a:r>
              <a:rPr lang="de-DE" baseline="0" dirty="0" smtClean="0"/>
              <a:t> </a:t>
            </a:r>
            <a:r>
              <a:rPr lang="de-DE" baseline="0" dirty="0" err="1" smtClean="0"/>
              <a:t>Pathtracer</a:t>
            </a:r>
            <a:r>
              <a:rPr lang="de-DE" baseline="0" dirty="0" smtClean="0"/>
              <a:t> verwendet, um bessere pfade zu erzeugen</a:t>
            </a:r>
          </a:p>
          <a:p>
            <a:pPr lvl="0"/>
            <a:endParaRPr lang="de-DE" baseline="0" dirty="0" smtClean="0"/>
          </a:p>
          <a:p>
            <a:pPr lvl="0"/>
            <a:r>
              <a:rPr lang="de-DE" baseline="0" dirty="0" smtClean="0"/>
              <a:t>Und am ende ein realistisches </a:t>
            </a:r>
            <a:r>
              <a:rPr lang="de-DE" baseline="0" dirty="0" err="1" smtClean="0"/>
              <a:t>bild</a:t>
            </a:r>
            <a:r>
              <a:rPr lang="de-DE" baseline="0" dirty="0" smtClean="0"/>
              <a:t> zu haben</a:t>
            </a:r>
            <a:endParaRPr lang="de-DE" dirty="0" smtClean="0"/>
          </a:p>
        </p:txBody>
      </p:sp>
    </p:spTree>
    <p:extLst>
      <p:ext uri="{BB962C8B-B14F-4D97-AF65-F5344CB8AC3E}">
        <p14:creationId xmlns:p14="http://schemas.microsoft.com/office/powerpoint/2010/main" val="34649558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Problem: PDF in </a:t>
            </a:r>
            <a:r>
              <a:rPr lang="de-DE" dirty="0" err="1" smtClean="0"/>
              <a:t>Map</a:t>
            </a:r>
            <a:r>
              <a:rPr lang="de-DE" dirty="0" smtClean="0"/>
              <a:t> im Moment über </a:t>
            </a:r>
            <a:r>
              <a:rPr lang="de-DE" dirty="0" err="1" smtClean="0"/>
              <a:t>Texel</a:t>
            </a:r>
            <a:r>
              <a:rPr lang="de-DE" dirty="0" smtClean="0"/>
              <a:t> gemessen</a:t>
            </a:r>
            <a:r>
              <a:rPr lang="de-DE" baseline="0" dirty="0" smtClean="0"/>
              <a:t> (Summe = 1)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/>
              <a:t>reicht, um damit zu </a:t>
            </a:r>
            <a:r>
              <a:rPr lang="de-DE" baseline="0" dirty="0" err="1" smtClean="0"/>
              <a:t>samplen</a:t>
            </a:r>
            <a:r>
              <a:rPr lang="de-DE" baseline="0" dirty="0" smtClean="0"/>
              <a:t> </a:t>
            </a:r>
            <a:r>
              <a:rPr lang="de-DE" baseline="0" dirty="0" smtClean="0">
                <a:sym typeface="Wingdings" panose="05000000000000000000" pitchFamily="2" charset="2"/>
              </a:rPr>
              <a:t> jetzt schon mal CDF rausziehen</a:t>
            </a:r>
          </a:p>
          <a:p>
            <a:pPr marL="0" indent="0">
              <a:buFontTx/>
              <a:buNone/>
            </a:pPr>
            <a:r>
              <a:rPr lang="de-DE" baseline="0" dirty="0" smtClean="0">
                <a:sym typeface="Wingdings" panose="05000000000000000000" pitchFamily="2" charset="2"/>
              </a:rPr>
              <a:t>Aber: nicht jeder </a:t>
            </a:r>
            <a:r>
              <a:rPr lang="de-DE" baseline="0" dirty="0" err="1" smtClean="0">
                <a:sym typeface="Wingdings" panose="05000000000000000000" pitchFamily="2" charset="2"/>
              </a:rPr>
              <a:t>Texel</a:t>
            </a:r>
            <a:r>
              <a:rPr lang="de-DE" baseline="0" dirty="0" smtClean="0">
                <a:sym typeface="Wingdings" panose="05000000000000000000" pitchFamily="2" charset="2"/>
              </a:rPr>
              <a:t> ist gleich viel Solid Angle (Bild 1)</a:t>
            </a:r>
          </a:p>
          <a:p>
            <a:pPr marL="0" indent="0">
              <a:buFontTx/>
              <a:buNone/>
            </a:pPr>
            <a:endParaRPr lang="de-DE" baseline="0" dirty="0" smtClean="0">
              <a:sym typeface="Wingdings" panose="05000000000000000000" pitchFamily="2" charset="2"/>
            </a:endParaRPr>
          </a:p>
          <a:p>
            <a:pPr marL="342900" indent="-342900">
              <a:buFontTx/>
              <a:buChar char="-"/>
            </a:pPr>
            <a:r>
              <a:rPr lang="de-DE" baseline="0" dirty="0" smtClean="0">
                <a:sym typeface="Wingdings" panose="05000000000000000000" pitchFamily="2" charset="2"/>
              </a:rPr>
              <a:t>Wir haben den Raumwinkel pro </a:t>
            </a:r>
            <a:r>
              <a:rPr lang="de-DE" baseline="0" dirty="0" err="1" smtClean="0">
                <a:sym typeface="Wingdings" panose="05000000000000000000" pitchFamily="2" charset="2"/>
              </a:rPr>
              <a:t>Texel</a:t>
            </a:r>
            <a:r>
              <a:rPr lang="de-DE" baseline="0" dirty="0" smtClean="0">
                <a:sym typeface="Wingdings" panose="05000000000000000000" pitchFamily="2" charset="2"/>
              </a:rPr>
              <a:t> berechnet (Bild 2)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>
                <a:sym typeface="Wingdings" panose="05000000000000000000" pitchFamily="2" charset="2"/>
              </a:rPr>
              <a:t>Und die </a:t>
            </a:r>
            <a:r>
              <a:rPr lang="de-DE" baseline="0" dirty="0" err="1" smtClean="0">
                <a:sym typeface="Wingdings" panose="05000000000000000000" pitchFamily="2" charset="2"/>
              </a:rPr>
              <a:t>Map</a:t>
            </a:r>
            <a:r>
              <a:rPr lang="de-DE" baseline="0" dirty="0" smtClean="0">
                <a:sym typeface="Wingdings" panose="05000000000000000000" pitchFamily="2" charset="2"/>
              </a:rPr>
              <a:t> damit verrechnet =&gt; </a:t>
            </a:r>
            <a:r>
              <a:rPr lang="de-DE" baseline="0" dirty="0" err="1" smtClean="0">
                <a:sym typeface="Wingdings" panose="05000000000000000000" pitchFamily="2" charset="2"/>
              </a:rPr>
              <a:t>pdf</a:t>
            </a:r>
            <a:r>
              <a:rPr lang="de-DE" baseline="0" dirty="0" smtClean="0">
                <a:sym typeface="Wingdings" panose="05000000000000000000" pitchFamily="2" charset="2"/>
              </a:rPr>
              <a:t>-Werte über Raumwinkel</a:t>
            </a:r>
          </a:p>
          <a:p>
            <a:pPr marL="342900" indent="-342900">
              <a:buFontTx/>
              <a:buChar char="-"/>
            </a:pPr>
            <a:endParaRPr lang="de-DE" baseline="0" dirty="0" smtClean="0">
              <a:sym typeface="Wingdings" panose="05000000000000000000" pitchFamily="2" charset="2"/>
            </a:endParaRPr>
          </a:p>
          <a:p>
            <a:pPr marL="342900" indent="-342900">
              <a:buFontTx/>
              <a:buChar char="-"/>
            </a:pPr>
            <a:endParaRPr lang="de-DE" baseline="0" dirty="0" smtClean="0">
              <a:sym typeface="Wingdings" panose="05000000000000000000" pitchFamily="2" charset="2"/>
            </a:endParaRPr>
          </a:p>
          <a:p>
            <a:pPr marL="0" indent="0">
              <a:buFontTx/>
              <a:buNone/>
            </a:pPr>
            <a:r>
              <a:rPr lang="de-DE" baseline="0" dirty="0" smtClean="0">
                <a:sym typeface="Wingdings" panose="05000000000000000000" pitchFamily="2" charset="2"/>
              </a:rPr>
              <a:t>Wie korrekt? Jacobi-Determinante von </a:t>
            </a:r>
            <a:r>
              <a:rPr lang="de-DE" baseline="0" dirty="0" err="1" smtClean="0">
                <a:sym typeface="Wingdings" panose="05000000000000000000" pitchFamily="2" charset="2"/>
              </a:rPr>
              <a:t>Texel</a:t>
            </a:r>
            <a:r>
              <a:rPr lang="de-DE" baseline="0" dirty="0" smtClean="0">
                <a:sym typeface="Wingdings" panose="05000000000000000000" pitchFamily="2" charset="2"/>
              </a:rPr>
              <a:t>  Richtung</a:t>
            </a:r>
          </a:p>
          <a:p>
            <a:pPr marL="584100" lvl="1" indent="-342900">
              <a:buFontTx/>
              <a:buChar char="-"/>
            </a:pPr>
            <a:r>
              <a:rPr lang="de-DE" baseline="0" dirty="0" smtClean="0">
                <a:sym typeface="Wingdings" panose="05000000000000000000" pitchFamily="2" charset="2"/>
              </a:rPr>
              <a:t>Partielle Ableitung der Abb. </a:t>
            </a:r>
            <a:r>
              <a:rPr lang="de-DE" baseline="0" dirty="0" err="1" smtClean="0">
                <a:sym typeface="Wingdings" panose="05000000000000000000" pitchFamily="2" charset="2"/>
              </a:rPr>
              <a:t>Texel</a:t>
            </a:r>
            <a:r>
              <a:rPr lang="de-DE" baseline="0" dirty="0" smtClean="0">
                <a:sym typeface="Wingdings" panose="05000000000000000000" pitchFamily="2" charset="2"/>
              </a:rPr>
              <a:t>  </a:t>
            </a:r>
            <a:r>
              <a:rPr lang="de-DE" baseline="0" dirty="0" err="1" smtClean="0">
                <a:sym typeface="Wingdings" panose="05000000000000000000" pitchFamily="2" charset="2"/>
              </a:rPr>
              <a:t>Rrichtung</a:t>
            </a:r>
            <a:r>
              <a:rPr lang="de-DE" baseline="0" dirty="0" smtClean="0">
                <a:sym typeface="Wingdings" panose="05000000000000000000" pitchFamily="2" charset="2"/>
              </a:rPr>
              <a:t> in Jacobimatrix, davon Determinante</a:t>
            </a:r>
          </a:p>
          <a:p>
            <a:pPr marL="0" indent="0">
              <a:buFontTx/>
              <a:buNone/>
            </a:pPr>
            <a:endParaRPr lang="de-DE" baseline="0" dirty="0" smtClean="0">
              <a:sym typeface="Wingdings" panose="05000000000000000000" pitchFamily="2" charset="2"/>
            </a:endParaRPr>
          </a:p>
          <a:p>
            <a:pPr marL="342900" indent="-342900">
              <a:buFontTx/>
              <a:buChar char="-"/>
            </a:pPr>
            <a:endParaRPr lang="de-DE" baseline="0" dirty="0" smtClean="0">
              <a:sym typeface="Wingdings" panose="05000000000000000000" pitchFamily="2" charset="2"/>
            </a:endParaRPr>
          </a:p>
          <a:p>
            <a:pPr marL="0" indent="0">
              <a:buFontTx/>
              <a:buNone/>
            </a:pPr>
            <a:r>
              <a:rPr lang="de-DE" baseline="0" dirty="0" smtClean="0">
                <a:sym typeface="Wingdings" panose="05000000000000000000" pitchFamily="2" charset="2"/>
              </a:rPr>
              <a:t>TODO</a:t>
            </a:r>
            <a:br>
              <a:rPr lang="de-DE" baseline="0" dirty="0" smtClean="0">
                <a:sym typeface="Wingdings" panose="05000000000000000000" pitchFamily="2" charset="2"/>
              </a:rPr>
            </a:br>
            <a:r>
              <a:rPr lang="de-DE" baseline="0" dirty="0" smtClean="0">
                <a:sym typeface="Wingdings" panose="05000000000000000000" pitchFamily="2" charset="2"/>
              </a:rPr>
              <a:t/>
            </a:r>
            <a:br>
              <a:rPr lang="de-DE" baseline="0" dirty="0" smtClean="0">
                <a:sym typeface="Wingdings" panose="05000000000000000000" pitchFamily="2" charset="2"/>
              </a:rPr>
            </a:br>
            <a:r>
              <a:rPr lang="de-DE" baseline="0" dirty="0" smtClean="0">
                <a:sym typeface="Wingdings" panose="05000000000000000000" pitchFamily="2" charset="2"/>
              </a:rPr>
              <a:t>Problem: Nicht jeder </a:t>
            </a:r>
            <a:r>
              <a:rPr lang="de-DE" baseline="0" dirty="0" err="1" smtClean="0">
                <a:sym typeface="Wingdings" panose="05000000000000000000" pitchFamily="2" charset="2"/>
              </a:rPr>
              <a:t>Texel</a:t>
            </a:r>
            <a:r>
              <a:rPr lang="de-DE" baseline="0" dirty="0" smtClean="0">
                <a:sym typeface="Wingdings" panose="05000000000000000000" pitchFamily="2" charset="2"/>
              </a:rPr>
              <a:t> hat den selben Raumwinkel: </a:t>
            </a:r>
            <a:r>
              <a:rPr lang="de-DE" baseline="0" dirty="0" err="1" smtClean="0">
                <a:sym typeface="Wingdings" panose="05000000000000000000" pitchFamily="2" charset="2"/>
              </a:rPr>
              <a:t>Texel</a:t>
            </a:r>
            <a:r>
              <a:rPr lang="de-DE" baseline="0" dirty="0" smtClean="0">
                <a:sym typeface="Wingdings" panose="05000000000000000000" pitchFamily="2" charset="2"/>
              </a:rPr>
              <a:t> in der Mitte der Flächen nehmen mehr ein, </a:t>
            </a:r>
            <a:r>
              <a:rPr lang="de-DE" baseline="0" dirty="0" err="1" smtClean="0">
                <a:sym typeface="Wingdings" panose="05000000000000000000" pitchFamily="2" charset="2"/>
              </a:rPr>
              <a:t>Texel</a:t>
            </a:r>
            <a:r>
              <a:rPr lang="de-DE" baseline="0" dirty="0" smtClean="0">
                <a:sym typeface="Wingdings" panose="05000000000000000000" pitchFamily="2" charset="2"/>
              </a:rPr>
              <a:t> am Rand weniger  Naiv *</a:t>
            </a:r>
            <a:r>
              <a:rPr lang="de-DE" baseline="0" dirty="0" err="1" smtClean="0">
                <a:sym typeface="Wingdings" panose="05000000000000000000" pitchFamily="2" charset="2"/>
              </a:rPr>
              <a:t>anzahl</a:t>
            </a:r>
            <a:r>
              <a:rPr lang="de-DE" baseline="0" dirty="0" smtClean="0">
                <a:sym typeface="Wingdings" panose="05000000000000000000" pitchFamily="2" charset="2"/>
              </a:rPr>
              <a:t> der </a:t>
            </a:r>
            <a:r>
              <a:rPr lang="de-DE" baseline="0" dirty="0" err="1" smtClean="0">
                <a:sym typeface="Wingdings" panose="05000000000000000000" pitchFamily="2" charset="2"/>
              </a:rPr>
              <a:t>texel</a:t>
            </a:r>
            <a:r>
              <a:rPr lang="de-DE" baseline="0" dirty="0" smtClean="0">
                <a:sym typeface="Wingdings" panose="05000000000000000000" pitchFamily="2" charset="2"/>
              </a:rPr>
              <a:t> / 2 </a:t>
            </a:r>
            <a:r>
              <a:rPr lang="de-DE" baseline="0" dirty="0" err="1" smtClean="0">
                <a:sym typeface="Wingdings" panose="05000000000000000000" pitchFamily="2" charset="2"/>
              </a:rPr>
              <a:t>pi</a:t>
            </a:r>
            <a:r>
              <a:rPr lang="de-DE" baseline="0" dirty="0" smtClean="0">
                <a:sym typeface="Wingdings" panose="05000000000000000000" pitchFamily="2" charset="2"/>
              </a:rPr>
              <a:t>    reicht nicht.</a:t>
            </a:r>
          </a:p>
          <a:p>
            <a:pPr marL="0" indent="0">
              <a:buFontTx/>
              <a:buNone/>
            </a:pPr>
            <a:r>
              <a:rPr lang="de-DE" baseline="0" dirty="0" smtClean="0">
                <a:sym typeface="Wingdings" panose="05000000000000000000" pitchFamily="2" charset="2"/>
              </a:rPr>
              <a:t>Diese unterschiedlichen Raumwinkel pro </a:t>
            </a:r>
            <a:r>
              <a:rPr lang="de-DE" baseline="0" dirty="0" err="1" smtClean="0">
                <a:sym typeface="Wingdings" panose="05000000000000000000" pitchFamily="2" charset="2"/>
              </a:rPr>
              <a:t>Texel</a:t>
            </a:r>
            <a:r>
              <a:rPr lang="de-DE" baseline="0" dirty="0" smtClean="0">
                <a:sym typeface="Wingdings" panose="05000000000000000000" pitchFamily="2" charset="2"/>
              </a:rPr>
              <a:t> muss man in die </a:t>
            </a:r>
            <a:r>
              <a:rPr lang="de-DE" baseline="0" dirty="0" err="1" smtClean="0">
                <a:sym typeface="Wingdings" panose="05000000000000000000" pitchFamily="2" charset="2"/>
              </a:rPr>
              <a:t>Octahedron-Map</a:t>
            </a:r>
            <a:r>
              <a:rPr lang="de-DE" baseline="0" dirty="0" smtClean="0">
                <a:sym typeface="Wingdings" panose="05000000000000000000" pitchFamily="2" charset="2"/>
              </a:rPr>
              <a:t> noch mit einbeziehen, damit man eine </a:t>
            </a:r>
            <a:r>
              <a:rPr lang="de-DE" baseline="0" dirty="0" err="1" smtClean="0">
                <a:sym typeface="Wingdings" panose="05000000000000000000" pitchFamily="2" charset="2"/>
              </a:rPr>
              <a:t>pdf</a:t>
            </a:r>
            <a:r>
              <a:rPr lang="de-DE" baseline="0" dirty="0" smtClean="0">
                <a:sym typeface="Wingdings" panose="05000000000000000000" pitchFamily="2" charset="2"/>
              </a:rPr>
              <a:t> über dem Raumwinkel kriegt.</a:t>
            </a:r>
          </a:p>
          <a:p>
            <a:pPr marL="0" indent="0">
              <a:buFontTx/>
              <a:buNone/>
            </a:pPr>
            <a:r>
              <a:rPr lang="de-DE" baseline="0" dirty="0" smtClean="0">
                <a:sym typeface="Wingdings" panose="05000000000000000000" pitchFamily="2" charset="2"/>
              </a:rPr>
              <a:t>- Bild mit verschiedenen </a:t>
            </a:r>
            <a:r>
              <a:rPr lang="de-DE" baseline="0" dirty="0" err="1" smtClean="0">
                <a:sym typeface="Wingdings" panose="05000000000000000000" pitchFamily="2" charset="2"/>
              </a:rPr>
              <a:t>graumaps</a:t>
            </a:r>
            <a:r>
              <a:rPr lang="de-DE" baseline="0" dirty="0" smtClean="0">
                <a:sym typeface="Wingdings" panose="05000000000000000000" pitchFamily="2" charset="2"/>
              </a:rPr>
              <a:t> kommt raus, das ist nicht so wichtig wie wir das gemacht haben.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040599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719503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256spp</a:t>
            </a:r>
          </a:p>
          <a:p>
            <a:r>
              <a:rPr lang="de-DE" dirty="0" smtClean="0"/>
              <a:t>Oben: </a:t>
            </a:r>
            <a:r>
              <a:rPr lang="de-DE" dirty="0" err="1" smtClean="0"/>
              <a:t>irc&amp;nee</a:t>
            </a:r>
            <a:endParaRPr lang="de-DE" dirty="0" smtClean="0"/>
          </a:p>
          <a:p>
            <a:r>
              <a:rPr lang="de-DE" dirty="0" smtClean="0"/>
              <a:t>Unten</a:t>
            </a:r>
            <a:r>
              <a:rPr lang="de-DE" baseline="0" dirty="0" smtClean="0"/>
              <a:t> links: </a:t>
            </a:r>
            <a:r>
              <a:rPr lang="de-DE" baseline="0" dirty="0" err="1" smtClean="0"/>
              <a:t>nee+bsdf</a:t>
            </a:r>
            <a:r>
              <a:rPr lang="de-DE" baseline="0" dirty="0" smtClean="0"/>
              <a:t> =&gt; ähnlich viel rauschen, aber dunkler statt punkten, </a:t>
            </a:r>
            <a:r>
              <a:rPr lang="de-DE" baseline="0" dirty="0" err="1" smtClean="0"/>
              <a:t>kaustik</a:t>
            </a:r>
            <a:r>
              <a:rPr lang="de-DE" baseline="0" dirty="0" smtClean="0"/>
              <a:t> verrauschter</a:t>
            </a:r>
          </a:p>
          <a:p>
            <a:r>
              <a:rPr lang="de-DE" baseline="0" dirty="0" smtClean="0"/>
              <a:t>Unten rechts: </a:t>
            </a:r>
            <a:r>
              <a:rPr lang="de-DE" baseline="0" dirty="0" err="1" smtClean="0"/>
              <a:t>irc+bsdf</a:t>
            </a:r>
            <a:r>
              <a:rPr lang="de-DE" baseline="0" dirty="0" smtClean="0"/>
              <a:t> =&gt; bessere Kaustik, verrauschter</a:t>
            </a:r>
          </a:p>
          <a:p>
            <a:endParaRPr lang="de-DE" baseline="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662393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256spp</a:t>
            </a:r>
          </a:p>
          <a:p>
            <a:r>
              <a:rPr lang="de-DE" dirty="0" smtClean="0"/>
              <a:t>Oben: </a:t>
            </a:r>
            <a:r>
              <a:rPr lang="de-DE" dirty="0" err="1" smtClean="0"/>
              <a:t>irc&amp;nee</a:t>
            </a:r>
            <a:endParaRPr lang="de-DE" dirty="0" smtClean="0"/>
          </a:p>
          <a:p>
            <a:r>
              <a:rPr lang="de-DE" dirty="0" smtClean="0"/>
              <a:t>Unten</a:t>
            </a:r>
            <a:r>
              <a:rPr lang="de-DE" baseline="0" dirty="0" smtClean="0"/>
              <a:t> links: </a:t>
            </a:r>
            <a:r>
              <a:rPr lang="de-DE" baseline="0" dirty="0" err="1" smtClean="0"/>
              <a:t>nee+bsdf</a:t>
            </a:r>
            <a:r>
              <a:rPr lang="de-DE" baseline="0" dirty="0" smtClean="0"/>
              <a:t> =&gt; ähnlich viel rauschen, aber dunkler statt punkten, </a:t>
            </a:r>
            <a:r>
              <a:rPr lang="de-DE" baseline="0" dirty="0" err="1" smtClean="0"/>
              <a:t>kaustik</a:t>
            </a:r>
            <a:r>
              <a:rPr lang="de-DE" baseline="0" dirty="0" smtClean="0"/>
              <a:t> verrauschter</a:t>
            </a:r>
          </a:p>
          <a:p>
            <a:r>
              <a:rPr lang="de-DE" baseline="0" dirty="0" smtClean="0"/>
              <a:t>Unten rechts: </a:t>
            </a:r>
            <a:r>
              <a:rPr lang="de-DE" baseline="0" dirty="0" err="1" smtClean="0"/>
              <a:t>irc+bsdf</a:t>
            </a:r>
            <a:r>
              <a:rPr lang="de-DE" baseline="0" dirty="0" smtClean="0"/>
              <a:t> =&gt; bessere Kaustik, </a:t>
            </a:r>
            <a:r>
              <a:rPr lang="de-DE" baseline="0" dirty="0" smtClean="0"/>
              <a:t>verrauschter</a:t>
            </a:r>
            <a:endParaRPr lang="de-DE" baseline="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662393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662393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Negativbeispiel, das können</a:t>
            </a:r>
            <a:r>
              <a:rPr lang="de-DE" baseline="0" dirty="0" smtClean="0"/>
              <a:t> IRCs nicht gut.</a:t>
            </a:r>
          </a:p>
          <a:p>
            <a:endParaRPr lang="de-DE" baseline="0" dirty="0" smtClean="0"/>
          </a:p>
          <a:p>
            <a:r>
              <a:rPr lang="de-DE" baseline="0" dirty="0" smtClean="0"/>
              <a:t>64spp</a:t>
            </a:r>
          </a:p>
          <a:p>
            <a:r>
              <a:rPr lang="de-DE" baseline="0" dirty="0" smtClean="0"/>
              <a:t>oben: BSDF&amp;NEE</a:t>
            </a:r>
          </a:p>
          <a:p>
            <a:r>
              <a:rPr lang="de-DE" baseline="0" dirty="0" smtClean="0"/>
              <a:t>Unten links: IRC&amp;NEE</a:t>
            </a:r>
          </a:p>
          <a:p>
            <a:r>
              <a:rPr lang="de-DE" baseline="0" dirty="0" smtClean="0"/>
              <a:t>Unten Rechts: IRC&amp;BSDF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1000688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Links: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Weniger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Pfade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(2k) =&gt;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allgemeines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rauschen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,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ähnlich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wie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bsdf&amp;nee</a:t>
            </a:r>
            <a:endParaRPr lang="en-US" sz="2000" b="0" i="0" u="none" strike="noStrike" kern="1200" baseline="0" dirty="0" smtClean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  <a:p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Rechts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: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Weniger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ppc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(20) =&gt;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helleres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,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bunteres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rauschen</a:t>
            </a:r>
            <a:endParaRPr lang="en-US" sz="2000" b="0" i="0" u="none" strike="noStrike" kern="1200" baseline="0" dirty="0" smtClean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  <a:p>
            <a:endParaRPr lang="en-US" sz="2000" b="0" i="0" u="none" strike="noStrike" kern="1200" baseline="0" dirty="0" smtClean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  <a:p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We also noticed that reducing the number of photon paths resulted in a general noise not</a:t>
            </a:r>
          </a:p>
          <a:p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unlike the noise from NEE + BSDF sampling, while reducing the number of photons per</a:t>
            </a:r>
          </a:p>
          <a:p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cache generated a brighter, more colorful noise. Figure 5.8 illustrates two extremes that</a:t>
            </a:r>
          </a:p>
          <a:p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can be gradually improved by increasing the number of photon paths or photons per cache.</a:t>
            </a:r>
          </a:p>
          <a:p>
            <a:endParaRPr lang="en-US" sz="2000" b="0" i="0" u="none" strike="noStrike" kern="1200" baseline="0" dirty="0" smtClean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  <a:p>
            <a:endParaRPr lang="en-US" sz="2000" b="0" i="0" u="none" strike="noStrike" kern="1200" baseline="0" dirty="0" smtClean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  <a:p>
            <a:endParaRPr lang="en-US" sz="2000" b="0" i="0" u="none" strike="noStrike" kern="1200" baseline="0" dirty="0" smtClean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  <a:p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TODO</a:t>
            </a:r>
            <a:b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</a:b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Links: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naja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da hat man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dann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halt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eigentlich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hauptsächlich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nach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der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bsdf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gesamplet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,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viele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caches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sind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wahrsch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eh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komplett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leer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ausgegangen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und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wurden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dann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ignoriert</a:t>
            </a:r>
            <a:endParaRPr lang="en-US" sz="2000" b="0" i="0" u="none" strike="noStrike" kern="1200" baseline="0" dirty="0" smtClean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  <a:p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	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Rechts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: Fireflies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durch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zu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starke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unterschiede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in den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cachewerten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1522638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Vorverarbeitung</a:t>
            </a:r>
            <a:r>
              <a:rPr lang="de-DE" baseline="0" dirty="0" smtClean="0"/>
              <a:t> </a:t>
            </a:r>
            <a:r>
              <a:rPr lang="de-DE" baseline="0" dirty="0" smtClean="0"/>
              <a:t>55sec – nur in einem </a:t>
            </a:r>
            <a:r>
              <a:rPr lang="de-DE" baseline="0" dirty="0" err="1" smtClean="0"/>
              <a:t>thread</a:t>
            </a:r>
            <a:r>
              <a:rPr lang="de-DE" baseline="0" dirty="0" smtClean="0"/>
              <a:t> statt 4!</a:t>
            </a:r>
            <a:endParaRPr lang="de-DE" dirty="0" smtClean="0"/>
          </a:p>
          <a:p>
            <a:endParaRPr lang="de-DE" dirty="0" smtClean="0"/>
          </a:p>
          <a:p>
            <a:r>
              <a:rPr lang="de-DE" dirty="0" err="1" smtClean="0"/>
              <a:t>Mitsuba</a:t>
            </a:r>
            <a:r>
              <a:rPr lang="de-DE" dirty="0" smtClean="0"/>
              <a:t> PT 512spp</a:t>
            </a:r>
            <a:r>
              <a:rPr lang="de-DE" baseline="0" dirty="0" smtClean="0"/>
              <a:t> 2,0min</a:t>
            </a:r>
            <a:endParaRPr lang="de-DE" dirty="0" smtClean="0"/>
          </a:p>
          <a:p>
            <a:endParaRPr lang="de-DE" dirty="0" smtClean="0"/>
          </a:p>
          <a:p>
            <a:r>
              <a:rPr lang="de-DE" dirty="0" err="1" smtClean="0"/>
              <a:t>Bidir</a:t>
            </a:r>
            <a:r>
              <a:rPr lang="de-DE" dirty="0" smtClean="0"/>
              <a:t> </a:t>
            </a:r>
            <a:r>
              <a:rPr lang="de-DE" dirty="0" err="1" smtClean="0"/>
              <a:t>MaxDepth</a:t>
            </a:r>
            <a:r>
              <a:rPr lang="de-DE" baseline="0" dirty="0" smtClean="0"/>
              <a:t> 20, 128spp 4.6 min</a:t>
            </a:r>
          </a:p>
          <a:p>
            <a:r>
              <a:rPr lang="de-DE" baseline="0" dirty="0" smtClean="0"/>
              <a:t>		   10, 128spp 3.1 min</a:t>
            </a:r>
          </a:p>
          <a:p>
            <a:r>
              <a:rPr lang="de-DE" baseline="0" dirty="0" smtClean="0"/>
              <a:t>		   20, 256spp 9.3 min</a:t>
            </a:r>
            <a:endParaRPr lang="de-DE" dirty="0" smtClean="0"/>
          </a:p>
          <a:p>
            <a:r>
              <a:rPr lang="de-DE" dirty="0" smtClean="0"/>
              <a:t>		</a:t>
            </a:r>
            <a:r>
              <a:rPr lang="de-DE" baseline="0" dirty="0" smtClean="0"/>
              <a:t>   10, 256spp 6.2 min</a:t>
            </a:r>
            <a:endParaRPr lang="de-DE" dirty="0" smtClean="0"/>
          </a:p>
          <a:p>
            <a:endParaRPr lang="de-DE" dirty="0" smtClean="0"/>
          </a:p>
          <a:p>
            <a:r>
              <a:rPr lang="de-DE" sz="2000" b="0" i="0" u="none" strike="noStrike" kern="1200" dirty="0" smtClean="0">
                <a:ln>
                  <a:noFill/>
                </a:ln>
                <a:effectLst/>
                <a:latin typeface="Arial" pitchFamily="18"/>
                <a:ea typeface="Microsoft YaHei" pitchFamily="2"/>
                <a:cs typeface="Mangal" pitchFamily="2"/>
              </a:rPr>
              <a:t>4096: BSDF</a:t>
            </a:r>
            <a:r>
              <a:rPr lang="de-DE" dirty="0" smtClean="0"/>
              <a:t> </a:t>
            </a:r>
            <a:r>
              <a:rPr lang="de-DE" sz="2000" b="0" i="0" u="none" strike="noStrike" kern="1200" dirty="0" smtClean="0">
                <a:ln>
                  <a:noFill/>
                </a:ln>
                <a:effectLst/>
                <a:latin typeface="Arial" pitchFamily="18"/>
                <a:ea typeface="Microsoft YaHei" pitchFamily="2"/>
                <a:cs typeface="Mangal" pitchFamily="2"/>
              </a:rPr>
              <a:t>22,6</a:t>
            </a:r>
            <a:r>
              <a:rPr lang="de-DE" dirty="0" smtClean="0"/>
              <a:t>  Caches </a:t>
            </a:r>
            <a:r>
              <a:rPr lang="de-DE" sz="2000" b="0" i="0" u="none" strike="noStrike" kern="1200" dirty="0" smtClean="0">
                <a:ln>
                  <a:noFill/>
                </a:ln>
                <a:effectLst/>
                <a:latin typeface="Arial" pitchFamily="18"/>
                <a:ea typeface="Microsoft YaHei" pitchFamily="2"/>
                <a:cs typeface="Mangal" pitchFamily="2"/>
              </a:rPr>
              <a:t>152,1</a:t>
            </a:r>
            <a:r>
              <a:rPr lang="de-DE" dirty="0" smtClean="0"/>
              <a:t>  (</a:t>
            </a:r>
            <a:r>
              <a:rPr lang="de-DE" dirty="0" err="1" smtClean="0"/>
              <a:t>Bidir</a:t>
            </a:r>
            <a:r>
              <a:rPr lang="de-DE" dirty="0" smtClean="0"/>
              <a:t> nicht gemacht</a:t>
            </a:r>
            <a:r>
              <a:rPr lang="de-DE" dirty="0" smtClean="0"/>
              <a:t>)</a:t>
            </a:r>
          </a:p>
          <a:p>
            <a:endParaRPr lang="de-DE" dirty="0" smtClean="0"/>
          </a:p>
          <a:p>
            <a:r>
              <a:rPr lang="de-DE" dirty="0" smtClean="0"/>
              <a:t>14 primitives. </a:t>
            </a:r>
            <a:r>
              <a:rPr lang="de-DE" dirty="0" err="1" smtClean="0"/>
              <a:t>Preliminary</a:t>
            </a:r>
            <a:r>
              <a:rPr lang="de-DE" dirty="0" smtClean="0"/>
              <a:t> </a:t>
            </a:r>
            <a:r>
              <a:rPr lang="de-DE" dirty="0" err="1" smtClean="0"/>
              <a:t>index</a:t>
            </a:r>
            <a:r>
              <a:rPr lang="de-DE" dirty="0" smtClean="0"/>
              <a:t> </a:t>
            </a:r>
            <a:r>
              <a:rPr lang="de-DE" dirty="0" err="1" smtClean="0"/>
              <a:t>list</a:t>
            </a:r>
            <a:r>
              <a:rPr lang="de-DE" dirty="0" smtClean="0"/>
              <a:t>: 64B</a:t>
            </a:r>
            <a:endParaRPr lang="de-DE" dirty="0" smtClean="0"/>
          </a:p>
          <a:p>
            <a:endParaRPr lang="de-DE" dirty="0" smtClean="0"/>
          </a:p>
          <a:p>
            <a:r>
              <a:rPr lang="de-DE" dirty="0" smtClean="0"/>
              <a:t>TODO:</a:t>
            </a:r>
          </a:p>
          <a:p>
            <a:pPr marL="342900" indent="-342900">
              <a:buFontTx/>
              <a:buChar char="-"/>
            </a:pPr>
            <a:r>
              <a:rPr lang="de-DE" dirty="0" smtClean="0"/>
              <a:t>Anzahl Caches / Photonen / … dazuschreiben</a:t>
            </a:r>
          </a:p>
          <a:p>
            <a:pPr marL="342900" indent="-342900">
              <a:buFontTx/>
              <a:buChar char="-"/>
            </a:pPr>
            <a:r>
              <a:rPr lang="de-DE" dirty="0" smtClean="0"/>
              <a:t>Zeiten für </a:t>
            </a:r>
            <a:r>
              <a:rPr lang="de-DE" dirty="0" err="1" smtClean="0"/>
              <a:t>Bidir</a:t>
            </a:r>
            <a:r>
              <a:rPr lang="de-DE" dirty="0" smtClean="0"/>
              <a:t> mit dazu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3765864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err="1" smtClean="0"/>
              <a:t>Vorv</a:t>
            </a:r>
            <a:r>
              <a:rPr lang="de-DE" dirty="0" smtClean="0"/>
              <a:t>: 1.1min</a:t>
            </a:r>
            <a:endParaRPr lang="de-DE" dirty="0" smtClean="0"/>
          </a:p>
          <a:p>
            <a:r>
              <a:rPr lang="de-DE" dirty="0" smtClean="0"/>
              <a:t>Verhältnis: 4x so viele</a:t>
            </a:r>
          </a:p>
          <a:p>
            <a:endParaRPr lang="de-DE" dirty="0" smtClean="0"/>
          </a:p>
          <a:p>
            <a:r>
              <a:rPr lang="de-DE" dirty="0" smtClean="0"/>
              <a:t>3392</a:t>
            </a:r>
            <a:r>
              <a:rPr lang="de-DE" baseline="0" dirty="0" smtClean="0"/>
              <a:t> primitive. </a:t>
            </a:r>
            <a:r>
              <a:rPr lang="de-DE" baseline="0" dirty="0" err="1" smtClean="0"/>
              <a:t>Preliminary</a:t>
            </a:r>
            <a:r>
              <a:rPr lang="de-DE" baseline="0" dirty="0" smtClean="0"/>
              <a:t> </a:t>
            </a:r>
            <a:r>
              <a:rPr lang="de-DE" baseline="0" dirty="0" err="1" smtClean="0"/>
              <a:t>index</a:t>
            </a:r>
            <a:r>
              <a:rPr lang="de-DE" baseline="0" dirty="0" smtClean="0"/>
              <a:t> </a:t>
            </a:r>
            <a:r>
              <a:rPr lang="de-DE" baseline="0" dirty="0" err="1" smtClean="0"/>
              <a:t>list</a:t>
            </a:r>
            <a:r>
              <a:rPr lang="de-DE" baseline="0" dirty="0" smtClean="0"/>
              <a:t>: 13.3KiB</a:t>
            </a:r>
            <a:endParaRPr lang="de-DE" dirty="0" smtClean="0"/>
          </a:p>
          <a:p>
            <a:r>
              <a:rPr lang="de-DE" sz="2000" b="0" i="0" u="none" strike="noStrike" kern="1200" dirty="0" smtClean="0">
                <a:ln>
                  <a:noFill/>
                </a:ln>
                <a:effectLst/>
                <a:latin typeface="Arial" pitchFamily="18"/>
                <a:ea typeface="Microsoft YaHei" pitchFamily="2"/>
                <a:cs typeface="Mangal" pitchFamily="2"/>
              </a:rPr>
              <a:t>4096</a:t>
            </a:r>
            <a:r>
              <a:rPr lang="de-DE" dirty="0" smtClean="0"/>
              <a:t> </a:t>
            </a:r>
            <a:r>
              <a:rPr lang="de-DE" sz="2000" b="0" i="0" u="none" strike="noStrike" kern="1200" dirty="0" smtClean="0">
                <a:ln>
                  <a:noFill/>
                </a:ln>
                <a:effectLst/>
                <a:latin typeface="Arial" pitchFamily="18"/>
                <a:ea typeface="Microsoft YaHei" pitchFamily="2"/>
                <a:cs typeface="Mangal" pitchFamily="2"/>
              </a:rPr>
              <a:t>71</a:t>
            </a:r>
            <a:r>
              <a:rPr lang="de-DE" dirty="0" smtClean="0"/>
              <a:t> </a:t>
            </a:r>
            <a:r>
              <a:rPr lang="de-DE" sz="2000" b="0" i="0" u="none" strike="noStrike" kern="1200" dirty="0" smtClean="0">
                <a:ln>
                  <a:noFill/>
                </a:ln>
                <a:effectLst/>
                <a:latin typeface="Arial" pitchFamily="18"/>
                <a:ea typeface="Microsoft YaHei" pitchFamily="2"/>
                <a:cs typeface="Mangal" pitchFamily="2"/>
              </a:rPr>
              <a:t>281</a:t>
            </a:r>
            <a:r>
              <a:rPr lang="de-DE" dirty="0" smtClean="0"/>
              <a:t> </a:t>
            </a:r>
          </a:p>
          <a:p>
            <a:endParaRPr lang="de-DE" dirty="0" smtClean="0"/>
          </a:p>
          <a:p>
            <a:endParaRPr lang="de-DE" dirty="0" smtClean="0"/>
          </a:p>
          <a:p>
            <a:endParaRPr lang="de-DE" dirty="0" smtClean="0"/>
          </a:p>
          <a:p>
            <a:r>
              <a:rPr lang="de-DE" dirty="0" smtClean="0"/>
              <a:t>TODO:</a:t>
            </a:r>
          </a:p>
          <a:p>
            <a:pPr marL="342900" indent="-342900">
              <a:buFontTx/>
              <a:buChar char="-"/>
            </a:pPr>
            <a:r>
              <a:rPr lang="de-DE" dirty="0" smtClean="0"/>
              <a:t>Anzahl Caches / Photonen / … dazuschreiben</a:t>
            </a:r>
          </a:p>
          <a:p>
            <a:pPr marL="342900" indent="-342900">
              <a:buFontTx/>
              <a:buChar char="-"/>
            </a:pPr>
            <a:r>
              <a:rPr lang="de-DE" dirty="0" smtClean="0"/>
              <a:t>Zeiten für </a:t>
            </a:r>
            <a:r>
              <a:rPr lang="de-DE" dirty="0" err="1" smtClean="0"/>
              <a:t>Bidir</a:t>
            </a:r>
            <a:r>
              <a:rPr lang="de-DE" dirty="0" smtClean="0"/>
              <a:t> mit dazu</a:t>
            </a:r>
          </a:p>
          <a:p>
            <a:pPr marL="342900" indent="-342900">
              <a:buFontTx/>
              <a:buChar char="-"/>
            </a:pPr>
            <a:r>
              <a:rPr lang="de-DE" dirty="0" smtClean="0"/>
              <a:t>Gleiche</a:t>
            </a:r>
            <a:r>
              <a:rPr lang="de-DE" baseline="0" dirty="0" smtClean="0"/>
              <a:t> Farben &amp; Format wie Folie davor</a:t>
            </a:r>
            <a:endParaRPr lang="de-DE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5167617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250k photonenpfade</a:t>
            </a:r>
            <a:r>
              <a:rPr lang="de-DE" baseline="0" dirty="0" smtClean="0"/>
              <a:t> // 1.6 </a:t>
            </a:r>
            <a:r>
              <a:rPr lang="de-DE" baseline="0" dirty="0" err="1" smtClean="0"/>
              <a:t>Mio</a:t>
            </a:r>
            <a:r>
              <a:rPr lang="de-DE" baseline="0" dirty="0" smtClean="0"/>
              <a:t> Photonen</a:t>
            </a:r>
          </a:p>
          <a:p>
            <a:r>
              <a:rPr lang="de-DE" baseline="0" dirty="0" smtClean="0"/>
              <a:t>20k </a:t>
            </a:r>
            <a:r>
              <a:rPr lang="de-DE" baseline="0" dirty="0" err="1" smtClean="0"/>
              <a:t>caches</a:t>
            </a:r>
            <a:endParaRPr lang="de-DE" baseline="0" dirty="0" smtClean="0"/>
          </a:p>
          <a:p>
            <a:r>
              <a:rPr lang="de-DE" baseline="0" dirty="0" smtClean="0"/>
              <a:t>2500 </a:t>
            </a:r>
            <a:r>
              <a:rPr lang="de-DE" baseline="0" dirty="0" err="1" smtClean="0"/>
              <a:t>ppc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20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493430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Dieses Ding</a:t>
            </a:r>
            <a:r>
              <a:rPr lang="de-DE" baseline="0" dirty="0" smtClean="0"/>
              <a:t> hier approximieren</a:t>
            </a:r>
          </a:p>
          <a:p>
            <a:r>
              <a:rPr lang="de-DE" baseline="0" dirty="0" smtClean="0"/>
              <a:t>Große Frage: Wie wählt man p?</a:t>
            </a:r>
          </a:p>
          <a:p>
            <a:endParaRPr lang="de-DE" baseline="0" dirty="0" smtClean="0"/>
          </a:p>
          <a:p>
            <a:r>
              <a:rPr lang="de-DE" baseline="0" dirty="0" smtClean="0"/>
              <a:t>Nicht „</a:t>
            </a:r>
            <a:r>
              <a:rPr lang="de-DE" baseline="0" dirty="0" err="1" smtClean="0"/>
              <a:t>Rendergleichung</a:t>
            </a:r>
            <a:r>
              <a:rPr lang="de-DE" baseline="0" dirty="0" smtClean="0"/>
              <a:t>“ sondern „Rendering </a:t>
            </a:r>
            <a:r>
              <a:rPr lang="de-DE" baseline="0" dirty="0" err="1" smtClean="0"/>
              <a:t>Equation</a:t>
            </a:r>
            <a:r>
              <a:rPr lang="de-DE" baseline="0" dirty="0" smtClean="0"/>
              <a:t>“ / „Reflexionsintegral“</a:t>
            </a:r>
          </a:p>
          <a:p>
            <a:r>
              <a:rPr lang="de-DE" baseline="0" dirty="0" smtClean="0"/>
              <a:t>Monte Carlo ist nicht die EINZIGE Möglichkeit das zu lösen, aber heutzutage die am weitesten verbreitete Methode das zu lösen</a:t>
            </a:r>
          </a:p>
          <a:p>
            <a:r>
              <a:rPr lang="de-DE" baseline="0" dirty="0" err="1" smtClean="0"/>
              <a:t>Importance</a:t>
            </a:r>
            <a:r>
              <a:rPr lang="de-DE" baseline="0" dirty="0" smtClean="0"/>
              <a:t> Sampling = wähle </a:t>
            </a:r>
            <a:r>
              <a:rPr lang="de-DE" baseline="0" dirty="0" err="1" smtClean="0"/>
              <a:t>pdf</a:t>
            </a:r>
            <a:r>
              <a:rPr lang="de-DE" baseline="0" dirty="0" smtClean="0"/>
              <a:t> proportional zu Integrand</a:t>
            </a:r>
          </a:p>
          <a:p>
            <a:endParaRPr lang="de-DE" baseline="0" dirty="0" smtClean="0"/>
          </a:p>
          <a:p>
            <a:r>
              <a:rPr lang="de-DE" baseline="0" dirty="0" smtClean="0"/>
              <a:t>… und natürlich Kombinieren durch MIS</a:t>
            </a:r>
          </a:p>
          <a:p>
            <a:endParaRPr lang="de-DE" baseline="0" dirty="0" smtClean="0"/>
          </a:p>
          <a:p>
            <a:endParaRPr lang="de-DE" baseline="0" dirty="0" smtClean="0"/>
          </a:p>
          <a:p>
            <a:r>
              <a:rPr lang="de-DE" baseline="0" dirty="0" smtClean="0"/>
              <a:t>TODO weicheren Einstieg. Erst noch so, wir wollen hier fotorealistisch, kombiniert mit </a:t>
            </a:r>
            <a:r>
              <a:rPr lang="de-DE" baseline="0" dirty="0" err="1" smtClean="0"/>
              <a:t>path</a:t>
            </a:r>
            <a:r>
              <a:rPr lang="de-DE" baseline="0" dirty="0" smtClean="0"/>
              <a:t> </a:t>
            </a:r>
            <a:r>
              <a:rPr lang="de-DE" baseline="0" dirty="0" err="1" smtClean="0"/>
              <a:t>tracing</a:t>
            </a:r>
            <a:endParaRPr lang="de-DE" baseline="0" dirty="0" smtClean="0"/>
          </a:p>
          <a:p>
            <a:r>
              <a:rPr lang="de-DE" baseline="0" dirty="0" smtClean="0"/>
              <a:t>Und dann so die </a:t>
            </a:r>
            <a:r>
              <a:rPr lang="de-DE" baseline="0" dirty="0" err="1" smtClean="0"/>
              <a:t>rendering</a:t>
            </a:r>
            <a:r>
              <a:rPr lang="de-DE" baseline="0" dirty="0" smtClean="0"/>
              <a:t> </a:t>
            </a:r>
            <a:r>
              <a:rPr lang="de-DE" baseline="0" dirty="0" err="1" smtClean="0"/>
              <a:t>equation</a:t>
            </a:r>
            <a:r>
              <a:rPr lang="de-DE" baseline="0" dirty="0" smtClean="0"/>
              <a:t>, dass man das emittierte licht hat und das weitergeleitete</a:t>
            </a:r>
          </a:p>
          <a:p>
            <a:r>
              <a:rPr lang="de-DE" baseline="0" dirty="0" smtClean="0"/>
              <a:t>Und das weitergeleitete ist eigentlich rekursiv</a:t>
            </a:r>
          </a:p>
          <a:p>
            <a:r>
              <a:rPr lang="de-DE" baseline="0" dirty="0" smtClean="0"/>
              <a:t>Und das einzige womit man das anständig lösen kann ist Monte Carlo Integration</a:t>
            </a:r>
          </a:p>
          <a:p>
            <a:r>
              <a:rPr lang="de-DE" baseline="0" dirty="0" smtClean="0"/>
              <a:t>Indem man nach „irgendeiner“ Wahrscheinlichkeitsverteilung 1-n </a:t>
            </a:r>
            <a:r>
              <a:rPr lang="de-DE" baseline="0" dirty="0" err="1" smtClean="0"/>
              <a:t>samples</a:t>
            </a:r>
            <a:r>
              <a:rPr lang="de-DE" baseline="0" dirty="0" smtClean="0"/>
              <a:t> zieht und die mit deren Wahrscheinlichkeit gewichtet</a:t>
            </a:r>
          </a:p>
          <a:p>
            <a:r>
              <a:rPr lang="de-DE" baseline="0" dirty="0" smtClean="0"/>
              <a:t>Das nennt man dann </a:t>
            </a:r>
            <a:r>
              <a:rPr lang="de-DE" baseline="0" dirty="0" err="1" smtClean="0"/>
              <a:t>Importance</a:t>
            </a:r>
            <a:r>
              <a:rPr lang="de-DE" baseline="0" dirty="0" smtClean="0"/>
              <a:t> </a:t>
            </a:r>
            <a:r>
              <a:rPr lang="de-DE" baseline="0" dirty="0" err="1" smtClean="0"/>
              <a:t>sampling</a:t>
            </a:r>
            <a:endParaRPr lang="de-DE" baseline="0" dirty="0" smtClean="0"/>
          </a:p>
          <a:p>
            <a:endParaRPr lang="de-DE" baseline="0" dirty="0" smtClean="0"/>
          </a:p>
          <a:p>
            <a:r>
              <a:rPr lang="de-DE" baseline="0" dirty="0" smtClean="0"/>
              <a:t>Und was sind so </a:t>
            </a:r>
            <a:r>
              <a:rPr lang="de-DE" baseline="0" dirty="0" err="1" smtClean="0"/>
              <a:t>wahrscheinlichkeitsfunktionen</a:t>
            </a:r>
            <a:r>
              <a:rPr lang="de-DE" baseline="0" dirty="0" smtClean="0"/>
              <a:t>?</a:t>
            </a:r>
            <a:br>
              <a:rPr lang="de-DE" baseline="0" dirty="0" smtClean="0"/>
            </a:br>
            <a:r>
              <a:rPr lang="de-DE" baseline="0" dirty="0" smtClean="0"/>
              <a:t>Cosinus</a:t>
            </a:r>
          </a:p>
          <a:p>
            <a:r>
              <a:rPr lang="de-DE" baseline="0" dirty="0" smtClean="0"/>
              <a:t>	</a:t>
            </a:r>
            <a:r>
              <a:rPr lang="de-DE" baseline="0" dirty="0" err="1" smtClean="0"/>
              <a:t>bsdf</a:t>
            </a:r>
            <a:endParaRPr lang="de-DE" baseline="0" dirty="0" smtClean="0"/>
          </a:p>
          <a:p>
            <a:r>
              <a:rPr lang="de-DE" baseline="0" dirty="0" smtClean="0"/>
              <a:t>	nee</a:t>
            </a:r>
          </a:p>
          <a:p>
            <a:r>
              <a:rPr lang="de-DE" baseline="0" dirty="0" smtClean="0"/>
              <a:t>	und unsere </a:t>
            </a:r>
            <a:r>
              <a:rPr lang="de-DE" baseline="0" dirty="0" err="1" smtClean="0"/>
              <a:t>caches</a:t>
            </a:r>
            <a:endParaRPr lang="de-DE" baseline="0" dirty="0" smtClean="0"/>
          </a:p>
          <a:p>
            <a:endParaRPr lang="de-DE" baseline="0" dirty="0" smtClean="0"/>
          </a:p>
          <a:p>
            <a:r>
              <a:rPr lang="de-DE" baseline="0" dirty="0" smtClean="0"/>
              <a:t>TODO Skizze für kleine Lichtquelle, </a:t>
            </a:r>
            <a:r>
              <a:rPr lang="de-DE" baseline="0" dirty="0" err="1" smtClean="0"/>
              <a:t>spekulare</a:t>
            </a:r>
            <a:r>
              <a:rPr lang="de-DE" baseline="0" dirty="0" smtClean="0"/>
              <a:t> und diffuse </a:t>
            </a:r>
            <a:r>
              <a:rPr lang="de-DE" baseline="0" dirty="0" err="1" smtClean="0"/>
              <a:t>bsdf</a:t>
            </a:r>
            <a:r>
              <a:rPr lang="de-DE" baseline="0" dirty="0" smtClean="0"/>
              <a:t>, und erklären warum man einmal </a:t>
            </a:r>
            <a:r>
              <a:rPr lang="de-DE" baseline="0" dirty="0" err="1" smtClean="0"/>
              <a:t>bsdf</a:t>
            </a:r>
            <a:r>
              <a:rPr lang="de-DE" baseline="0" dirty="0" smtClean="0"/>
              <a:t> und einmal nee </a:t>
            </a:r>
            <a:r>
              <a:rPr lang="de-DE" baseline="0" dirty="0" err="1" smtClean="0"/>
              <a:t>sampling</a:t>
            </a:r>
            <a:r>
              <a:rPr lang="de-DE" baseline="0" dirty="0" smtClean="0"/>
              <a:t> machen will</a:t>
            </a:r>
          </a:p>
          <a:p>
            <a:r>
              <a:rPr lang="de-DE" baseline="0" dirty="0" smtClean="0"/>
              <a:t>Und: bei diffusen </a:t>
            </a:r>
            <a:r>
              <a:rPr lang="de-DE" baseline="0" dirty="0" err="1" smtClean="0"/>
              <a:t>flächen</a:t>
            </a:r>
            <a:r>
              <a:rPr lang="de-DE" baseline="0" dirty="0" smtClean="0"/>
              <a:t> ist </a:t>
            </a:r>
            <a:r>
              <a:rPr lang="de-DE" baseline="0" dirty="0" err="1" smtClean="0"/>
              <a:t>bsdf</a:t>
            </a:r>
            <a:r>
              <a:rPr lang="de-DE" baseline="0" dirty="0" smtClean="0"/>
              <a:t> grundsätzlich schlecht, weil das einem überhaupt keine </a:t>
            </a:r>
            <a:r>
              <a:rPr lang="de-DE" baseline="0" dirty="0" err="1" smtClean="0"/>
              <a:t>information</a:t>
            </a:r>
            <a:r>
              <a:rPr lang="de-DE" baseline="0" dirty="0" smtClean="0"/>
              <a:t> liefert, da könnte man gleich uniform </a:t>
            </a:r>
            <a:r>
              <a:rPr lang="de-DE" baseline="0" dirty="0" err="1" smtClean="0"/>
              <a:t>samplen</a:t>
            </a:r>
            <a:endParaRPr lang="de-DE" baseline="0" dirty="0" smtClean="0"/>
          </a:p>
          <a:p>
            <a:endParaRPr lang="de-DE" baseline="0" dirty="0" smtClean="0"/>
          </a:p>
          <a:p>
            <a:r>
              <a:rPr lang="de-DE" baseline="0" dirty="0" smtClean="0"/>
              <a:t>TODO Bilder mit mehr </a:t>
            </a:r>
            <a:r>
              <a:rPr lang="de-DE" baseline="0" dirty="0" err="1" smtClean="0"/>
              <a:t>samples</a:t>
            </a:r>
            <a:r>
              <a:rPr lang="de-DE" baseline="0" dirty="0" smtClean="0"/>
              <a:t>, erklärende Skizze zu BSDF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446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TODO</a:t>
            </a:r>
          </a:p>
          <a:p>
            <a:endParaRPr lang="de-DE" dirty="0" smtClean="0"/>
          </a:p>
          <a:p>
            <a:r>
              <a:rPr lang="de-DE" dirty="0" err="1" smtClean="0"/>
              <a:t>Joah</a:t>
            </a:r>
            <a:r>
              <a:rPr lang="de-DE" baseline="0" dirty="0" smtClean="0"/>
              <a:t> man kriegt mit den Caches so Kaustik-kram schon deutlich besser hin, aber die Zeiten waren katastrophal</a:t>
            </a:r>
          </a:p>
          <a:p>
            <a:r>
              <a:rPr lang="de-DE" baseline="0" dirty="0" smtClean="0"/>
              <a:t>Überraschung: Caches + NEE zusammen sehr performant; wir hatten ursprünglich vor, NEE durch Caches zu ersetzen</a:t>
            </a:r>
          </a:p>
          <a:p>
            <a:endParaRPr lang="de-DE" baseline="0" dirty="0" smtClean="0"/>
          </a:p>
          <a:p>
            <a:r>
              <a:rPr lang="de-DE" baseline="0" dirty="0" smtClean="0"/>
              <a:t>Jetzt würde ich eigentlich Vorschläge machen für Future Work, ABER wir haben hier dieses Paper gefunden (leider erst nach der </a:t>
            </a:r>
            <a:r>
              <a:rPr lang="de-DE" baseline="0" dirty="0" err="1" smtClean="0"/>
              <a:t>abgabe</a:t>
            </a:r>
            <a:r>
              <a:rPr lang="de-DE" baseline="0" dirty="0" smtClean="0"/>
              <a:t>), von der </a:t>
            </a:r>
            <a:r>
              <a:rPr lang="de-DE" baseline="0" dirty="0" err="1" smtClean="0"/>
              <a:t>Siggraph</a:t>
            </a:r>
            <a:r>
              <a:rPr lang="de-DE" baseline="0" dirty="0" smtClean="0"/>
              <a:t> letztes Jahr</a:t>
            </a:r>
          </a:p>
          <a:p>
            <a:endParaRPr lang="de-DE" baseline="0" dirty="0" smtClean="0"/>
          </a:p>
          <a:p>
            <a:r>
              <a:rPr lang="de-DE" baseline="0" dirty="0" smtClean="0"/>
              <a:t>Die machen etwas sehr ähnliches: </a:t>
            </a:r>
            <a:r>
              <a:rPr lang="de-DE" baseline="0" dirty="0" err="1" smtClean="0"/>
              <a:t>Cachen</a:t>
            </a:r>
            <a:r>
              <a:rPr lang="de-DE" baseline="0" dirty="0" smtClean="0"/>
              <a:t> auch die </a:t>
            </a:r>
            <a:r>
              <a:rPr lang="de-DE" baseline="0" dirty="0" err="1" smtClean="0"/>
              <a:t>radiance</a:t>
            </a:r>
            <a:r>
              <a:rPr lang="de-DE" baseline="0" dirty="0" smtClean="0"/>
              <a:t> und noch dazu sogar die </a:t>
            </a:r>
            <a:r>
              <a:rPr lang="de-DE" baseline="0" dirty="0" err="1" smtClean="0"/>
              <a:t>importance</a:t>
            </a:r>
            <a:r>
              <a:rPr lang="de-DE" baseline="0" dirty="0" smtClean="0"/>
              <a:t>; Speicherung halt in GMM anstatt </a:t>
            </a:r>
            <a:r>
              <a:rPr lang="de-DE" baseline="0" dirty="0" err="1" smtClean="0"/>
              <a:t>Envmap</a:t>
            </a:r>
            <a:r>
              <a:rPr lang="de-DE" baseline="0" dirty="0" smtClean="0"/>
              <a:t>.</a:t>
            </a:r>
          </a:p>
          <a:p>
            <a:r>
              <a:rPr lang="de-DE" baseline="0" dirty="0" smtClean="0"/>
              <a:t>Cool: Vorverarbeitung in mehreren Passes (on-Line, naja ok halt), die sich gegenseitig unterstützen! </a:t>
            </a:r>
            <a:r>
              <a:rPr lang="de-DE" baseline="0" dirty="0" smtClean="0">
                <a:sym typeface="Wingdings" panose="05000000000000000000" pitchFamily="2" charset="2"/>
              </a:rPr>
              <a:t> Dadurch erreicht man, dass man mehr Photonen da hat, wo man auch Kamerastrahlen hat, und umgekehrt</a:t>
            </a:r>
          </a:p>
          <a:p>
            <a:endParaRPr lang="de-DE" baseline="0" dirty="0" smtClean="0">
              <a:sym typeface="Wingdings" panose="05000000000000000000" pitchFamily="2" charset="2"/>
            </a:endParaRPr>
          </a:p>
          <a:p>
            <a:r>
              <a:rPr lang="de-DE" baseline="0" dirty="0" smtClean="0">
                <a:sym typeface="Wingdings" panose="05000000000000000000" pitchFamily="2" charset="2"/>
              </a:rPr>
              <a:t>Nett zu wissen: Die haben auch Probleme mit Overhead durch Query nach Cache bei simplen Szenen. Nicht so extrem wie bei uns, aber trotzdem.</a:t>
            </a:r>
          </a:p>
          <a:p>
            <a:r>
              <a:rPr lang="de-DE" baseline="0" dirty="0" smtClean="0">
                <a:sym typeface="Wingdings" panose="05000000000000000000" pitchFamily="2" charset="2"/>
              </a:rPr>
              <a:t>Und: Bei denen ist die Cache </a:t>
            </a:r>
            <a:r>
              <a:rPr lang="de-DE" baseline="0" dirty="0" err="1" smtClean="0">
                <a:sym typeface="Wingdings" panose="05000000000000000000" pitchFamily="2" charset="2"/>
              </a:rPr>
              <a:t>erzeugung</a:t>
            </a:r>
            <a:r>
              <a:rPr lang="de-DE" baseline="0" dirty="0" smtClean="0">
                <a:sym typeface="Wingdings" panose="05000000000000000000" pitchFamily="2" charset="2"/>
              </a:rPr>
              <a:t>, obwohl „online“ im Titel steht, auch nur zur Vorverarbeitung, während dem Rendern passiert da nichts mehr.</a:t>
            </a:r>
          </a:p>
          <a:p>
            <a:endParaRPr lang="de-DE" baseline="0" dirty="0" smtClean="0">
              <a:sym typeface="Wingdings" panose="05000000000000000000" pitchFamily="2" charset="2"/>
            </a:endParaRPr>
          </a:p>
          <a:p>
            <a:r>
              <a:rPr lang="de-DE" baseline="0" dirty="0" smtClean="0">
                <a:sym typeface="Wingdings" panose="05000000000000000000" pitchFamily="2" charset="2"/>
              </a:rPr>
              <a:t>Zeigt aber auch, unser Ansatz war </a:t>
            </a:r>
            <a:r>
              <a:rPr lang="de-DE" baseline="0" dirty="0" err="1" smtClean="0">
                <a:sym typeface="Wingdings" panose="05000000000000000000" pitchFamily="2" charset="2"/>
              </a:rPr>
              <a:t>schonmal</a:t>
            </a:r>
            <a:r>
              <a:rPr lang="de-DE" baseline="0" dirty="0" smtClean="0">
                <a:sym typeface="Wingdings" panose="05000000000000000000" pitchFamily="2" charset="2"/>
              </a:rPr>
              <a:t> auf dem richtigen Weg.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21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0492984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Machen was</a:t>
            </a:r>
            <a:r>
              <a:rPr lang="de-DE" baseline="0" dirty="0" smtClean="0"/>
              <a:t> wir vorhatten</a:t>
            </a:r>
          </a:p>
          <a:p>
            <a:r>
              <a:rPr lang="de-DE" baseline="0" dirty="0" smtClean="0"/>
              <a:t>Bisschen anders mit statistischem </a:t>
            </a:r>
            <a:r>
              <a:rPr lang="de-DE" baseline="0" dirty="0" err="1" smtClean="0"/>
              <a:t>ansatz</a:t>
            </a:r>
            <a:r>
              <a:rPr lang="de-DE" baseline="0" dirty="0" smtClean="0"/>
              <a:t> mit </a:t>
            </a:r>
            <a:r>
              <a:rPr lang="de-DE" baseline="0" dirty="0" err="1" smtClean="0"/>
              <a:t>Gaussmixturen</a:t>
            </a:r>
            <a:endParaRPr lang="de-DE" baseline="0" dirty="0" smtClean="0"/>
          </a:p>
          <a:p>
            <a:r>
              <a:rPr lang="de-DE" baseline="0" dirty="0" smtClean="0"/>
              <a:t>Auch schon direkt für </a:t>
            </a:r>
            <a:r>
              <a:rPr lang="de-DE" baseline="0" dirty="0" err="1" smtClean="0"/>
              <a:t>bdpt</a:t>
            </a:r>
            <a:r>
              <a:rPr lang="de-DE" baseline="0" dirty="0" smtClean="0"/>
              <a:t> (Was wir auch vorhatten)</a:t>
            </a:r>
          </a:p>
          <a:p>
            <a:r>
              <a:rPr lang="de-DE" baseline="0" dirty="0" smtClean="0"/>
              <a:t>Zyklisches </a:t>
            </a:r>
            <a:r>
              <a:rPr lang="de-DE" baseline="0" dirty="0" err="1" smtClean="0"/>
              <a:t>diagramm</a:t>
            </a:r>
            <a:r>
              <a:rPr lang="de-DE" baseline="0" dirty="0" smtClean="0"/>
              <a:t> noch mit rein (wenn ich will)</a:t>
            </a:r>
            <a:endParaRPr lang="de-DE" dirty="0" smtClean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22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1299735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>
              <a:buFontTx/>
              <a:buChar char="-"/>
            </a:pPr>
            <a:endParaRPr lang="de-DE" baseline="0" dirty="0" smtClean="0">
              <a:sym typeface="Wingdings" panose="05000000000000000000" pitchFamily="2" charset="2"/>
            </a:endParaRPr>
          </a:p>
          <a:p>
            <a:pPr marL="342900" indent="-342900">
              <a:buFontTx/>
              <a:buChar char="-"/>
            </a:pPr>
            <a:endParaRPr lang="de-DE" baseline="0" dirty="0" smtClean="0">
              <a:sym typeface="Wingdings" panose="05000000000000000000" pitchFamily="2" charset="2"/>
            </a:endParaRPr>
          </a:p>
          <a:p>
            <a:pPr marL="0" indent="0">
              <a:buFontTx/>
              <a:buNone/>
            </a:pPr>
            <a:r>
              <a:rPr lang="de-DE" baseline="0" dirty="0" smtClean="0">
                <a:sym typeface="Wingdings" panose="05000000000000000000" pitchFamily="2" charset="2"/>
              </a:rPr>
              <a:t>Wie korrekt? Jacobi-Determinante von </a:t>
            </a:r>
            <a:r>
              <a:rPr lang="de-DE" baseline="0" dirty="0" err="1" smtClean="0">
                <a:sym typeface="Wingdings" panose="05000000000000000000" pitchFamily="2" charset="2"/>
              </a:rPr>
              <a:t>Texel</a:t>
            </a:r>
            <a:r>
              <a:rPr lang="de-DE" baseline="0" dirty="0" smtClean="0">
                <a:sym typeface="Wingdings" panose="05000000000000000000" pitchFamily="2" charset="2"/>
              </a:rPr>
              <a:t>  Richtung</a:t>
            </a:r>
          </a:p>
          <a:p>
            <a:pPr marL="584100" lvl="1" indent="-342900">
              <a:buFontTx/>
              <a:buChar char="-"/>
            </a:pPr>
            <a:r>
              <a:rPr lang="de-DE" baseline="0" dirty="0" smtClean="0">
                <a:sym typeface="Wingdings" panose="05000000000000000000" pitchFamily="2" charset="2"/>
              </a:rPr>
              <a:t>Partielle Ableitung der Abb. </a:t>
            </a:r>
            <a:r>
              <a:rPr lang="de-DE" baseline="0" dirty="0" err="1" smtClean="0">
                <a:sym typeface="Wingdings" panose="05000000000000000000" pitchFamily="2" charset="2"/>
              </a:rPr>
              <a:t>Texel</a:t>
            </a:r>
            <a:r>
              <a:rPr lang="de-DE" baseline="0" dirty="0" smtClean="0">
                <a:sym typeface="Wingdings" panose="05000000000000000000" pitchFamily="2" charset="2"/>
              </a:rPr>
              <a:t>  Richtung in Jacobimatrix, davon Determinante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26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2891611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16000" marR="0" indent="-216000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baseline="0" dirty="0" smtClean="0"/>
              <a:t>Referenz: </a:t>
            </a:r>
            <a:r>
              <a:rPr lang="de-DE" baseline="0" dirty="0" err="1" smtClean="0"/>
              <a:t>Mitsuba</a:t>
            </a:r>
            <a:r>
              <a:rPr lang="de-DE" baseline="0" dirty="0" smtClean="0"/>
              <a:t> </a:t>
            </a:r>
            <a:r>
              <a:rPr lang="de-DE" baseline="0" dirty="0" err="1" smtClean="0"/>
              <a:t>Bidir</a:t>
            </a:r>
            <a:r>
              <a:rPr lang="de-DE" baseline="0" dirty="0" smtClean="0"/>
              <a:t> 256spp</a:t>
            </a:r>
            <a:endParaRPr lang="de-DE" dirty="0" smtClean="0"/>
          </a:p>
          <a:p>
            <a:pPr marL="216000" marR="0" indent="-216000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baseline="0" dirty="0" err="1" smtClean="0"/>
              <a:t>Nee&amp;irc</a:t>
            </a:r>
            <a:r>
              <a:rPr lang="de-DE" baseline="0" dirty="0" smtClean="0"/>
              <a:t>: 4096 </a:t>
            </a:r>
            <a:r>
              <a:rPr lang="de-DE" baseline="0" dirty="0" err="1" smtClean="0"/>
              <a:t>spp</a:t>
            </a:r>
            <a:r>
              <a:rPr lang="de-DE" baseline="0" dirty="0" smtClean="0"/>
              <a:t>, 250k </a:t>
            </a:r>
            <a:r>
              <a:rPr lang="de-DE" baseline="0" dirty="0" err="1" smtClean="0"/>
              <a:t>photon</a:t>
            </a:r>
            <a:r>
              <a:rPr lang="de-DE" baseline="0" dirty="0" smtClean="0"/>
              <a:t> </a:t>
            </a:r>
            <a:r>
              <a:rPr lang="de-DE" baseline="0" dirty="0" err="1" smtClean="0"/>
              <a:t>paths</a:t>
            </a:r>
            <a:r>
              <a:rPr lang="de-DE" baseline="0" dirty="0" smtClean="0"/>
              <a:t> == 1.5mio </a:t>
            </a:r>
            <a:r>
              <a:rPr lang="de-DE" baseline="0" dirty="0" err="1" smtClean="0"/>
              <a:t>photonen</a:t>
            </a:r>
            <a:r>
              <a:rPr lang="de-DE" baseline="0" dirty="0" smtClean="0"/>
              <a:t>, 30k </a:t>
            </a:r>
            <a:r>
              <a:rPr lang="de-DE" baseline="0" dirty="0" err="1" smtClean="0"/>
              <a:t>caches</a:t>
            </a:r>
            <a:r>
              <a:rPr lang="de-DE" baseline="0" dirty="0" smtClean="0"/>
              <a:t>, 2k </a:t>
            </a:r>
            <a:r>
              <a:rPr lang="de-DE" baseline="0" dirty="0" err="1" smtClean="0"/>
              <a:t>ppc</a:t>
            </a:r>
            <a:endParaRPr lang="de-DE" baseline="0" dirty="0" smtClean="0"/>
          </a:p>
          <a:p>
            <a:pPr marL="216000" marR="0" indent="-216000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 err="1" smtClean="0"/>
              <a:t>Nee&amp;bsdf</a:t>
            </a:r>
            <a:r>
              <a:rPr lang="de-DE" dirty="0" smtClean="0"/>
              <a:t>: 4096</a:t>
            </a:r>
            <a:r>
              <a:rPr lang="de-DE" baseline="0" dirty="0" smtClean="0"/>
              <a:t> </a:t>
            </a:r>
            <a:r>
              <a:rPr lang="de-DE" baseline="0" dirty="0" err="1" smtClean="0"/>
              <a:t>spp</a:t>
            </a:r>
            <a:endParaRPr lang="de-DE" baseline="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29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3209502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err="1" smtClean="0"/>
              <a:t>Nee+bsdf</a:t>
            </a:r>
            <a:endParaRPr lang="de-DE" dirty="0" smtClean="0"/>
          </a:p>
          <a:p>
            <a:r>
              <a:rPr lang="de-DE" dirty="0" err="1" smtClean="0"/>
              <a:t>Nee+caches</a:t>
            </a:r>
            <a:endParaRPr lang="de-DE" dirty="0" smtClean="0"/>
          </a:p>
          <a:p>
            <a:r>
              <a:rPr lang="de-DE" dirty="0" err="1" smtClean="0"/>
              <a:t>Caches+bsdf</a:t>
            </a:r>
            <a:endParaRPr lang="de-DE" dirty="0" smtClean="0"/>
          </a:p>
          <a:p>
            <a:endParaRPr lang="de-DE" dirty="0" smtClean="0"/>
          </a:p>
          <a:p>
            <a:r>
              <a:rPr lang="de-DE" dirty="0" smtClean="0"/>
              <a:t>Gleicher </a:t>
            </a:r>
            <a:r>
              <a:rPr lang="de-DE" dirty="0" err="1" smtClean="0"/>
              <a:t>spp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31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7348871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Photon Mapping: Erste drei </a:t>
            </a:r>
            <a:r>
              <a:rPr lang="de-DE" dirty="0" err="1" smtClean="0"/>
              <a:t>sachen</a:t>
            </a:r>
            <a:r>
              <a:rPr lang="de-DE" dirty="0" smtClean="0"/>
              <a:t>. Die Point Cloud wird gelöscht, nachdem der </a:t>
            </a:r>
            <a:r>
              <a:rPr lang="de-DE" dirty="0" err="1" smtClean="0"/>
              <a:t>kd</a:t>
            </a:r>
            <a:r>
              <a:rPr lang="de-DE" dirty="0" smtClean="0"/>
              <a:t>-Baum erstellt wird</a:t>
            </a:r>
          </a:p>
          <a:p>
            <a:pPr marL="342900" indent="-342900">
              <a:buFont typeface="Wingdings"/>
              <a:buChar char="à"/>
            </a:pPr>
            <a:r>
              <a:rPr lang="de-DE" dirty="0" smtClean="0">
                <a:sym typeface="Wingdings" panose="05000000000000000000" pitchFamily="2" charset="2"/>
              </a:rPr>
              <a:t>1. </a:t>
            </a:r>
            <a:r>
              <a:rPr lang="de-DE" dirty="0" err="1" smtClean="0">
                <a:sym typeface="Wingdings" panose="05000000000000000000" pitchFamily="2" charset="2"/>
              </a:rPr>
              <a:t>photons</a:t>
            </a:r>
            <a:r>
              <a:rPr lang="de-DE" dirty="0" smtClean="0">
                <a:sym typeface="Wingdings" panose="05000000000000000000" pitchFamily="2" charset="2"/>
              </a:rPr>
              <a:t> +</a:t>
            </a:r>
            <a:r>
              <a:rPr lang="de-DE" baseline="0" dirty="0" smtClean="0">
                <a:sym typeface="Wingdings" panose="05000000000000000000" pitchFamily="2" charset="2"/>
              </a:rPr>
              <a:t> </a:t>
            </a:r>
            <a:r>
              <a:rPr lang="de-DE" baseline="0" dirty="0" err="1" smtClean="0">
                <a:sym typeface="Wingdings" panose="05000000000000000000" pitchFamily="2" charset="2"/>
              </a:rPr>
              <a:t>pointcloud</a:t>
            </a:r>
            <a:r>
              <a:rPr lang="de-DE" baseline="0" dirty="0" smtClean="0">
                <a:sym typeface="Wingdings" panose="05000000000000000000" pitchFamily="2" charset="2"/>
              </a:rPr>
              <a:t/>
            </a:r>
            <a:br>
              <a:rPr lang="de-DE" baseline="0" dirty="0" smtClean="0">
                <a:sym typeface="Wingdings" panose="05000000000000000000" pitchFamily="2" charset="2"/>
              </a:rPr>
            </a:br>
            <a:r>
              <a:rPr lang="de-DE" baseline="0" dirty="0" err="1" smtClean="0">
                <a:sym typeface="Wingdings" panose="05000000000000000000" pitchFamily="2" charset="2"/>
              </a:rPr>
              <a:t>pointCloud</a:t>
            </a:r>
            <a:r>
              <a:rPr lang="de-DE" baseline="0" dirty="0" smtClean="0">
                <a:sym typeface="Wingdings" panose="05000000000000000000" pitchFamily="2" charset="2"/>
              </a:rPr>
              <a:t>  </a:t>
            </a:r>
            <a:r>
              <a:rPr lang="de-DE" baseline="0" dirty="0" err="1" smtClean="0">
                <a:sym typeface="Wingdings" panose="05000000000000000000" pitchFamily="2" charset="2"/>
              </a:rPr>
              <a:t>pointCloudMap</a:t>
            </a:r>
            <a:r>
              <a:rPr lang="de-DE" baseline="0" dirty="0" smtClean="0">
                <a:sym typeface="Wingdings" panose="05000000000000000000" pitchFamily="2" charset="2"/>
              </a:rPr>
              <a:t>, </a:t>
            </a:r>
            <a:r>
              <a:rPr lang="de-DE" baseline="0" dirty="0" err="1" smtClean="0">
                <a:sym typeface="Wingdings" panose="05000000000000000000" pitchFamily="2" charset="2"/>
              </a:rPr>
              <a:t>pointCloud</a:t>
            </a:r>
            <a:r>
              <a:rPr lang="de-DE" baseline="0" dirty="0" smtClean="0">
                <a:sym typeface="Wingdings" panose="05000000000000000000" pitchFamily="2" charset="2"/>
              </a:rPr>
              <a:t> löschen</a:t>
            </a:r>
          </a:p>
          <a:p>
            <a:pPr marL="342900" indent="-342900">
              <a:buFont typeface="Wingdings"/>
              <a:buChar char="à"/>
            </a:pPr>
            <a:r>
              <a:rPr lang="de-DE" baseline="0" dirty="0" smtClean="0">
                <a:sym typeface="Wingdings" panose="05000000000000000000" pitchFamily="2" charset="2"/>
              </a:rPr>
              <a:t>2. </a:t>
            </a:r>
            <a:r>
              <a:rPr lang="de-DE" baseline="0" dirty="0" err="1" smtClean="0">
                <a:sym typeface="Wingdings" panose="05000000000000000000" pitchFamily="2" charset="2"/>
              </a:rPr>
              <a:t>m_envmaps</a:t>
            </a:r>
            <a:r>
              <a:rPr lang="de-DE" baseline="0" dirty="0" smtClean="0">
                <a:sym typeface="Wingdings" panose="05000000000000000000" pitchFamily="2" charset="2"/>
              </a:rPr>
              <a:t> + </a:t>
            </a:r>
            <a:r>
              <a:rPr lang="de-DE" baseline="0" dirty="0" err="1" smtClean="0">
                <a:sym typeface="Wingdings" panose="05000000000000000000" pitchFamily="2" charset="2"/>
              </a:rPr>
              <a:t>pointcloud</a:t>
            </a:r>
            <a:r>
              <a:rPr lang="de-DE" baseline="0" dirty="0" smtClean="0">
                <a:sym typeface="Wingdings" panose="05000000000000000000" pitchFamily="2" charset="2"/>
              </a:rPr>
              <a:t> (</a:t>
            </a:r>
            <a:r>
              <a:rPr lang="de-DE" baseline="0" dirty="0" err="1" smtClean="0">
                <a:sym typeface="Wingdings" panose="05000000000000000000" pitchFamily="2" charset="2"/>
              </a:rPr>
              <a:t>photons</a:t>
            </a:r>
            <a:r>
              <a:rPr lang="de-DE" baseline="0" dirty="0" smtClean="0">
                <a:sym typeface="Wingdings" panose="05000000000000000000" pitchFamily="2" charset="2"/>
              </a:rPr>
              <a:t> und </a:t>
            </a:r>
            <a:r>
              <a:rPr lang="de-DE" baseline="0" dirty="0" err="1" smtClean="0">
                <a:sym typeface="Wingdings" panose="05000000000000000000" pitchFamily="2" charset="2"/>
              </a:rPr>
              <a:t>kdtree</a:t>
            </a:r>
            <a:r>
              <a:rPr lang="de-DE" baseline="0" dirty="0" smtClean="0">
                <a:sym typeface="Wingdings" panose="05000000000000000000" pitchFamily="2" charset="2"/>
              </a:rPr>
              <a:t> </a:t>
            </a:r>
            <a:r>
              <a:rPr lang="de-DE" baseline="0" dirty="0" err="1" smtClean="0">
                <a:sym typeface="Wingdings" panose="05000000000000000000" pitchFamily="2" charset="2"/>
              </a:rPr>
              <a:t>photons</a:t>
            </a:r>
            <a:r>
              <a:rPr lang="de-DE" baseline="0" dirty="0" smtClean="0">
                <a:sym typeface="Wingdings" panose="05000000000000000000" pitchFamily="2" charset="2"/>
              </a:rPr>
              <a:t> auch noch da)</a:t>
            </a:r>
          </a:p>
          <a:p>
            <a:pPr marL="342900" indent="-342900">
              <a:buFont typeface="Wingdings"/>
              <a:buChar char="à"/>
            </a:pPr>
            <a:r>
              <a:rPr lang="de-DE" baseline="0" dirty="0" smtClean="0">
                <a:sym typeface="Wingdings" panose="05000000000000000000" pitchFamily="2" charset="2"/>
              </a:rPr>
              <a:t>3. lösche </a:t>
            </a:r>
            <a:r>
              <a:rPr lang="de-DE" baseline="0" dirty="0" err="1" smtClean="0">
                <a:sym typeface="Wingdings" panose="05000000000000000000" pitchFamily="2" charset="2"/>
              </a:rPr>
              <a:t>photons</a:t>
            </a:r>
            <a:r>
              <a:rPr lang="de-DE" baseline="0" dirty="0" smtClean="0">
                <a:sym typeface="Wingdings" panose="05000000000000000000" pitchFamily="2" charset="2"/>
              </a:rPr>
              <a:t> und </a:t>
            </a:r>
            <a:r>
              <a:rPr lang="de-DE" baseline="0" dirty="0" err="1" smtClean="0">
                <a:sym typeface="Wingdings" panose="05000000000000000000" pitchFamily="2" charset="2"/>
              </a:rPr>
              <a:t>kd</a:t>
            </a:r>
            <a:r>
              <a:rPr lang="de-DE" baseline="0" dirty="0" smtClean="0">
                <a:sym typeface="Wingdings" panose="05000000000000000000" pitchFamily="2" charset="2"/>
              </a:rPr>
              <a:t>-baum</a:t>
            </a:r>
          </a:p>
          <a:p>
            <a:pPr marL="342900" indent="-342900">
              <a:buFont typeface="Wingdings"/>
              <a:buChar char="à"/>
            </a:pPr>
            <a:r>
              <a:rPr lang="de-DE" baseline="0" dirty="0" smtClean="0">
                <a:sym typeface="Wingdings" panose="05000000000000000000" pitchFamily="2" charset="2"/>
              </a:rPr>
              <a:t>4. </a:t>
            </a:r>
            <a:r>
              <a:rPr lang="de-DE" baseline="0" dirty="0" err="1" smtClean="0">
                <a:sym typeface="Wingdings" panose="05000000000000000000" pitchFamily="2" charset="2"/>
              </a:rPr>
              <a:t>Pointcloud</a:t>
            </a:r>
            <a:r>
              <a:rPr lang="de-DE" baseline="0" dirty="0" smtClean="0">
                <a:sym typeface="Wingdings" panose="05000000000000000000" pitchFamily="2" charset="2"/>
              </a:rPr>
              <a:t>  </a:t>
            </a:r>
            <a:r>
              <a:rPr lang="de-DE" baseline="0" dirty="0" err="1" smtClean="0">
                <a:sym typeface="Wingdings" panose="05000000000000000000" pitchFamily="2" charset="2"/>
              </a:rPr>
              <a:t>pointcloudmap</a:t>
            </a:r>
            <a:r>
              <a:rPr lang="de-DE" baseline="0" dirty="0" smtClean="0">
                <a:sym typeface="Wingdings" panose="05000000000000000000" pitchFamily="2" charset="2"/>
              </a:rPr>
              <a:t>, </a:t>
            </a:r>
            <a:r>
              <a:rPr lang="de-DE" baseline="0" dirty="0" err="1" smtClean="0">
                <a:sym typeface="Wingdings" panose="05000000000000000000" pitchFamily="2" charset="2"/>
              </a:rPr>
              <a:t>pointcloud</a:t>
            </a:r>
            <a:r>
              <a:rPr lang="de-DE" baseline="0" dirty="0" smtClean="0">
                <a:sym typeface="Wingdings" panose="05000000000000000000" pitchFamily="2" charset="2"/>
              </a:rPr>
              <a:t> löschen</a:t>
            </a:r>
          </a:p>
          <a:p>
            <a:pPr marL="342900" indent="-342900">
              <a:buFont typeface="Wingdings"/>
              <a:buChar char="à"/>
            </a:pPr>
            <a:endParaRPr lang="de-DE" baseline="0" dirty="0" smtClean="0">
              <a:sym typeface="Wingdings" panose="05000000000000000000" pitchFamily="2" charset="2"/>
            </a:endParaRPr>
          </a:p>
          <a:p>
            <a:pPr marL="0" indent="0">
              <a:buFont typeface="Wingdings"/>
              <a:buNone/>
            </a:pPr>
            <a:r>
              <a:rPr lang="de-DE" baseline="0" dirty="0" smtClean="0">
                <a:sym typeface="Wingdings" panose="05000000000000000000" pitchFamily="2" charset="2"/>
              </a:rPr>
              <a:t> 20k* ( 2091 Byte für </a:t>
            </a:r>
            <a:r>
              <a:rPr lang="de-DE" baseline="0" dirty="0" err="1" smtClean="0">
                <a:sym typeface="Wingdings" panose="05000000000000000000" pitchFamily="2" charset="2"/>
              </a:rPr>
              <a:t>Envmap</a:t>
            </a:r>
            <a:r>
              <a:rPr lang="de-DE" baseline="0" dirty="0" smtClean="0">
                <a:sym typeface="Wingdings" panose="05000000000000000000" pitchFamily="2" charset="2"/>
              </a:rPr>
              <a:t> + 3*4 Byte für </a:t>
            </a:r>
            <a:r>
              <a:rPr lang="de-DE" baseline="0" dirty="0" err="1" smtClean="0">
                <a:sym typeface="Wingdings" panose="05000000000000000000" pitchFamily="2" charset="2"/>
              </a:rPr>
              <a:t>Pointcloud</a:t>
            </a:r>
            <a:r>
              <a:rPr lang="de-DE" baseline="0" dirty="0" smtClean="0">
                <a:sym typeface="Wingdings" panose="05000000000000000000" pitchFamily="2" charset="2"/>
              </a:rPr>
              <a:t>) = 42 MB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32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73969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2000" b="0" i="0" u="none" strike="noStrike" kern="120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struct</a:t>
            </a:r>
            <a:r>
              <a:rPr lang="de-DE" sz="2000" b="0" i="0" u="none" strike="noStrike" kern="120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Frame {</a:t>
            </a:r>
          </a:p>
          <a:p>
            <a:r>
              <a:rPr lang="de-DE" sz="2000" b="0" i="0" u="none" strike="noStrike" kern="120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Vector</a:t>
            </a:r>
            <a:r>
              <a:rPr lang="de-DE" sz="2000" b="0" i="0" u="none" strike="noStrike" kern="120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s, t;</a:t>
            </a:r>
          </a:p>
          <a:p>
            <a:r>
              <a:rPr lang="de-DE" sz="2000" b="0" i="0" u="none" strike="noStrike" kern="120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Normal n;</a:t>
            </a:r>
          </a:p>
          <a:p>
            <a:endParaRPr lang="de-DE" sz="2000" b="0" i="0" u="none" strike="noStrike" kern="1200" dirty="0" smtClean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  <a:p>
            <a:endParaRPr lang="de-DE" sz="2000" b="0" i="0" u="none" strike="noStrike" kern="1200" dirty="0" smtClean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  <a:p>
            <a:r>
              <a:rPr lang="de-DE" sz="2000" b="0" i="0" u="none" strike="noStrike" kern="120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2x 256</a:t>
            </a:r>
            <a:r>
              <a:rPr lang="de-DE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de-DE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float</a:t>
            </a:r>
            <a:r>
              <a:rPr lang="de-DE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x 4 </a:t>
            </a:r>
            <a:r>
              <a:rPr lang="de-DE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byte</a:t>
            </a:r>
            <a:r>
              <a:rPr lang="de-DE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/</a:t>
            </a:r>
            <a:r>
              <a:rPr lang="de-DE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float</a:t>
            </a:r>
            <a:r>
              <a:rPr lang="de-DE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+ 3x 2 </a:t>
            </a:r>
            <a:r>
              <a:rPr lang="de-DE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byte</a:t>
            </a:r>
            <a:r>
              <a:rPr lang="de-DE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(</a:t>
            </a:r>
            <a:r>
              <a:rPr lang="de-DE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int</a:t>
            </a:r>
            <a:r>
              <a:rPr lang="de-DE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) + ~9 Byte für Frame = 2091 Byte ~ 2kB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33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444221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>
              <a:buFontTx/>
              <a:buChar char="-"/>
            </a:pPr>
            <a:r>
              <a:rPr lang="de-DE" dirty="0" smtClean="0"/>
              <a:t>Bei diffus: </a:t>
            </a:r>
            <a:r>
              <a:rPr lang="de-DE" dirty="0" err="1" smtClean="0"/>
              <a:t>bsdf</a:t>
            </a:r>
            <a:r>
              <a:rPr lang="de-DE" dirty="0" smtClean="0"/>
              <a:t> wie</a:t>
            </a:r>
            <a:r>
              <a:rPr lang="de-DE" baseline="0" dirty="0" smtClean="0"/>
              <a:t> uniform, bringt sehr wenig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/>
              <a:t>Bei kleinen LQ: Schwer, LQ „zufällig“ durch </a:t>
            </a:r>
            <a:r>
              <a:rPr lang="de-DE" baseline="0" dirty="0" err="1" smtClean="0"/>
              <a:t>bsdf</a:t>
            </a:r>
            <a:r>
              <a:rPr lang="de-DE" baseline="0" dirty="0" smtClean="0"/>
              <a:t>-sampling zu treffen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/>
              <a:t>Man will immer das mit meister Info </a:t>
            </a:r>
            <a:r>
              <a:rPr lang="de-DE" baseline="0" dirty="0" err="1" smtClean="0"/>
              <a:t>samplen</a:t>
            </a:r>
            <a:endParaRPr lang="de-DE" dirty="0" smtClean="0"/>
          </a:p>
          <a:p>
            <a:endParaRPr lang="de-DE" dirty="0" smtClean="0"/>
          </a:p>
          <a:p>
            <a:r>
              <a:rPr lang="de-DE" dirty="0" smtClean="0"/>
              <a:t>NEE weil man hofft dass man dadurch viel Energie bekommt</a:t>
            </a:r>
          </a:p>
          <a:p>
            <a:r>
              <a:rPr lang="de-DE" dirty="0" smtClean="0"/>
              <a:t>„</a:t>
            </a:r>
            <a:r>
              <a:rPr lang="de-DE" dirty="0" err="1" smtClean="0"/>
              <a:t>glossy</a:t>
            </a:r>
            <a:r>
              <a:rPr lang="de-DE" dirty="0" smtClean="0"/>
              <a:t>“ sagen</a:t>
            </a:r>
            <a:r>
              <a:rPr lang="de-DE" baseline="0" dirty="0" smtClean="0"/>
              <a:t> statt „</a:t>
            </a:r>
            <a:r>
              <a:rPr lang="de-DE" baseline="0" dirty="0" err="1" smtClean="0"/>
              <a:t>spekular</a:t>
            </a:r>
            <a:r>
              <a:rPr lang="de-DE" baseline="0" dirty="0" smtClean="0"/>
              <a:t>“</a:t>
            </a:r>
            <a:endParaRPr lang="de-DE" dirty="0" smtClean="0"/>
          </a:p>
          <a:p>
            <a:endParaRPr lang="de-DE" dirty="0" smtClean="0"/>
          </a:p>
          <a:p>
            <a:endParaRPr lang="de-DE" dirty="0" smtClean="0"/>
          </a:p>
          <a:p>
            <a:r>
              <a:rPr lang="de-DE" dirty="0" smtClean="0"/>
              <a:t>Geändert:</a:t>
            </a:r>
            <a:br>
              <a:rPr lang="de-DE" dirty="0" smtClean="0"/>
            </a:br>
            <a:r>
              <a:rPr lang="de-DE" dirty="0" smtClean="0"/>
              <a:t>- Bilder neu</a:t>
            </a:r>
            <a:r>
              <a:rPr lang="de-DE" baseline="0" dirty="0" smtClean="0"/>
              <a:t> rausgerendert mit 2048 </a:t>
            </a:r>
            <a:r>
              <a:rPr lang="de-DE" baseline="0" dirty="0" err="1" smtClean="0"/>
              <a:t>spp</a:t>
            </a:r>
            <a:r>
              <a:rPr lang="de-DE" baseline="0" dirty="0" smtClean="0"/>
              <a:t> (je so 10min)</a:t>
            </a:r>
          </a:p>
          <a:p>
            <a:r>
              <a:rPr lang="de-DE" baseline="0" dirty="0" smtClean="0"/>
              <a:t>	- Skizzen gemacht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426922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Ums</a:t>
            </a:r>
            <a:r>
              <a:rPr lang="de-DE" baseline="0" dirty="0" smtClean="0"/>
              <a:t> einfach zu halten: </a:t>
            </a:r>
            <a:r>
              <a:rPr lang="de-DE" baseline="0" dirty="0" err="1" smtClean="0"/>
              <a:t>caches</a:t>
            </a:r>
            <a:r>
              <a:rPr lang="de-DE" baseline="0" dirty="0" smtClean="0"/>
              <a:t> nur in </a:t>
            </a:r>
            <a:r>
              <a:rPr lang="de-DE" baseline="0" dirty="0" err="1" smtClean="0"/>
              <a:t>nem</a:t>
            </a:r>
            <a:r>
              <a:rPr lang="de-DE" baseline="0" dirty="0" smtClean="0"/>
              <a:t> vorverarbeitungsschritt</a:t>
            </a:r>
            <a:endParaRPr lang="de-DE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921732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492370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r>
              <a:rPr lang="de-DE" baseline="0" dirty="0" smtClean="0"/>
              <a:t>- Wir </a:t>
            </a:r>
            <a:r>
              <a:rPr lang="de-DE" baseline="0" dirty="0" err="1" smtClean="0"/>
              <a:t>cachen</a:t>
            </a:r>
            <a:r>
              <a:rPr lang="de-DE" baseline="0" dirty="0" smtClean="0"/>
              <a:t> </a:t>
            </a:r>
            <a:r>
              <a:rPr lang="de-DE" baseline="0" dirty="0" err="1" smtClean="0"/>
              <a:t>Radiance</a:t>
            </a:r>
            <a:r>
              <a:rPr lang="de-DE" baseline="0" dirty="0" smtClean="0"/>
              <a:t> in Environment </a:t>
            </a:r>
            <a:r>
              <a:rPr lang="de-DE" baseline="0" dirty="0" err="1" smtClean="0"/>
              <a:t>maps</a:t>
            </a:r>
            <a:endParaRPr lang="de-DE" baseline="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735402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de-DE" dirty="0" smtClean="0"/>
          </a:p>
          <a:p>
            <a:pPr marL="342900" indent="-342900">
              <a:buFontTx/>
              <a:buChar char="-"/>
            </a:pPr>
            <a:endParaRPr lang="de-DE" dirty="0" smtClean="0"/>
          </a:p>
          <a:p>
            <a:pPr marL="342900" indent="-342900">
              <a:buFontTx/>
              <a:buChar char="-"/>
            </a:pPr>
            <a:r>
              <a:rPr lang="de-DE" dirty="0" smtClean="0"/>
              <a:t>Warum machen wir das? Naja, normalerweise will man Caches an wichtigen Stellen. Wichtig = Es kommen viele Kamerastrahlen (=</a:t>
            </a:r>
            <a:r>
              <a:rPr lang="de-DE" dirty="0" err="1" smtClean="0"/>
              <a:t>importance</a:t>
            </a:r>
            <a:r>
              <a:rPr lang="de-DE" dirty="0" smtClean="0"/>
              <a:t>) da an, aber auch viele </a:t>
            </a:r>
            <a:r>
              <a:rPr lang="de-DE" dirty="0" err="1" smtClean="0"/>
              <a:t>photonen</a:t>
            </a:r>
            <a:r>
              <a:rPr lang="de-DE" dirty="0" smtClean="0"/>
              <a:t> (</a:t>
            </a:r>
            <a:r>
              <a:rPr lang="de-DE" dirty="0" err="1" smtClean="0"/>
              <a:t>radiance</a:t>
            </a:r>
            <a:r>
              <a:rPr lang="de-DE" dirty="0" smtClean="0"/>
              <a:t>).</a:t>
            </a:r>
          </a:p>
          <a:p>
            <a:pPr marL="342900" indent="-342900">
              <a:buFontTx/>
              <a:buChar char="-"/>
            </a:pPr>
            <a:r>
              <a:rPr lang="de-DE" dirty="0" smtClean="0"/>
              <a:t>Die</a:t>
            </a:r>
            <a:r>
              <a:rPr lang="de-DE" baseline="0" dirty="0" smtClean="0"/>
              <a:t> Zeit hat nicht gereicht um das sauber zu machen, deswegen naiver </a:t>
            </a:r>
            <a:r>
              <a:rPr lang="de-DE" baseline="0" dirty="0" err="1" smtClean="0"/>
              <a:t>ansatz</a:t>
            </a:r>
            <a:r>
              <a:rPr lang="de-DE" baseline="0" dirty="0" smtClean="0"/>
              <a:t>: Einfach überall wo Kamera ODER </a:t>
            </a:r>
            <a:r>
              <a:rPr lang="de-DE" baseline="0" dirty="0" err="1" smtClean="0"/>
              <a:t>photonen</a:t>
            </a:r>
            <a:r>
              <a:rPr lang="de-DE" baseline="0" dirty="0" smtClean="0"/>
              <a:t> sind mal </a:t>
            </a:r>
            <a:r>
              <a:rPr lang="de-DE" baseline="0" dirty="0" err="1" smtClean="0"/>
              <a:t>caches</a:t>
            </a:r>
            <a:r>
              <a:rPr lang="de-DE" baseline="0" dirty="0" smtClean="0"/>
              <a:t> hinhauen, damit wird man das schon gut abgedeckt haben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/>
              <a:t>Keine Zeit darauf verwendet, Platzierung zu optimieren (</a:t>
            </a:r>
            <a:r>
              <a:rPr lang="de-DE" baseline="0" dirty="0" err="1" smtClean="0"/>
              <a:t>zB</a:t>
            </a:r>
            <a:r>
              <a:rPr lang="de-DE" baseline="0" dirty="0" smtClean="0"/>
              <a:t> dass man Caches nicht nochmal platziert, wo schon voll viele sind)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83734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Auch probiert: Bilinearer Filter, Bilinear</a:t>
            </a:r>
            <a:r>
              <a:rPr lang="de-DE" baseline="0" dirty="0" smtClean="0"/>
              <a:t> + </a:t>
            </a:r>
            <a:r>
              <a:rPr lang="de-DE" baseline="0" dirty="0" err="1" smtClean="0"/>
              <a:t>Gauss</a:t>
            </a:r>
            <a:r>
              <a:rPr lang="de-DE" baseline="0" dirty="0" smtClean="0"/>
              <a:t>: G deutlich besser als B, beide zusammen nur minimal besser als G allein</a:t>
            </a:r>
          </a:p>
          <a:p>
            <a:endParaRPr lang="de-DE" baseline="0" dirty="0" smtClean="0"/>
          </a:p>
          <a:p>
            <a:r>
              <a:rPr lang="de-DE" baseline="0" dirty="0" smtClean="0"/>
              <a:t>Nicht gut: Energie mit Abstand zum Cache gewichten. Quasi kein unterschied, eher schlechter</a:t>
            </a:r>
          </a:p>
          <a:p>
            <a:endParaRPr lang="de-DE" baseline="0" dirty="0" smtClean="0"/>
          </a:p>
          <a:p>
            <a:r>
              <a:rPr lang="de-DE" baseline="0" dirty="0" err="1" smtClean="0"/>
              <a:t>Evtl</a:t>
            </a:r>
            <a:r>
              <a:rPr lang="de-DE" baseline="0" dirty="0" smtClean="0"/>
              <a:t> tragen weniger als n Photonen wirklich zum Cache bei</a:t>
            </a:r>
          </a:p>
          <a:p>
            <a:endParaRPr lang="de-DE" baseline="0" dirty="0" smtClean="0"/>
          </a:p>
          <a:p>
            <a:r>
              <a:rPr lang="de-DE" baseline="0" dirty="0" err="1" smtClean="0"/>
              <a:t>Wahrsch</a:t>
            </a:r>
            <a:r>
              <a:rPr lang="de-DE" baseline="0" dirty="0" smtClean="0"/>
              <a:t> kommen </a:t>
            </a:r>
            <a:r>
              <a:rPr lang="de-DE" baseline="0" dirty="0" err="1" smtClean="0"/>
              <a:t>fireflies</a:t>
            </a:r>
            <a:r>
              <a:rPr lang="de-DE" baseline="0" dirty="0" smtClean="0"/>
              <a:t> daher, dass in bestimmten </a:t>
            </a:r>
            <a:r>
              <a:rPr lang="de-DE" baseline="0" dirty="0" err="1" smtClean="0"/>
              <a:t>bereichen</a:t>
            </a:r>
            <a:r>
              <a:rPr lang="de-DE" baseline="0" dirty="0" smtClean="0"/>
              <a:t> die </a:t>
            </a:r>
            <a:r>
              <a:rPr lang="de-DE" baseline="0" dirty="0" err="1" smtClean="0"/>
              <a:t>radiance</a:t>
            </a:r>
            <a:r>
              <a:rPr lang="de-DE" baseline="0" dirty="0" smtClean="0"/>
              <a:t> unterschätzt wird und dann große </a:t>
            </a:r>
            <a:r>
              <a:rPr lang="de-DE" baseline="0" dirty="0" err="1" smtClean="0"/>
              <a:t>radiances</a:t>
            </a:r>
            <a:r>
              <a:rPr lang="de-DE" baseline="0" dirty="0" smtClean="0"/>
              <a:t> durch kleine </a:t>
            </a:r>
            <a:r>
              <a:rPr lang="de-DE" baseline="0" dirty="0" err="1" smtClean="0"/>
              <a:t>wahrscheinlichkeiten</a:t>
            </a:r>
            <a:r>
              <a:rPr lang="de-DE" baseline="0" dirty="0" smtClean="0"/>
              <a:t> geteilt werden.</a:t>
            </a:r>
          </a:p>
          <a:p>
            <a:r>
              <a:rPr lang="de-DE" baseline="0" dirty="0" err="1" smtClean="0"/>
              <a:t>Gauss</a:t>
            </a:r>
            <a:r>
              <a:rPr lang="de-DE" baseline="0" dirty="0" smtClean="0"/>
              <a:t> um die </a:t>
            </a:r>
            <a:r>
              <a:rPr lang="de-DE" baseline="0" dirty="0" err="1" smtClean="0"/>
              <a:t>information</a:t>
            </a:r>
            <a:r>
              <a:rPr lang="de-DE" baseline="0" dirty="0" smtClean="0"/>
              <a:t> in „leeren“ </a:t>
            </a:r>
            <a:r>
              <a:rPr lang="de-DE" baseline="0" dirty="0" err="1" smtClean="0"/>
              <a:t>texeln</a:t>
            </a:r>
            <a:r>
              <a:rPr lang="de-DE" baseline="0" dirty="0" smtClean="0"/>
              <a:t> aufzufüllen</a:t>
            </a:r>
          </a:p>
          <a:p>
            <a:endParaRPr lang="de-DE" baseline="0" dirty="0" smtClean="0"/>
          </a:p>
          <a:p>
            <a:endParaRPr lang="de-DE" baseline="0" dirty="0" smtClean="0"/>
          </a:p>
          <a:p>
            <a:endParaRPr lang="de-DE" baseline="0" dirty="0" smtClean="0"/>
          </a:p>
          <a:p>
            <a:r>
              <a:rPr lang="de-DE" baseline="0" dirty="0" smtClean="0"/>
              <a:t>TODO das ausführlicher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/>
              <a:t>Skizze für „</a:t>
            </a:r>
            <a:r>
              <a:rPr lang="de-DE" baseline="0" dirty="0" err="1" smtClean="0"/>
              <a:t>direction</a:t>
            </a:r>
            <a:r>
              <a:rPr lang="de-DE" baseline="0" dirty="0" smtClean="0"/>
              <a:t> </a:t>
            </a:r>
            <a:r>
              <a:rPr lang="de-DE" baseline="0" dirty="0" smtClean="0">
                <a:sym typeface="Wingdings" panose="05000000000000000000" pitchFamily="2" charset="2"/>
              </a:rPr>
              <a:t> </a:t>
            </a:r>
            <a:r>
              <a:rPr lang="de-DE" baseline="0" dirty="0" err="1" smtClean="0">
                <a:sym typeface="Wingdings" panose="05000000000000000000" pitchFamily="2" charset="2"/>
              </a:rPr>
              <a:t>texel</a:t>
            </a:r>
            <a:r>
              <a:rPr lang="de-DE" baseline="0" dirty="0" smtClean="0">
                <a:sym typeface="Wingdings" panose="05000000000000000000" pitchFamily="2" charset="2"/>
              </a:rPr>
              <a:t>“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>
                <a:sym typeface="Wingdings" panose="05000000000000000000" pitchFamily="2" charset="2"/>
              </a:rPr>
              <a:t>Skizze mit sehr leerem Cache // falls ich das noch hab: Bild von richtigem ungefiltertem Cache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>
                <a:sym typeface="Wingdings" panose="05000000000000000000" pitchFamily="2" charset="2"/>
              </a:rPr>
              <a:t>Skizze für </a:t>
            </a:r>
            <a:r>
              <a:rPr lang="de-DE" baseline="0" dirty="0" err="1" smtClean="0">
                <a:sym typeface="Wingdings" panose="05000000000000000000" pitchFamily="2" charset="2"/>
              </a:rPr>
              <a:t>anwendung</a:t>
            </a:r>
            <a:r>
              <a:rPr lang="de-DE" baseline="0" dirty="0" smtClean="0">
                <a:sym typeface="Wingdings" panose="05000000000000000000" pitchFamily="2" charset="2"/>
              </a:rPr>
              <a:t> von Gauß-filter</a:t>
            </a:r>
          </a:p>
          <a:p>
            <a:pPr marL="342900" indent="-342900">
              <a:buFontTx/>
              <a:buChar char="-"/>
            </a:pPr>
            <a:r>
              <a:rPr lang="de-DE" baseline="0" dirty="0" err="1" smtClean="0">
                <a:sym typeface="Wingdings" panose="05000000000000000000" pitchFamily="2" charset="2"/>
              </a:rPr>
              <a:t>Vergleichbild</a:t>
            </a:r>
            <a:r>
              <a:rPr lang="de-DE" baseline="0" dirty="0" smtClean="0">
                <a:sym typeface="Wingdings" panose="05000000000000000000" pitchFamily="2" charset="2"/>
              </a:rPr>
              <a:t>: </a:t>
            </a:r>
            <a:r>
              <a:rPr lang="de-DE" baseline="0" dirty="0" err="1" smtClean="0">
                <a:sym typeface="Wingdings" panose="05000000000000000000" pitchFamily="2" charset="2"/>
              </a:rPr>
              <a:t>Evtl</a:t>
            </a:r>
            <a:r>
              <a:rPr lang="de-DE" baseline="0" dirty="0" smtClean="0">
                <a:sym typeface="Wingdings" panose="05000000000000000000" pitchFamily="2" charset="2"/>
              </a:rPr>
              <a:t> größer machen, damit man das auf dem </a:t>
            </a:r>
            <a:r>
              <a:rPr lang="de-DE" baseline="0" dirty="0" err="1" smtClean="0">
                <a:sym typeface="Wingdings" panose="05000000000000000000" pitchFamily="2" charset="2"/>
              </a:rPr>
              <a:t>beamer</a:t>
            </a:r>
            <a:r>
              <a:rPr lang="de-DE" baseline="0" dirty="0" smtClean="0">
                <a:sym typeface="Wingdings" panose="05000000000000000000" pitchFamily="2" charset="2"/>
              </a:rPr>
              <a:t> sieht</a:t>
            </a:r>
          </a:p>
          <a:p>
            <a:pPr marL="342900" indent="-342900">
              <a:buFontTx/>
              <a:buChar char="-"/>
            </a:pPr>
            <a:endParaRPr lang="de-DE" baseline="0" dirty="0" smtClean="0">
              <a:sym typeface="Wingdings" panose="05000000000000000000" pitchFamily="2" charset="2"/>
            </a:endParaRPr>
          </a:p>
          <a:p>
            <a:pPr marL="0" indent="0">
              <a:buFontTx/>
              <a:buNone/>
            </a:pPr>
            <a:r>
              <a:rPr lang="de-DE" baseline="0" dirty="0" smtClean="0">
                <a:sym typeface="Wingdings" panose="05000000000000000000" pitchFamily="2" charset="2"/>
              </a:rPr>
              <a:t>Dazusagen: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>
                <a:sym typeface="Wingdings" panose="05000000000000000000" pitchFamily="2" charset="2"/>
              </a:rPr>
              <a:t>RELATIVE </a:t>
            </a:r>
            <a:r>
              <a:rPr lang="de-DE" baseline="0" dirty="0" err="1" smtClean="0">
                <a:sym typeface="Wingdings" panose="05000000000000000000" pitchFamily="2" charset="2"/>
              </a:rPr>
              <a:t>energy</a:t>
            </a:r>
            <a:r>
              <a:rPr lang="de-DE" baseline="0" dirty="0" smtClean="0">
                <a:sym typeface="Wingdings" panose="05000000000000000000" pitchFamily="2" charset="2"/>
              </a:rPr>
              <a:t> (</a:t>
            </a:r>
            <a:r>
              <a:rPr lang="de-DE" baseline="0" dirty="0" err="1" smtClean="0">
                <a:sym typeface="Wingdings" panose="05000000000000000000" pitchFamily="2" charset="2"/>
              </a:rPr>
              <a:t>vllt</a:t>
            </a:r>
            <a:r>
              <a:rPr lang="de-DE" baseline="0" dirty="0" smtClean="0">
                <a:sym typeface="Wingdings" panose="05000000000000000000" pitchFamily="2" charset="2"/>
              </a:rPr>
              <a:t> fett schreiben?): Ganz </a:t>
            </a:r>
            <a:r>
              <a:rPr lang="de-DE" baseline="0" dirty="0" err="1" smtClean="0">
                <a:sym typeface="Wingdings" panose="05000000000000000000" pitchFamily="2" charset="2"/>
              </a:rPr>
              <a:t>ganz</a:t>
            </a:r>
            <a:r>
              <a:rPr lang="de-DE" baseline="0" dirty="0" smtClean="0">
                <a:sym typeface="Wingdings" panose="05000000000000000000" pitchFamily="2" charset="2"/>
              </a:rPr>
              <a:t> wichtig bei uns. Jansen </a:t>
            </a:r>
            <a:r>
              <a:rPr lang="de-DE" baseline="0" dirty="0" err="1" smtClean="0">
                <a:sym typeface="Wingdings" panose="05000000000000000000" pitchFamily="2" charset="2"/>
              </a:rPr>
              <a:t>undso</a:t>
            </a:r>
            <a:r>
              <a:rPr lang="de-DE" baseline="0" dirty="0" smtClean="0">
                <a:sym typeface="Wingdings" panose="05000000000000000000" pitchFamily="2" charset="2"/>
              </a:rPr>
              <a:t> wollen die </a:t>
            </a:r>
            <a:r>
              <a:rPr lang="de-DE" baseline="0" dirty="0" err="1" smtClean="0">
                <a:sym typeface="Wingdings" panose="05000000000000000000" pitchFamily="2" charset="2"/>
              </a:rPr>
              <a:t>Irradiance</a:t>
            </a:r>
            <a:r>
              <a:rPr lang="de-DE" baseline="0" dirty="0" smtClean="0">
                <a:sym typeface="Wingdings" panose="05000000000000000000" pitchFamily="2" charset="2"/>
              </a:rPr>
              <a:t> </a:t>
            </a:r>
            <a:r>
              <a:rPr lang="de-DE" baseline="0" dirty="0" err="1" smtClean="0">
                <a:sym typeface="Wingdings" panose="05000000000000000000" pitchFamily="2" charset="2"/>
              </a:rPr>
              <a:t>cachen</a:t>
            </a:r>
            <a:r>
              <a:rPr lang="de-DE" baseline="0" dirty="0" smtClean="0">
                <a:sym typeface="Wingdings" panose="05000000000000000000" pitchFamily="2" charset="2"/>
              </a:rPr>
              <a:t> und damit dann direkt die </a:t>
            </a:r>
            <a:r>
              <a:rPr lang="de-DE" baseline="0" dirty="0" err="1" smtClean="0">
                <a:sym typeface="Wingdings" panose="05000000000000000000" pitchFamily="2" charset="2"/>
              </a:rPr>
              <a:t>beleuchtung</a:t>
            </a:r>
            <a:r>
              <a:rPr lang="de-DE" baseline="0" dirty="0" smtClean="0">
                <a:sym typeface="Wingdings" panose="05000000000000000000" pitchFamily="2" charset="2"/>
              </a:rPr>
              <a:t> berechnen und haben dafür da </a:t>
            </a:r>
            <a:r>
              <a:rPr lang="de-DE" baseline="0" dirty="0" err="1" smtClean="0">
                <a:sym typeface="Wingdings" panose="05000000000000000000" pitchFamily="2" charset="2"/>
              </a:rPr>
              <a:t>nen</a:t>
            </a:r>
            <a:r>
              <a:rPr lang="de-DE" baseline="0" dirty="0" smtClean="0">
                <a:sym typeface="Wingdings" panose="05000000000000000000" pitchFamily="2" charset="2"/>
              </a:rPr>
              <a:t> absoluten wert stehen.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>
                <a:sym typeface="Wingdings" panose="05000000000000000000" pitchFamily="2" charset="2"/>
              </a:rPr>
              <a:t>Wir wollen nur ne </a:t>
            </a:r>
            <a:r>
              <a:rPr lang="de-DE" baseline="0" dirty="0" err="1" smtClean="0">
                <a:sym typeface="Wingdings" panose="05000000000000000000" pitchFamily="2" charset="2"/>
              </a:rPr>
              <a:t>wahrscheinlichkeit</a:t>
            </a:r>
            <a:r>
              <a:rPr lang="de-DE" baseline="0" dirty="0" smtClean="0">
                <a:sym typeface="Wingdings" panose="05000000000000000000" pitchFamily="2" charset="2"/>
              </a:rPr>
              <a:t> nach der wir </a:t>
            </a:r>
            <a:r>
              <a:rPr lang="de-DE" baseline="0" dirty="0" err="1" smtClean="0">
                <a:sym typeface="Wingdings" panose="05000000000000000000" pitchFamily="2" charset="2"/>
              </a:rPr>
              <a:t>samplen</a:t>
            </a:r>
            <a:r>
              <a:rPr lang="de-DE" baseline="0" dirty="0" smtClean="0">
                <a:sym typeface="Wingdings" panose="05000000000000000000" pitchFamily="2" charset="2"/>
              </a:rPr>
              <a:t> können, </a:t>
            </a:r>
            <a:r>
              <a:rPr lang="de-DE" baseline="0" dirty="0" err="1" smtClean="0">
                <a:sym typeface="Wingdings" panose="05000000000000000000" pitchFamily="2" charset="2"/>
              </a:rPr>
              <a:t>dh</a:t>
            </a:r>
            <a:r>
              <a:rPr lang="de-DE" baseline="0" dirty="0" smtClean="0">
                <a:sym typeface="Wingdings" panose="05000000000000000000" pitchFamily="2" charset="2"/>
              </a:rPr>
              <a:t> uns reicht die relative </a:t>
            </a:r>
            <a:r>
              <a:rPr lang="de-DE" baseline="0" dirty="0" err="1" smtClean="0">
                <a:sym typeface="Wingdings" panose="05000000000000000000" pitchFamily="2" charset="2"/>
              </a:rPr>
              <a:t>energie</a:t>
            </a:r>
            <a:endParaRPr lang="de-DE" baseline="0" dirty="0" smtClean="0">
              <a:sym typeface="Wingdings" panose="05000000000000000000" pitchFamily="2" charset="2"/>
            </a:endParaRPr>
          </a:p>
          <a:p>
            <a:pPr marL="342900" indent="-342900">
              <a:buFontTx/>
              <a:buChar char="-"/>
            </a:pPr>
            <a:r>
              <a:rPr lang="de-DE" baseline="0" dirty="0" smtClean="0">
                <a:sym typeface="Wingdings" panose="05000000000000000000" pitchFamily="2" charset="2"/>
              </a:rPr>
              <a:t>Wenn wir danach </a:t>
            </a:r>
            <a:r>
              <a:rPr lang="de-DE" baseline="0" dirty="0" err="1" smtClean="0">
                <a:sym typeface="Wingdings" panose="05000000000000000000" pitchFamily="2" charset="2"/>
              </a:rPr>
              <a:t>samplen</a:t>
            </a:r>
            <a:r>
              <a:rPr lang="de-DE" baseline="0" dirty="0" smtClean="0">
                <a:sym typeface="Wingdings" panose="05000000000000000000" pitchFamily="2" charset="2"/>
              </a:rPr>
              <a:t> wollen, sollte das aber ne </a:t>
            </a:r>
            <a:r>
              <a:rPr lang="de-DE" baseline="0" dirty="0" err="1" smtClean="0">
                <a:sym typeface="Wingdings" panose="05000000000000000000" pitchFamily="2" charset="2"/>
              </a:rPr>
              <a:t>pdf</a:t>
            </a:r>
            <a:r>
              <a:rPr lang="de-DE" baseline="0" dirty="0" smtClean="0">
                <a:sym typeface="Wingdings" panose="05000000000000000000" pitchFamily="2" charset="2"/>
              </a:rPr>
              <a:t> sein  nächste </a:t>
            </a:r>
            <a:r>
              <a:rPr lang="de-DE" baseline="0" dirty="0" err="1" smtClean="0">
                <a:sym typeface="Wingdings" panose="05000000000000000000" pitchFamily="2" charset="2"/>
              </a:rPr>
              <a:t>folie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059213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Erst mal normalisieren, da sonst summe deutlich schwankt</a:t>
            </a:r>
          </a:p>
          <a:p>
            <a:r>
              <a:rPr lang="de-DE" dirty="0" smtClean="0"/>
              <a:t>Epsilon</a:t>
            </a:r>
            <a:r>
              <a:rPr lang="de-DE" baseline="0" dirty="0" smtClean="0"/>
              <a:t> hängt dann nur noch von Auflösung ab</a:t>
            </a:r>
          </a:p>
          <a:p>
            <a:endParaRPr lang="de-DE" baseline="0" dirty="0" smtClean="0"/>
          </a:p>
          <a:p>
            <a:endParaRPr lang="de-DE" baseline="0" dirty="0" smtClean="0"/>
          </a:p>
          <a:p>
            <a:endParaRPr lang="de-DE" baseline="0" dirty="0" smtClean="0"/>
          </a:p>
          <a:p>
            <a:r>
              <a:rPr lang="de-DE" baseline="0" dirty="0" smtClean="0"/>
              <a:t>Erklären: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/>
              <a:t>Erst normalisieren, damit man ne </a:t>
            </a:r>
            <a:r>
              <a:rPr lang="de-DE" baseline="0" dirty="0" err="1" smtClean="0"/>
              <a:t>pdf</a:t>
            </a:r>
            <a:r>
              <a:rPr lang="de-DE" baseline="0" dirty="0" smtClean="0"/>
              <a:t> hat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/>
              <a:t>So, Monte Carlo Integration verlangt aber, dass jedes sample, das einen nicht-0 </a:t>
            </a:r>
            <a:r>
              <a:rPr lang="de-DE" baseline="0" dirty="0" err="1" smtClean="0"/>
              <a:t>beitrag</a:t>
            </a:r>
            <a:r>
              <a:rPr lang="de-DE" baseline="0" dirty="0" smtClean="0"/>
              <a:t> hat, auch eine nicht-0 </a:t>
            </a:r>
            <a:r>
              <a:rPr lang="de-DE" baseline="0" dirty="0" err="1" smtClean="0"/>
              <a:t>wahrscheinlichkeit</a:t>
            </a:r>
            <a:r>
              <a:rPr lang="de-DE" baseline="0" dirty="0" smtClean="0"/>
              <a:t> in der </a:t>
            </a:r>
            <a:r>
              <a:rPr lang="de-DE" baseline="0" dirty="0" err="1" smtClean="0"/>
              <a:t>pdf</a:t>
            </a:r>
            <a:r>
              <a:rPr lang="de-DE" baseline="0" dirty="0" smtClean="0"/>
              <a:t> hat =&gt; 0-texel auf kleinen wert setzen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/>
              <a:t>Dadurch verändert sich summe </a:t>
            </a:r>
            <a:r>
              <a:rPr lang="de-DE" baseline="0" dirty="0" smtClean="0">
                <a:sym typeface="Wingdings" panose="05000000000000000000" pitchFamily="2" charset="2"/>
              </a:rPr>
              <a:t> Nochmal normalisieren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>
                <a:sym typeface="Wingdings" panose="05000000000000000000" pitchFamily="2" charset="2"/>
              </a:rPr>
              <a:t>WICHTIG: Erklären, dass: Warum macht man dieses auf-epsilon-setzen nicht davor?  Größenordnung der </a:t>
            </a:r>
            <a:r>
              <a:rPr lang="de-DE" baseline="0" dirty="0" err="1" smtClean="0">
                <a:sym typeface="Wingdings" panose="05000000000000000000" pitchFamily="2" charset="2"/>
              </a:rPr>
              <a:t>texelwerte</a:t>
            </a:r>
            <a:r>
              <a:rPr lang="de-DE" baseline="0" dirty="0" smtClean="0">
                <a:sym typeface="Wingdings" panose="05000000000000000000" pitchFamily="2" charset="2"/>
              </a:rPr>
              <a:t> stark abhängig von</a:t>
            </a:r>
            <a:br>
              <a:rPr lang="de-DE" baseline="0" dirty="0" smtClean="0">
                <a:sym typeface="Wingdings" panose="05000000000000000000" pitchFamily="2" charset="2"/>
              </a:rPr>
            </a:br>
            <a:r>
              <a:rPr lang="de-DE" baseline="0" dirty="0" smtClean="0">
                <a:sym typeface="Wingdings" panose="05000000000000000000" pitchFamily="2" charset="2"/>
              </a:rPr>
              <a:t>		Position: Kommen da viele </a:t>
            </a:r>
            <a:r>
              <a:rPr lang="de-DE" baseline="0" dirty="0" err="1" smtClean="0">
                <a:sym typeface="Wingdings" panose="05000000000000000000" pitchFamily="2" charset="2"/>
              </a:rPr>
              <a:t>photonen</a:t>
            </a:r>
            <a:r>
              <a:rPr lang="de-DE" baseline="0" dirty="0" smtClean="0">
                <a:sym typeface="Wingdings" panose="05000000000000000000" pitchFamily="2" charset="2"/>
              </a:rPr>
              <a:t> durch direkte </a:t>
            </a:r>
            <a:r>
              <a:rPr lang="de-DE" baseline="0" dirty="0" err="1" smtClean="0">
                <a:sym typeface="Wingdings" panose="05000000000000000000" pitchFamily="2" charset="2"/>
              </a:rPr>
              <a:t>beleuchtung</a:t>
            </a:r>
            <a:r>
              <a:rPr lang="de-DE" baseline="0" dirty="0" smtClean="0">
                <a:sym typeface="Wingdings" panose="05000000000000000000" pitchFamily="2" charset="2"/>
              </a:rPr>
              <a:t> mit starker </a:t>
            </a:r>
            <a:r>
              <a:rPr lang="de-DE" baseline="0" dirty="0" err="1" smtClean="0">
                <a:sym typeface="Wingdings" panose="05000000000000000000" pitchFamily="2" charset="2"/>
              </a:rPr>
              <a:t>energie</a:t>
            </a:r>
            <a:r>
              <a:rPr lang="de-DE" baseline="0" dirty="0" smtClean="0">
                <a:sym typeface="Wingdings" panose="05000000000000000000" pitchFamily="2" charset="2"/>
              </a:rPr>
              <a:t> an, oder haben die </a:t>
            </a:r>
            <a:r>
              <a:rPr lang="de-DE" baseline="0" dirty="0" err="1" smtClean="0">
                <a:sym typeface="Wingdings" panose="05000000000000000000" pitchFamily="2" charset="2"/>
              </a:rPr>
              <a:t>photonen</a:t>
            </a:r>
            <a:r>
              <a:rPr lang="de-DE" baseline="0" dirty="0" smtClean="0">
                <a:sym typeface="Wingdings" panose="05000000000000000000" pitchFamily="2" charset="2"/>
              </a:rPr>
              <a:t> nur noch wenig </a:t>
            </a:r>
            <a:r>
              <a:rPr lang="de-DE" baseline="0" dirty="0" err="1" smtClean="0">
                <a:sym typeface="Wingdings" panose="05000000000000000000" pitchFamily="2" charset="2"/>
              </a:rPr>
              <a:t>energie</a:t>
            </a:r>
            <a:r>
              <a:rPr lang="de-DE" baseline="0" dirty="0" smtClean="0">
                <a:sym typeface="Wingdings" panose="05000000000000000000" pitchFamily="2" charset="2"/>
              </a:rPr>
              <a:t>?</a:t>
            </a:r>
          </a:p>
          <a:p>
            <a:pPr marL="1955700" lvl="4" indent="-342900">
              <a:buFontTx/>
              <a:buChar char="-"/>
            </a:pPr>
            <a:r>
              <a:rPr lang="de-DE" baseline="0" dirty="0" smtClean="0">
                <a:sym typeface="Wingdings" panose="05000000000000000000" pitchFamily="2" charset="2"/>
              </a:rPr>
              <a:t>Anzahl </a:t>
            </a:r>
            <a:r>
              <a:rPr lang="de-DE" baseline="0" dirty="0" err="1" smtClean="0">
                <a:sym typeface="Wingdings" panose="05000000000000000000" pitchFamily="2" charset="2"/>
              </a:rPr>
              <a:t>photonen</a:t>
            </a:r>
            <a:r>
              <a:rPr lang="de-DE" baseline="0" dirty="0" smtClean="0">
                <a:sym typeface="Wingdings" panose="05000000000000000000" pitchFamily="2" charset="2"/>
              </a:rPr>
              <a:t> im Cache</a:t>
            </a:r>
          </a:p>
          <a:p>
            <a:pPr marL="1955700" lvl="4" indent="-342900">
              <a:buFontTx/>
              <a:buChar char="-"/>
            </a:pPr>
            <a:r>
              <a:rPr lang="de-DE" baseline="0" dirty="0" smtClean="0">
                <a:sym typeface="Wingdings" panose="05000000000000000000" pitchFamily="2" charset="2"/>
              </a:rPr>
              <a:t>Auflösung vom Cache</a:t>
            </a:r>
          </a:p>
          <a:p>
            <a:pPr marL="241200" lvl="1" indent="0">
              <a:buFontTx/>
              <a:buNone/>
            </a:pPr>
            <a:r>
              <a:rPr lang="de-DE" baseline="0" dirty="0" smtClean="0">
                <a:sym typeface="Wingdings" panose="05000000000000000000" pitchFamily="2" charset="2"/>
              </a:rPr>
              <a:t>Wenn man das nach dem normalisieren macht, hat man eine viel bessere </a:t>
            </a:r>
            <a:r>
              <a:rPr lang="de-DE" baseline="0" dirty="0" err="1" smtClean="0">
                <a:sym typeface="Wingdings" panose="05000000000000000000" pitchFamily="2" charset="2"/>
              </a:rPr>
              <a:t>einschätzung</a:t>
            </a:r>
            <a:r>
              <a:rPr lang="de-DE" baseline="0" dirty="0" smtClean="0">
                <a:sym typeface="Wingdings" panose="05000000000000000000" pitchFamily="2" charset="2"/>
              </a:rPr>
              <a:t> über die </a:t>
            </a:r>
            <a:r>
              <a:rPr lang="de-DE" baseline="0" dirty="0" err="1" smtClean="0">
                <a:sym typeface="Wingdings" panose="05000000000000000000" pitchFamily="2" charset="2"/>
              </a:rPr>
              <a:t>größenordnung</a:t>
            </a:r>
            <a:r>
              <a:rPr lang="de-DE" baseline="0" dirty="0" smtClean="0">
                <a:sym typeface="Wingdings" panose="05000000000000000000" pitchFamily="2" charset="2"/>
              </a:rPr>
              <a:t> der werte in den </a:t>
            </a:r>
            <a:r>
              <a:rPr lang="de-DE" baseline="0" dirty="0" err="1" smtClean="0">
                <a:sym typeface="Wingdings" panose="05000000000000000000" pitchFamily="2" charset="2"/>
              </a:rPr>
              <a:t>texeln</a:t>
            </a:r>
            <a:r>
              <a:rPr lang="de-DE" baseline="0" dirty="0" smtClean="0">
                <a:sym typeface="Wingdings" panose="05000000000000000000" pitchFamily="2" charset="2"/>
              </a:rPr>
              <a:t> und kann ein festes </a:t>
            </a:r>
            <a:r>
              <a:rPr lang="de-DE" baseline="0" dirty="0" err="1" smtClean="0">
                <a:sym typeface="Wingdings" panose="05000000000000000000" pitchFamily="2" charset="2"/>
              </a:rPr>
              <a:t>epsilon</a:t>
            </a:r>
            <a:r>
              <a:rPr lang="de-DE" baseline="0" dirty="0" smtClean="0">
                <a:sym typeface="Wingdings" panose="05000000000000000000" pitchFamily="2" charset="2"/>
              </a:rPr>
              <a:t> nehmen, das für jeden </a:t>
            </a:r>
            <a:r>
              <a:rPr lang="de-DE" baseline="0" dirty="0" err="1" smtClean="0">
                <a:sym typeface="Wingdings" panose="05000000000000000000" pitchFamily="2" charset="2"/>
              </a:rPr>
              <a:t>cache</a:t>
            </a:r>
            <a:r>
              <a:rPr lang="de-DE" baseline="0" dirty="0" smtClean="0">
                <a:sym typeface="Wingdings" panose="05000000000000000000" pitchFamily="2" charset="2"/>
              </a:rPr>
              <a:t> gleich ist.</a:t>
            </a:r>
          </a:p>
          <a:p>
            <a:pPr marL="241200" lvl="1" indent="0">
              <a:buFontTx/>
              <a:buNone/>
            </a:pPr>
            <a:endParaRPr lang="de-DE" baseline="0" dirty="0" smtClean="0">
              <a:sym typeface="Wingdings" panose="05000000000000000000" pitchFamily="2" charset="2"/>
            </a:endParaRPr>
          </a:p>
          <a:p>
            <a:pPr marL="0" lvl="0" indent="0">
              <a:buFontTx/>
              <a:buNone/>
            </a:pPr>
            <a:r>
              <a:rPr lang="de-DE" baseline="0" dirty="0" smtClean="0">
                <a:sym typeface="Wingdings" panose="05000000000000000000" pitchFamily="2" charset="2"/>
              </a:rPr>
              <a:t>Ergebnis: PDF über </a:t>
            </a:r>
            <a:r>
              <a:rPr lang="de-DE" baseline="0" dirty="0" err="1" smtClean="0">
                <a:sym typeface="Wingdings" panose="05000000000000000000" pitchFamily="2" charset="2"/>
              </a:rPr>
              <a:t>texel</a:t>
            </a:r>
            <a:r>
              <a:rPr lang="de-DE" baseline="0" dirty="0" smtClean="0">
                <a:sym typeface="Wingdings" panose="05000000000000000000" pitchFamily="2" charset="2"/>
              </a:rPr>
              <a:t> </a:t>
            </a:r>
            <a:r>
              <a:rPr lang="de-DE" baseline="0" dirty="0" err="1" smtClean="0">
                <a:sym typeface="Wingdings" panose="05000000000000000000" pitchFamily="2" charset="2"/>
              </a:rPr>
              <a:t>space</a:t>
            </a:r>
            <a:r>
              <a:rPr lang="de-DE" baseline="0" dirty="0" smtClean="0">
                <a:sym typeface="Wingdings" panose="05000000000000000000" pitchFamily="2" charset="2"/>
              </a:rPr>
              <a:t>! </a:t>
            </a:r>
            <a:br>
              <a:rPr lang="de-DE" baseline="0" dirty="0" smtClean="0">
                <a:sym typeface="Wingdings" panose="05000000000000000000" pitchFamily="2" charset="2"/>
              </a:rPr>
            </a:br>
            <a:r>
              <a:rPr lang="de-DE" baseline="0" dirty="0" smtClean="0">
                <a:sym typeface="Wingdings" panose="05000000000000000000" pitchFamily="2" charset="2"/>
              </a:rPr>
              <a:t>Das reicht, falls man sich nur </a:t>
            </a:r>
            <a:r>
              <a:rPr lang="de-DE" baseline="0" dirty="0" err="1" smtClean="0">
                <a:sym typeface="Wingdings" panose="05000000000000000000" pitchFamily="2" charset="2"/>
              </a:rPr>
              <a:t>richtungen</a:t>
            </a:r>
            <a:r>
              <a:rPr lang="de-DE" baseline="0" dirty="0" smtClean="0">
                <a:sym typeface="Wingdings" panose="05000000000000000000" pitchFamily="2" charset="2"/>
              </a:rPr>
              <a:t> proportional zur </a:t>
            </a:r>
            <a:r>
              <a:rPr lang="de-DE" baseline="0" dirty="0" err="1" smtClean="0">
                <a:sym typeface="Wingdings" panose="05000000000000000000" pitchFamily="2" charset="2"/>
              </a:rPr>
              <a:t>incident</a:t>
            </a:r>
            <a:r>
              <a:rPr lang="de-DE" baseline="0" dirty="0" smtClean="0">
                <a:sym typeface="Wingdings" panose="05000000000000000000" pitchFamily="2" charset="2"/>
              </a:rPr>
              <a:t> </a:t>
            </a:r>
            <a:r>
              <a:rPr lang="de-DE" baseline="0" dirty="0" err="1" smtClean="0">
                <a:sym typeface="Wingdings" panose="05000000000000000000" pitchFamily="2" charset="2"/>
              </a:rPr>
              <a:t>radiance</a:t>
            </a:r>
            <a:r>
              <a:rPr lang="de-DE" baseline="0" dirty="0" smtClean="0">
                <a:sym typeface="Wingdings" panose="05000000000000000000" pitchFamily="2" charset="2"/>
              </a:rPr>
              <a:t> </a:t>
            </a:r>
            <a:r>
              <a:rPr lang="de-DE" baseline="0" dirty="0" err="1" smtClean="0">
                <a:sym typeface="Wingdings" panose="05000000000000000000" pitchFamily="2" charset="2"/>
              </a:rPr>
              <a:t>samplen</a:t>
            </a:r>
            <a:r>
              <a:rPr lang="de-DE" baseline="0" dirty="0" smtClean="0">
                <a:sym typeface="Wingdings" panose="05000000000000000000" pitchFamily="2" charset="2"/>
              </a:rPr>
              <a:t> will</a:t>
            </a:r>
            <a:br>
              <a:rPr lang="de-DE" baseline="0" dirty="0" smtClean="0">
                <a:sym typeface="Wingdings" panose="05000000000000000000" pitchFamily="2" charset="2"/>
              </a:rPr>
            </a:br>
            <a:r>
              <a:rPr lang="de-DE" baseline="0" dirty="0" smtClean="0">
                <a:sym typeface="Wingdings" panose="05000000000000000000" pitchFamily="2" charset="2"/>
              </a:rPr>
              <a:t>Aber für Monte Carlo muss man ja auch noch durch so ne </a:t>
            </a:r>
            <a:r>
              <a:rPr lang="de-DE" baseline="0" dirty="0" err="1" smtClean="0">
                <a:sym typeface="Wingdings" panose="05000000000000000000" pitchFamily="2" charset="2"/>
              </a:rPr>
              <a:t>wahrscheinlichkeit</a:t>
            </a:r>
            <a:r>
              <a:rPr lang="de-DE" baseline="0" dirty="0" smtClean="0">
                <a:sym typeface="Wingdings" panose="05000000000000000000" pitchFamily="2" charset="2"/>
              </a:rPr>
              <a:t> teilen</a:t>
            </a:r>
            <a:br>
              <a:rPr lang="de-DE" baseline="0" dirty="0" smtClean="0">
                <a:sym typeface="Wingdings" panose="05000000000000000000" pitchFamily="2" charset="2"/>
              </a:rPr>
            </a:br>
            <a:r>
              <a:rPr lang="de-DE" baseline="0" dirty="0" smtClean="0">
                <a:sym typeface="Wingdings" panose="05000000000000000000" pitchFamily="2" charset="2"/>
              </a:rPr>
              <a:t>Und die Wahrscheinlichkeit sollte über dem solid angle gemessen sein  Das muss man noch umrechnen</a:t>
            </a:r>
          </a:p>
          <a:p>
            <a:pPr marL="0" lvl="0" indent="0">
              <a:buFontTx/>
              <a:buNone/>
            </a:pPr>
            <a:endParaRPr lang="de-DE" baseline="0" dirty="0" smtClean="0">
              <a:sym typeface="Wingdings" panose="05000000000000000000" pitchFamily="2" charset="2"/>
            </a:endParaRPr>
          </a:p>
          <a:p>
            <a:pPr marL="0" lvl="0" indent="0">
              <a:buFontTx/>
              <a:buNone/>
            </a:pPr>
            <a:endParaRPr lang="de-DE" baseline="0" dirty="0" smtClean="0">
              <a:sym typeface="Wingdings" panose="05000000000000000000" pitchFamily="2" charset="2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789815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microsoft.com/office/2007/relationships/hdphoto" Target="../media/hdphoto1.wdp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35" name="Picture 9" descr="II_rahmen_neu_titel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75"/>
            <a:ext cx="9144000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 Box 14"/>
          <p:cNvSpPr txBox="1">
            <a:spLocks noChangeArrowheads="1"/>
          </p:cNvSpPr>
          <p:nvPr userDrawn="1"/>
        </p:nvSpPr>
        <p:spPr bwMode="auto">
          <a:xfrm>
            <a:off x="396875" y="6475413"/>
            <a:ext cx="36703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r>
              <a:rPr lang="de-DE" sz="800"/>
              <a:t>KIT – Universität des Landes Baden-Württemberg und</a:t>
            </a:r>
          </a:p>
          <a:p>
            <a:r>
              <a:rPr lang="de-DE" sz="800"/>
              <a:t>nationales Forschungszentrum in der Helmholtz-Gemeinschaft</a:t>
            </a:r>
          </a:p>
        </p:txBody>
      </p:sp>
      <p:sp>
        <p:nvSpPr>
          <p:cNvPr id="13" name="Text Box 21"/>
          <p:cNvSpPr txBox="1">
            <a:spLocks noChangeArrowheads="1"/>
          </p:cNvSpPr>
          <p:nvPr userDrawn="1"/>
        </p:nvSpPr>
        <p:spPr bwMode="auto">
          <a:xfrm>
            <a:off x="385763" y="3367088"/>
            <a:ext cx="45370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>
            <a:spAutoFit/>
          </a:bodyPr>
          <a:lstStyle/>
          <a:p>
            <a:pPr>
              <a:defRPr/>
            </a:pPr>
            <a:r>
              <a:rPr lang="de-DE" sz="1000" dirty="0" smtClean="0">
                <a:solidFill>
                  <a:schemeClr val="bg1"/>
                </a:solidFill>
              </a:rPr>
              <a:t>Institut für Visualisierung und Datenanalyse, Lehrstuhl für Computergrafik</a:t>
            </a:r>
            <a:endParaRPr lang="de-DE" sz="1000" dirty="0">
              <a:solidFill>
                <a:schemeClr val="bg1"/>
              </a:solidFill>
            </a:endParaRPr>
          </a:p>
        </p:txBody>
      </p:sp>
      <p:sp>
        <p:nvSpPr>
          <p:cNvPr id="14" name="Text Box 14"/>
          <p:cNvSpPr txBox="1">
            <a:spLocks noChangeArrowheads="1"/>
          </p:cNvSpPr>
          <p:nvPr userDrawn="1"/>
        </p:nvSpPr>
        <p:spPr bwMode="auto">
          <a:xfrm>
            <a:off x="7318375" y="6497638"/>
            <a:ext cx="1727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r">
              <a:defRPr/>
            </a:pPr>
            <a:r>
              <a:rPr lang="de-DE" sz="1600" b="1">
                <a:solidFill>
                  <a:schemeClr val="bg1"/>
                </a:solidFill>
              </a:rPr>
              <a:t>www.kit.edu</a:t>
            </a:r>
          </a:p>
        </p:txBody>
      </p:sp>
      <p:pic>
        <p:nvPicPr>
          <p:cNvPr id="26639" name="Picture 11" descr="KIT-Logo-rgb_de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333375"/>
            <a:ext cx="1619250" cy="74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E:\Kekse\projekte\Bachelorarbeit\Präsentation\titelbild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4563704"/>
            <a:ext cx="3956418" cy="1627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:\Kekse\projekte\Bachelorarbeit\Ausarbeitung\bilder\kugelbox\nee&amp;irc 250k20k2500 4096spp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5802" y="3861048"/>
            <a:ext cx="2299389" cy="2299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E:\Kekse\projekte\Bachelorarbeit\Präsentation\titelbild_2.png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09" y="3992639"/>
            <a:ext cx="2664296" cy="2167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30260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de-DE" noProof="0" smtClean="0"/>
              <a:t>Bild durch Klicken auf Symbol hinzufügen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Prof. Max Mustermann - Präsentationstitel</a:t>
            </a:r>
          </a:p>
        </p:txBody>
      </p:sp>
      <p:sp>
        <p:nvSpPr>
          <p:cNvPr id="6" name="Datumsplatzhalter 10"/>
          <p:cNvSpPr>
            <a:spLocks noGrp="1"/>
          </p:cNvSpPr>
          <p:nvPr>
            <p:ph type="dt" sz="half" idx="11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17161F-0686-4A32-B5C2-6110D54CBF61}" type="datetime1">
              <a:rPr lang="de-DE" smtClean="0"/>
              <a:t>21.05.2015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05388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Prof. Max Mustermann - Präsentationstitel</a:t>
            </a:r>
          </a:p>
        </p:txBody>
      </p:sp>
      <p:sp>
        <p:nvSpPr>
          <p:cNvPr id="5" name="Datumsplatzhalter 10"/>
          <p:cNvSpPr>
            <a:spLocks noGrp="1"/>
          </p:cNvSpPr>
          <p:nvPr>
            <p:ph type="dt" sz="half" idx="2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E101DA-C805-49D6-936E-EF17408DE37B}" type="datetime1">
              <a:rPr lang="de-DE" smtClean="0"/>
              <a:t>21.05.2015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632613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59563" y="333375"/>
            <a:ext cx="2089150" cy="575945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390525" y="333375"/>
            <a:ext cx="6116638" cy="5759450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Prof. Max Mustermann - Präsentationstitel</a:t>
            </a:r>
          </a:p>
        </p:txBody>
      </p:sp>
      <p:sp>
        <p:nvSpPr>
          <p:cNvPr id="5" name="Datumsplatzhalter 10"/>
          <p:cNvSpPr>
            <a:spLocks noGrp="1"/>
          </p:cNvSpPr>
          <p:nvPr>
            <p:ph type="dt" sz="half" idx="2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68D019-5134-4866-8BCC-6AD2983F956C}" type="datetime1">
              <a:rPr lang="de-DE" smtClean="0"/>
              <a:t>21.05.2015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251081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6911975" cy="648071"/>
          </a:xfrm>
        </p:spPr>
        <p:txBody>
          <a:bodyPr/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92113" y="1340768"/>
            <a:ext cx="8356600" cy="4752057"/>
          </a:xfrm>
        </p:spPr>
        <p:txBody>
          <a:bodyPr/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dirty="0" smtClean="0"/>
              <a:t>Alisa Jung – </a:t>
            </a:r>
            <a:r>
              <a:rPr lang="de-DE" dirty="0" err="1" smtClean="0"/>
              <a:t>Irradiance</a:t>
            </a:r>
            <a:r>
              <a:rPr lang="de-DE" dirty="0" smtClean="0"/>
              <a:t> </a:t>
            </a:r>
            <a:r>
              <a:rPr lang="de-DE" dirty="0" err="1" smtClean="0"/>
              <a:t>Importance</a:t>
            </a:r>
            <a:r>
              <a:rPr lang="de-DE" dirty="0" smtClean="0"/>
              <a:t> Sampling</a:t>
            </a:r>
            <a:endParaRPr lang="de-DE" dirty="0"/>
          </a:p>
        </p:txBody>
      </p:sp>
      <p:sp>
        <p:nvSpPr>
          <p:cNvPr id="5" name="Datumsplatzhalter 10"/>
          <p:cNvSpPr>
            <a:spLocks noGrp="1"/>
          </p:cNvSpPr>
          <p:nvPr>
            <p:ph type="dt" sz="half" idx="2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393481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alisas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dirty="0" smtClean="0"/>
              <a:t>Alisa Jung – </a:t>
            </a:r>
            <a:r>
              <a:rPr lang="de-DE" dirty="0" err="1" smtClean="0"/>
              <a:t>Irradiance</a:t>
            </a:r>
            <a:r>
              <a:rPr lang="de-DE" dirty="0" smtClean="0"/>
              <a:t> </a:t>
            </a:r>
            <a:r>
              <a:rPr lang="de-DE" dirty="0" err="1" smtClean="0"/>
              <a:t>Importance</a:t>
            </a:r>
            <a:r>
              <a:rPr lang="de-DE" dirty="0" smtClean="0"/>
              <a:t> Sampling</a:t>
            </a:r>
          </a:p>
        </p:txBody>
      </p:sp>
      <p:sp>
        <p:nvSpPr>
          <p:cNvPr id="5" name="Datumsplatzhalter 10"/>
          <p:cNvSpPr>
            <a:spLocks noGrp="1"/>
          </p:cNvSpPr>
          <p:nvPr>
            <p:ph type="dt" sz="half" idx="2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611206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Prof. Max Mustermann - Präsentationstitel</a:t>
            </a:r>
          </a:p>
        </p:txBody>
      </p:sp>
      <p:sp>
        <p:nvSpPr>
          <p:cNvPr id="5" name="Datumsplatzhalter 10"/>
          <p:cNvSpPr>
            <a:spLocks noGrp="1"/>
          </p:cNvSpPr>
          <p:nvPr>
            <p:ph type="dt" sz="half" idx="2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D64446-9DE9-4EC1-92AB-907DF09BD351}" type="datetime1">
              <a:rPr lang="de-DE" smtClean="0"/>
              <a:t>21.05.2015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05826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392113" y="1198563"/>
            <a:ext cx="4102100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6613" y="1198563"/>
            <a:ext cx="4102100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Prof. Max Mustermann - Präsentationstitel</a:t>
            </a:r>
          </a:p>
        </p:txBody>
      </p:sp>
      <p:sp>
        <p:nvSpPr>
          <p:cNvPr id="6" name="Datumsplatzhalter 10"/>
          <p:cNvSpPr>
            <a:spLocks noGrp="1"/>
          </p:cNvSpPr>
          <p:nvPr>
            <p:ph type="dt" sz="half" idx="11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3864FC-C1F6-4F60-90E2-4C82285A7CB6}" type="datetime1">
              <a:rPr lang="de-DE" smtClean="0"/>
              <a:t>21.05.2015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21136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Prof. Max Mustermann - Präsentationstitel</a:t>
            </a:r>
          </a:p>
        </p:txBody>
      </p:sp>
      <p:sp>
        <p:nvSpPr>
          <p:cNvPr id="8" name="Datumsplatzhalter 10"/>
          <p:cNvSpPr>
            <a:spLocks noGrp="1"/>
          </p:cNvSpPr>
          <p:nvPr>
            <p:ph type="dt" sz="half" idx="11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FFF499-D2C2-429B-A38D-874884AC2B44}" type="datetime1">
              <a:rPr lang="de-DE" smtClean="0"/>
              <a:t>21.05.2015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357392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Prof. Max Mustermann - Präsentationstitel</a:t>
            </a:r>
          </a:p>
        </p:txBody>
      </p:sp>
      <p:sp>
        <p:nvSpPr>
          <p:cNvPr id="4" name="Datumsplatzhalter 10"/>
          <p:cNvSpPr>
            <a:spLocks noGrp="1"/>
          </p:cNvSpPr>
          <p:nvPr>
            <p:ph type="dt" sz="half" idx="2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EEC2FF-F6B1-4953-8BD6-DF423CDA3B5D}" type="datetime1">
              <a:rPr lang="de-DE" smtClean="0"/>
              <a:t>21.05.2015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11279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Prof. Max Mustermann - Präsentationstitel</a:t>
            </a:r>
          </a:p>
        </p:txBody>
      </p:sp>
      <p:sp>
        <p:nvSpPr>
          <p:cNvPr id="3" name="Datumsplatzhalter 10"/>
          <p:cNvSpPr>
            <a:spLocks noGrp="1"/>
          </p:cNvSpPr>
          <p:nvPr>
            <p:ph type="dt" sz="half" idx="2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0FF657-D1DB-4306-82A3-A2011C94EF85}" type="datetime1">
              <a:rPr lang="de-DE" smtClean="0"/>
              <a:t>21.05.2015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867424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Prof. Max Mustermann - Präsentationstitel</a:t>
            </a:r>
          </a:p>
        </p:txBody>
      </p:sp>
      <p:sp>
        <p:nvSpPr>
          <p:cNvPr id="6" name="Datumsplatzhalter 10"/>
          <p:cNvSpPr>
            <a:spLocks noGrp="1"/>
          </p:cNvSpPr>
          <p:nvPr>
            <p:ph type="dt" sz="half" idx="11"/>
          </p:nvPr>
        </p:nvSpPr>
        <p:spPr>
          <a:xfrm>
            <a:off x="612000" y="6444000"/>
            <a:ext cx="86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39ADCC-593E-41F1-8EDC-3499514C881E}" type="datetime1">
              <a:rPr lang="de-DE" smtClean="0"/>
              <a:t>21.05.2015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68305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5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6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9" descr="II_rahmen_neu_folge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0525" y="333375"/>
            <a:ext cx="6911975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Folientitel durch klicken hinzufügen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2113" y="1198563"/>
            <a:ext cx="8356600" cy="4894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Karlsruhe Institute </a:t>
            </a:r>
            <a:r>
              <a:rPr lang="de-DE" dirty="0" err="1" smtClean="0"/>
              <a:t>of</a:t>
            </a:r>
            <a:r>
              <a:rPr lang="de-DE" dirty="0" smtClean="0"/>
              <a:t> Technology (KIT).</a:t>
            </a:r>
          </a:p>
          <a:p>
            <a:pPr lvl="0"/>
            <a:r>
              <a:rPr lang="de-DE" dirty="0" err="1" smtClean="0"/>
              <a:t>blablub</a:t>
            </a:r>
            <a:endParaRPr lang="de-DE" dirty="0" smtClean="0"/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</a:p>
        </p:txBody>
      </p:sp>
      <p:sp>
        <p:nvSpPr>
          <p:cNvPr id="1034" name="Text Box 10"/>
          <p:cNvSpPr txBox="1">
            <a:spLocks noChangeArrowheads="1"/>
          </p:cNvSpPr>
          <p:nvPr/>
        </p:nvSpPr>
        <p:spPr bwMode="auto">
          <a:xfrm>
            <a:off x="6011863" y="6453188"/>
            <a:ext cx="273685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de-DE" sz="900" b="0" i="0" u="none" strike="noStrike" kern="1200" spc="0" dirty="0" smtClean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Mangal" pitchFamily="2"/>
              </a:rPr>
              <a:t>Fakultät für Informatik, </a:t>
            </a:r>
            <a:r>
              <a:rPr lang="de-DE" sz="900" b="0" i="0" u="none" strike="noStrike" kern="1200" spc="0" dirty="0" smtClean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NimbusSanL-Regu" pitchFamily="2"/>
                <a:cs typeface="NimbusSanL-Regu" pitchFamily="2"/>
              </a:rPr>
              <a:t>Institut für</a:t>
            </a:r>
            <a:r>
              <a:rPr lang="de-DE" sz="900" b="0" i="0" u="none" strike="noStrike" kern="1200" spc="0" baseline="0" dirty="0" smtClean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NimbusSanL-Regu" pitchFamily="2"/>
                <a:cs typeface="NimbusSanL-Regu" pitchFamily="2"/>
              </a:rPr>
              <a:t> Visualisierung und Datenanalyse</a:t>
            </a:r>
            <a:r>
              <a:rPr lang="de-DE" sz="900" b="0" i="0" u="none" strike="noStrike" kern="1200" spc="0" dirty="0" smtClean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NimbusSanL-Regu" pitchFamily="2"/>
                <a:cs typeface="NimbusSanL-Regu" pitchFamily="2"/>
              </a:rPr>
              <a:t>,</a:t>
            </a:r>
            <a:r>
              <a:rPr lang="de-DE" sz="900" b="0" i="0" u="none" strike="noStrike" kern="1200" spc="0" dirty="0" smtClean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Mangal" pitchFamily="2"/>
              </a:rPr>
              <a:t> Lehrstuhl für Computergrafik</a:t>
            </a:r>
          </a:p>
          <a:p>
            <a:pPr marL="0" marR="0" lvl="0" indent="0" algn="r" rtl="0" hangingPunct="1">
              <a:lnSpc>
                <a:spcPct val="100000"/>
              </a:lnSpc>
              <a:spcBef>
                <a:spcPts val="899"/>
              </a:spcBef>
              <a:spcAft>
                <a:spcPts val="0"/>
              </a:spcAft>
              <a:buNone/>
              <a:tabLst/>
            </a:pPr>
            <a:endParaRPr lang="de-DE" sz="900" b="0" i="0" u="none" strike="noStrike" kern="1200" spc="0" dirty="0">
              <a:ln>
                <a:noFill/>
              </a:ln>
              <a:solidFill>
                <a:srgbClr val="000000"/>
              </a:solidFill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1035" name="Text Box 11"/>
          <p:cNvSpPr txBox="1">
            <a:spLocks noChangeArrowheads="1"/>
          </p:cNvSpPr>
          <p:nvPr/>
        </p:nvSpPr>
        <p:spPr bwMode="auto">
          <a:xfrm>
            <a:off x="250825" y="6445250"/>
            <a:ext cx="32543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>
              <a:spcBef>
                <a:spcPct val="50000"/>
              </a:spcBef>
              <a:defRPr/>
            </a:pPr>
            <a:fld id="{643774FD-E815-4B85-B421-6F4167BD583D}" type="slidenum">
              <a:rPr lang="de-DE" sz="900" b="1"/>
              <a:pPr>
                <a:spcBef>
                  <a:spcPct val="50000"/>
                </a:spcBef>
                <a:defRPr/>
              </a:pPr>
              <a:t>‹Nr.›</a:t>
            </a:fld>
            <a:endParaRPr lang="de-DE" sz="900" b="1"/>
          </a:p>
        </p:txBody>
      </p:sp>
      <p:pic>
        <p:nvPicPr>
          <p:cNvPr id="1032" name="Picture 13" descr="KIT-Logo-rgb_de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667625" y="333375"/>
            <a:ext cx="107632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701800" y="6445250"/>
            <a:ext cx="424815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sz="900"/>
            </a:lvl1pPr>
          </a:lstStyle>
          <a:p>
            <a:r>
              <a:rPr lang="de-DE" dirty="0" smtClean="0"/>
              <a:t>Alisa Jung – </a:t>
            </a:r>
            <a:r>
              <a:rPr lang="de-DE" dirty="0" err="1" smtClean="0"/>
              <a:t>Irradiance</a:t>
            </a:r>
            <a:r>
              <a:rPr lang="de-DE" dirty="0" smtClean="0"/>
              <a:t> </a:t>
            </a:r>
            <a:r>
              <a:rPr lang="de-DE" dirty="0" err="1" smtClean="0"/>
              <a:t>Importance</a:t>
            </a:r>
            <a:r>
              <a:rPr lang="de-DE" dirty="0" smtClean="0"/>
              <a:t> Sampling</a:t>
            </a:r>
            <a:endParaRPr lang="de-DE" dirty="0"/>
          </a:p>
        </p:txBody>
      </p:sp>
      <p:sp>
        <p:nvSpPr>
          <p:cNvPr id="11" name="Datumsplatzhalter 10"/>
          <p:cNvSpPr>
            <a:spLocks noGrp="1"/>
          </p:cNvSpPr>
          <p:nvPr>
            <p:ph type="dt" sz="half" idx="2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1FFB54-A4C6-43F5-85F0-3FD9312F6439}" type="datetime1">
              <a:rPr lang="de-DE" smtClean="0"/>
              <a:t>21.05.2015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197604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iming>
    <p:tnLst>
      <p:par>
        <p:cTn id="1" dur="indefinite" restart="never" nodeType="tmRoot"/>
      </p:par>
    </p:tnLst>
  </p:timing>
  <p:hf sldNum="0"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9pPr>
    </p:titleStyle>
    <p:bodyStyle>
      <a:lvl1pPr marL="314325" indent="-314325" algn="l" rtl="0" eaLnBrk="1" fontAlgn="base" hangingPunct="1">
        <a:lnSpc>
          <a:spcPct val="150000"/>
        </a:lnSpc>
        <a:spcBef>
          <a:spcPct val="20000"/>
        </a:spcBef>
        <a:spcAft>
          <a:spcPct val="0"/>
        </a:spcAft>
        <a:buBlip>
          <a:blip r:embed="rId16"/>
        </a:buBlip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90575" indent="-314325" algn="l" rtl="0" eaLnBrk="1" fontAlgn="base" hangingPunct="1">
        <a:spcBef>
          <a:spcPct val="20000"/>
        </a:spcBef>
        <a:spcAft>
          <a:spcPct val="0"/>
        </a:spcAft>
        <a:buBlip>
          <a:blip r:embed="rId17"/>
        </a:buBlip>
        <a:defRPr>
          <a:solidFill>
            <a:schemeClr val="tx1"/>
          </a:solidFill>
          <a:latin typeface="+mn-lt"/>
        </a:defRPr>
      </a:lvl2pPr>
      <a:lvl3pPr marL="1209675" indent="-276225" algn="l" rtl="0" eaLnBrk="1" fontAlgn="base" hangingPunct="1">
        <a:spcBef>
          <a:spcPct val="20000"/>
        </a:spcBef>
        <a:spcAft>
          <a:spcPct val="0"/>
        </a:spcAft>
        <a:buBlip>
          <a:blip r:embed="rId18"/>
        </a:buBlip>
        <a:defRPr sz="1600">
          <a:solidFill>
            <a:schemeClr val="tx1"/>
          </a:solidFill>
          <a:latin typeface="+mn-lt"/>
        </a:defRPr>
      </a:lvl3pPr>
      <a:lvl4pPr marL="1657350" indent="-276225" algn="l" rtl="0" eaLnBrk="1" fontAlgn="base" hangingPunct="1">
        <a:spcBef>
          <a:spcPct val="20000"/>
        </a:spcBef>
        <a:spcAft>
          <a:spcPct val="0"/>
        </a:spcAft>
        <a:buBlip>
          <a:blip r:embed="rId18"/>
        </a:buBlip>
        <a:defRPr sz="1600">
          <a:solidFill>
            <a:schemeClr val="tx1"/>
          </a:solidFill>
          <a:latin typeface="+mn-lt"/>
        </a:defRPr>
      </a:lvl4pPr>
      <a:lvl5pPr marL="2095500" indent="-276225" algn="l" rtl="0" eaLnBrk="1" fontAlgn="base" hangingPunct="1">
        <a:spcBef>
          <a:spcPct val="20000"/>
        </a:spcBef>
        <a:spcAft>
          <a:spcPct val="0"/>
        </a:spcAft>
        <a:buBlip>
          <a:blip r:embed="rId18"/>
        </a:buBlip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9"/>
        </a:buBlip>
        <a:defRPr sz="1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9"/>
        </a:buBlip>
        <a:defRPr sz="1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9"/>
        </a:buBlip>
        <a:defRPr sz="1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9"/>
        </a:buBlip>
        <a:defRPr sz="14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9.png"/><Relationship Id="rId7" Type="http://schemas.microsoft.com/office/2007/relationships/hdphoto" Target="../media/hdphoto4.wdp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microsoft.com/office/2007/relationships/hdphoto" Target="../media/hdphoto3.wdp"/><Relationship Id="rId10" Type="http://schemas.openxmlformats.org/officeDocument/2006/relationships/image" Target="../media/image290.png"/><Relationship Id="rId4" Type="http://schemas.openxmlformats.org/officeDocument/2006/relationships/image" Target="../media/image40.png"/><Relationship Id="rId9" Type="http://schemas.microsoft.com/office/2007/relationships/hdphoto" Target="../media/hdphoto5.wdp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openxmlformats.org/officeDocument/2006/relationships/image" Target="../media/image9.pn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microsoft.com/office/2007/relationships/hdphoto" Target="../media/hdphoto6.wdp"/><Relationship Id="rId5" Type="http://schemas.openxmlformats.org/officeDocument/2006/relationships/image" Target="../media/image46.png"/><Relationship Id="rId4" Type="http://schemas.microsoft.com/office/2007/relationships/hdphoto" Target="../media/hdphoto1.wdp"/><Relationship Id="rId9" Type="http://schemas.microsoft.com/office/2007/relationships/hdphoto" Target="../media/hdphoto8.wdp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11.wdp"/><Relationship Id="rId3" Type="http://schemas.openxmlformats.org/officeDocument/2006/relationships/image" Target="../media/image48.png"/><Relationship Id="rId7" Type="http://schemas.openxmlformats.org/officeDocument/2006/relationships/image" Target="../media/image5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0.wdp"/><Relationship Id="rId5" Type="http://schemas.openxmlformats.org/officeDocument/2006/relationships/image" Target="../media/image49.png"/><Relationship Id="rId4" Type="http://schemas.microsoft.com/office/2007/relationships/hdphoto" Target="../media/hdphoto9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microsoft.com/office/2007/relationships/hdphoto" Target="../media/hdphoto12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3.wdp"/><Relationship Id="rId4" Type="http://schemas.openxmlformats.org/officeDocument/2006/relationships/image" Target="../media/image5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cgg.mff.cuni.cz/~jaroslav/papers/2014-onlineis/" TargetMode="External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10.png"/><Relationship Id="rId4" Type="http://schemas.openxmlformats.org/officeDocument/2006/relationships/image" Target="../media/image6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7.png"/><Relationship Id="rId4" Type="http://schemas.openxmlformats.org/officeDocument/2006/relationships/image" Target="../media/image5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5.wdp"/><Relationship Id="rId4" Type="http://schemas.openxmlformats.org/officeDocument/2006/relationships/image" Target="../media/image6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microsoft.com/office/2007/relationships/hdphoto" Target="../media/hdphoto6.wdp"/><Relationship Id="rId5" Type="http://schemas.openxmlformats.org/officeDocument/2006/relationships/image" Target="../media/image46.png"/><Relationship Id="rId4" Type="http://schemas.microsoft.com/office/2007/relationships/hdphoto" Target="../media/hdphoto7.wdp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7.png"/><Relationship Id="rId3" Type="http://schemas.openxmlformats.org/officeDocument/2006/relationships/image" Target="../media/image28.png"/><Relationship Id="rId7" Type="http://schemas.openxmlformats.org/officeDocument/2006/relationships/image" Target="../media/image31.png"/><Relationship Id="rId12" Type="http://schemas.openxmlformats.org/officeDocument/2006/relationships/image" Target="../media/image3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0" Type="http://schemas.openxmlformats.org/officeDocument/2006/relationships/image" Target="../media/image34.png"/><Relationship Id="rId4" Type="http://schemas.microsoft.com/office/2007/relationships/hdphoto" Target="../media/hdphoto2.wdp"/><Relationship Id="rId9" Type="http://schemas.openxmlformats.org/officeDocument/2006/relationships/image" Target="../media/image33.png"/><Relationship Id="rId14" Type="http://schemas.openxmlformats.org/officeDocument/2006/relationships/image" Target="../media/image3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395280" y="1413000"/>
            <a:ext cx="8389440" cy="7203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0" tIns="0" rIns="0" bIns="0" anchor="b" anchorCtr="0" compatLnSpc="0"/>
          <a:lstStyle/>
          <a:p>
            <a:pPr marL="0" marR="0" lvl="0" indent="0" algn="l" rtl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de-DE" sz="2600" b="1" i="0" u="none" strike="noStrike" kern="1200" spc="0" dirty="0" err="1" smtClean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Mangal" pitchFamily="2"/>
              </a:rPr>
              <a:t>Irradiance</a:t>
            </a:r>
            <a:r>
              <a:rPr lang="de-DE" sz="2600" b="1" i="0" u="none" strike="noStrike" kern="1200" spc="0" dirty="0" smtClean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de-DE" sz="2600" b="1" i="0" u="none" strike="noStrike" kern="1200" spc="0" dirty="0" err="1" smtClean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Mangal" pitchFamily="2"/>
              </a:rPr>
              <a:t>Importance</a:t>
            </a:r>
            <a:r>
              <a:rPr lang="de-DE" sz="2600" b="1" i="0" u="none" strike="noStrike" kern="1200" spc="0" dirty="0" smtClean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Mangal" pitchFamily="2"/>
              </a:rPr>
              <a:t> Sampling</a:t>
            </a:r>
            <a:endParaRPr lang="de-DE" sz="2600" b="1" i="0" u="none" strike="noStrike" kern="1200" spc="0" dirty="0">
              <a:ln>
                <a:noFill/>
              </a:ln>
              <a:solidFill>
                <a:srgbClr val="000000"/>
              </a:solidFill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3" name="Rectangle 3"/>
          <p:cNvSpPr/>
          <p:nvPr/>
        </p:nvSpPr>
        <p:spPr>
          <a:xfrm>
            <a:off x="396720" y="2349360"/>
            <a:ext cx="8370360" cy="6202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0" tIns="0" rIns="0" bIns="0" anchor="t" anchorCtr="0" compatLnSpc="0"/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de-DE" sz="1600" b="1" i="0" u="none" strike="noStrike" kern="1200" spc="0" dirty="0" smtClean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Mangal" pitchFamily="2"/>
              </a:rPr>
              <a:t>Bachelorarbeit</a:t>
            </a:r>
            <a:endParaRPr lang="de-DE" sz="1600" b="1" i="0" u="none" strike="noStrike" kern="1200" spc="0" dirty="0">
              <a:ln>
                <a:noFill/>
              </a:ln>
              <a:solidFill>
                <a:srgbClr val="000000"/>
              </a:solidFill>
              <a:latin typeface="Arial" pitchFamily="18"/>
              <a:ea typeface="Microsoft YaHei" pitchFamily="2"/>
              <a:cs typeface="Mangal" pitchFamily="2"/>
            </a:endParaRP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de-DE" sz="1600" b="1" i="0" u="none" strike="noStrike" kern="1200" spc="0" dirty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Mangal" pitchFamily="2"/>
              </a:rPr>
              <a:t>Alisa Jung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Preprocessing</a:t>
            </a:r>
            <a:r>
              <a:rPr lang="de-DE" dirty="0" smtClean="0"/>
              <a:t>: PDF </a:t>
            </a:r>
            <a:r>
              <a:rPr lang="de-DE" dirty="0" smtClean="0">
                <a:sym typeface="Wingdings" panose="05000000000000000000" pitchFamily="2" charset="2"/>
              </a:rPr>
              <a:t> PDF </a:t>
            </a:r>
            <a:r>
              <a:rPr lang="de-DE" dirty="0" err="1" smtClean="0">
                <a:sym typeface="Wingdings" panose="05000000000000000000" pitchFamily="2" charset="2"/>
              </a:rPr>
              <a:t>over</a:t>
            </a:r>
            <a:r>
              <a:rPr lang="de-DE" dirty="0" smtClean="0">
                <a:sym typeface="Wingdings" panose="05000000000000000000" pitchFamily="2" charset="2"/>
              </a:rPr>
              <a:t> solid angle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  <p:pic>
        <p:nvPicPr>
          <p:cNvPr id="3074" name="Skizze" descr="E:\Kekse\projekte\Bachelorarbeit\Ausarbeitung\bilder\solid_angle_skizz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145804"/>
            <a:ext cx="8401675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E:\Kekse\projekte\Bachelorarbeit\Ausarbeitung\bilder\solid_angle_falsch.pn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2635" y="1122598"/>
            <a:ext cx="5184576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E:\Kekse\projekte\Bachelorarbeit\Ausarbeitung\bilder\solid_angle_richtig.pn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1597" y="1111560"/>
            <a:ext cx="5195614" cy="5195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differenz" descr="E:\Kekse\projekte\Bachelorarbeit\Ausarbeitung\bilder\solid_angle_difference.pn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3630569" y="1140532"/>
            <a:ext cx="5166642" cy="5166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feld 5"/>
              <p:cNvSpPr txBox="1"/>
              <p:nvPr/>
            </p:nvSpPr>
            <p:spPr>
              <a:xfrm>
                <a:off x="899592" y="2145804"/>
                <a:ext cx="2408480" cy="10479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dirty="0" err="1" smtClean="0"/>
                  <a:t>Wrong</a:t>
                </a:r>
                <a:r>
                  <a:rPr lang="de-DE" dirty="0" smtClean="0"/>
                  <a:t>:  </a:t>
                </a:r>
                <a:r>
                  <a:rPr lang="de-DE" dirty="0" err="1" smtClean="0"/>
                  <a:t>convert</a:t>
                </a:r>
                <a:r>
                  <a:rPr lang="de-DE" dirty="0" smtClean="0"/>
                  <a:t> </a:t>
                </a:r>
                <a:r>
                  <a:rPr lang="de-DE" dirty="0" err="1" smtClean="0"/>
                  <a:t>with</a:t>
                </a:r>
                <a:endParaRPr lang="de-DE" dirty="0" smtClean="0"/>
              </a:p>
              <a:p>
                <a:r>
                  <a:rPr lang="de-DE" dirty="0" err="1" smtClean="0"/>
                  <a:t>Factor</a:t>
                </a:r>
                <a:r>
                  <a:rPr lang="de-DE" dirty="0" smtClean="0"/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de-DE" i="1">
                            <a:latin typeface="Cambria Math"/>
                          </a:rPr>
                        </m:ctrlPr>
                      </m:fPr>
                      <m:num>
                        <m:r>
                          <a:rPr lang="de-DE" i="1">
                            <a:latin typeface="Cambria Math"/>
                          </a:rPr>
                          <m:t>𝑛𝑢𝑚𝑏𝑒𝑟</m:t>
                        </m:r>
                        <m:r>
                          <a:rPr lang="de-DE" i="1">
                            <a:latin typeface="Cambria Math"/>
                          </a:rPr>
                          <m:t> </m:t>
                        </m:r>
                        <m:r>
                          <a:rPr lang="de-DE" i="1">
                            <a:latin typeface="Cambria Math"/>
                          </a:rPr>
                          <m:t>𝑜𝑓</m:t>
                        </m:r>
                        <m:r>
                          <a:rPr lang="de-DE" i="1">
                            <a:latin typeface="Cambria Math"/>
                          </a:rPr>
                          <m:t> </m:t>
                        </m:r>
                        <m:r>
                          <a:rPr lang="de-DE" i="1">
                            <a:latin typeface="Cambria Math"/>
                          </a:rPr>
                          <m:t>𝑡𝑒𝑥𝑒𝑙𝑠</m:t>
                        </m:r>
                      </m:num>
                      <m:den>
                        <m:r>
                          <a:rPr lang="de-DE" i="1">
                            <a:latin typeface="Cambria Math"/>
                          </a:rPr>
                          <m:t>2</m:t>
                        </m:r>
                        <m:r>
                          <a:rPr lang="de-DE" i="1">
                            <a:latin typeface="Cambria Math"/>
                            <a:ea typeface="Cambria Math"/>
                          </a:rPr>
                          <m:t>𝜋</m:t>
                        </m:r>
                      </m:den>
                    </m:f>
                  </m:oMath>
                </a14:m>
                <a:endParaRPr lang="de-DE" dirty="0" smtClean="0"/>
              </a:p>
              <a:p>
                <a:endParaRPr lang="de-DE" dirty="0"/>
              </a:p>
            </p:txBody>
          </p:sp>
        </mc:Choice>
        <mc:Fallback xmlns="">
          <p:sp>
            <p:nvSpPr>
              <p:cNvPr id="6" name="Textfeld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9592" y="2145804"/>
                <a:ext cx="2408480" cy="1047979"/>
              </a:xfrm>
              <a:prstGeom prst="rect">
                <a:avLst/>
              </a:prstGeom>
              <a:blipFill rotWithShape="1">
                <a:blip r:embed="rId10"/>
                <a:stretch>
                  <a:fillRect l="-2278" t="-2907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feld 6"/>
          <p:cNvSpPr txBox="1"/>
          <p:nvPr/>
        </p:nvSpPr>
        <p:spPr>
          <a:xfrm>
            <a:off x="899592" y="2145033"/>
            <a:ext cx="21210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Correct</a:t>
            </a:r>
            <a:r>
              <a:rPr lang="de-DE" dirty="0" smtClean="0"/>
              <a:t> </a:t>
            </a:r>
            <a:r>
              <a:rPr lang="de-DE" dirty="0" err="1" smtClean="0"/>
              <a:t>conversion</a:t>
            </a:r>
            <a:endParaRPr lang="de-DE" dirty="0" smtClean="0"/>
          </a:p>
          <a:p>
            <a:r>
              <a:rPr lang="de-DE" dirty="0" err="1" smtClean="0"/>
              <a:t>to</a:t>
            </a:r>
            <a:r>
              <a:rPr lang="de-DE" dirty="0" smtClean="0"/>
              <a:t> solid angle</a:t>
            </a: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899592" y="2150751"/>
            <a:ext cx="12320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Difference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02910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Final Cache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 smtClean="0"/>
              <a:t>Octahedron</a:t>
            </a:r>
            <a:r>
              <a:rPr lang="de-DE" dirty="0" smtClean="0"/>
              <a:t> </a:t>
            </a:r>
            <a:r>
              <a:rPr lang="de-DE" dirty="0" err="1"/>
              <a:t>m</a:t>
            </a:r>
            <a:r>
              <a:rPr lang="de-DE" dirty="0" err="1" smtClean="0"/>
              <a:t>ap</a:t>
            </a:r>
            <a:r>
              <a:rPr lang="de-DE" dirty="0" smtClean="0"/>
              <a:t> </a:t>
            </a:r>
            <a:r>
              <a:rPr lang="de-DE" dirty="0" err="1" smtClean="0"/>
              <a:t>with</a:t>
            </a:r>
            <a:r>
              <a:rPr lang="de-DE" dirty="0" smtClean="0"/>
              <a:t> PDF </a:t>
            </a:r>
            <a:r>
              <a:rPr lang="de-DE" dirty="0" err="1" smtClean="0"/>
              <a:t>over</a:t>
            </a:r>
            <a:r>
              <a:rPr lang="de-DE" dirty="0" smtClean="0"/>
              <a:t> solid angle</a:t>
            </a:r>
          </a:p>
          <a:p>
            <a:r>
              <a:rPr lang="de-DE" dirty="0" err="1" smtClean="0"/>
              <a:t>Octahedron</a:t>
            </a:r>
            <a:r>
              <a:rPr lang="de-DE" dirty="0" smtClean="0"/>
              <a:t> </a:t>
            </a:r>
            <a:r>
              <a:rPr lang="de-DE" dirty="0" err="1" smtClean="0"/>
              <a:t>map</a:t>
            </a:r>
            <a:r>
              <a:rPr lang="de-DE" dirty="0" smtClean="0"/>
              <a:t> </a:t>
            </a:r>
            <a:r>
              <a:rPr lang="de-DE" dirty="0" err="1" smtClean="0"/>
              <a:t>with</a:t>
            </a:r>
            <a:r>
              <a:rPr lang="de-DE" dirty="0" smtClean="0"/>
              <a:t> CDF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sampling</a:t>
            </a:r>
            <a:endParaRPr lang="de-DE" dirty="0" smtClean="0"/>
          </a:p>
          <a:p>
            <a:r>
              <a:rPr lang="de-DE" dirty="0" smtClean="0"/>
              <a:t>k-d </a:t>
            </a:r>
            <a:r>
              <a:rPr lang="de-DE" dirty="0" err="1" smtClean="0"/>
              <a:t>tree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faster</a:t>
            </a:r>
            <a:r>
              <a:rPr lang="de-DE" dirty="0" smtClean="0"/>
              <a:t> </a:t>
            </a:r>
            <a:r>
              <a:rPr lang="de-DE" dirty="0" err="1" smtClean="0"/>
              <a:t>lookup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 smtClean="0"/>
              <a:t>Alisa Jung – </a:t>
            </a:r>
            <a:r>
              <a:rPr lang="de-DE" dirty="0" err="1" smtClean="0"/>
              <a:t>Irradiance</a:t>
            </a:r>
            <a:r>
              <a:rPr lang="de-DE" dirty="0" smtClean="0"/>
              <a:t> </a:t>
            </a:r>
            <a:r>
              <a:rPr lang="de-DE" dirty="0" err="1" smtClean="0"/>
              <a:t>Importance</a:t>
            </a:r>
            <a:r>
              <a:rPr lang="de-DE" dirty="0" smtClean="0"/>
              <a:t>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01165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Rendering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 smtClean="0">
                <a:sym typeface="Wingdings" panose="05000000000000000000" pitchFamily="2" charset="2"/>
              </a:rPr>
              <a:t>Sample </a:t>
            </a:r>
            <a:r>
              <a:rPr lang="de-DE" dirty="0" err="1">
                <a:sym typeface="Wingdings" panose="05000000000000000000" pitchFamily="2" charset="2"/>
              </a:rPr>
              <a:t>paths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using</a:t>
            </a:r>
            <a:r>
              <a:rPr lang="de-DE" dirty="0">
                <a:sym typeface="Wingdings" panose="05000000000000000000" pitchFamily="2" charset="2"/>
              </a:rPr>
              <a:t>…</a:t>
            </a:r>
          </a:p>
          <a:p>
            <a:r>
              <a:rPr lang="de-DE" dirty="0">
                <a:solidFill>
                  <a:srgbClr val="7030A0"/>
                </a:solidFill>
                <a:sym typeface="Wingdings" panose="05000000000000000000" pitchFamily="2" charset="2"/>
              </a:rPr>
              <a:t>Caches</a:t>
            </a:r>
          </a:p>
          <a:p>
            <a:r>
              <a:rPr lang="de-DE" dirty="0">
                <a:solidFill>
                  <a:srgbClr val="009682"/>
                </a:solidFill>
                <a:sym typeface="Wingdings" panose="05000000000000000000" pitchFamily="2" charset="2"/>
              </a:rPr>
              <a:t>BSDF</a:t>
            </a:r>
          </a:p>
          <a:p>
            <a:r>
              <a:rPr lang="de-DE" dirty="0" smtClean="0">
                <a:solidFill>
                  <a:srgbClr val="C00000"/>
                </a:solidFill>
                <a:sym typeface="Wingdings" panose="05000000000000000000" pitchFamily="2" charset="2"/>
              </a:rPr>
              <a:t>NEE</a:t>
            </a:r>
          </a:p>
          <a:p>
            <a:endParaRPr lang="de-DE" dirty="0" smtClean="0">
              <a:sym typeface="Wingdings" panose="05000000000000000000" pitchFamily="2" charset="2"/>
            </a:endParaRPr>
          </a:p>
          <a:p>
            <a:pPr marL="0" indent="0">
              <a:buNone/>
            </a:pPr>
            <a:endParaRPr lang="de-DE" dirty="0">
              <a:sym typeface="Wingdings" panose="05000000000000000000" pitchFamily="2" charset="2"/>
            </a:endParaRPr>
          </a:p>
          <a:p>
            <a:pPr>
              <a:buFont typeface="Wingdings"/>
              <a:buChar char="è"/>
            </a:pPr>
            <a:r>
              <a:rPr lang="de-DE" dirty="0">
                <a:sym typeface="Wingdings" panose="05000000000000000000" pitchFamily="2" charset="2"/>
              </a:rPr>
              <a:t>Combine </a:t>
            </a:r>
            <a:r>
              <a:rPr lang="de-DE" dirty="0" err="1">
                <a:sym typeface="Wingdings" panose="05000000000000000000" pitchFamily="2" charset="2"/>
              </a:rPr>
              <a:t>with</a:t>
            </a:r>
            <a:r>
              <a:rPr lang="de-DE" dirty="0">
                <a:sym typeface="Wingdings" panose="05000000000000000000" pitchFamily="2" charset="2"/>
              </a:rPr>
              <a:t> Multiple </a:t>
            </a:r>
            <a:r>
              <a:rPr lang="de-DE" dirty="0" err="1">
                <a:sym typeface="Wingdings" panose="05000000000000000000" pitchFamily="2" charset="2"/>
              </a:rPr>
              <a:t>Importance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smtClean="0">
                <a:sym typeface="Wingdings" panose="05000000000000000000" pitchFamily="2" charset="2"/>
              </a:rPr>
              <a:t>Sampling</a:t>
            </a:r>
          </a:p>
          <a:p>
            <a:pPr>
              <a:buFont typeface="Wingdings"/>
              <a:buChar char="è"/>
            </a:pPr>
            <a:r>
              <a:rPr lang="de-DE" dirty="0" err="1" smtClean="0">
                <a:sym typeface="Wingdings" panose="05000000000000000000" pitchFamily="2" charset="2"/>
              </a:rPr>
              <a:t>No</a:t>
            </a:r>
            <a:r>
              <a:rPr lang="de-DE" dirty="0" smtClean="0">
                <a:sym typeface="Wingdings" panose="05000000000000000000" pitchFamily="2" charset="2"/>
              </a:rPr>
              <a:t> Cache </a:t>
            </a:r>
            <a:r>
              <a:rPr lang="de-DE" dirty="0" err="1" smtClean="0">
                <a:sym typeface="Wingdings" panose="05000000000000000000" pitchFamily="2" charset="2"/>
              </a:rPr>
              <a:t>available</a:t>
            </a:r>
            <a:r>
              <a:rPr lang="de-DE" dirty="0" smtClean="0">
                <a:sym typeface="Wingdings" panose="05000000000000000000" pitchFamily="2" charset="2"/>
              </a:rPr>
              <a:t>?  </a:t>
            </a:r>
            <a:r>
              <a:rPr lang="de-DE" dirty="0" err="1" smtClean="0">
                <a:sym typeface="Wingdings" panose="05000000000000000000" pitchFamily="2" charset="2"/>
              </a:rPr>
              <a:t>switch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to</a:t>
            </a:r>
            <a:r>
              <a:rPr lang="de-DE" dirty="0" smtClean="0">
                <a:sym typeface="Wingdings" panose="05000000000000000000" pitchFamily="2" charset="2"/>
              </a:rPr>
              <a:t> BSDF </a:t>
            </a:r>
            <a:r>
              <a:rPr lang="de-DE" dirty="0" err="1" smtClean="0">
                <a:sym typeface="Wingdings" panose="05000000000000000000" pitchFamily="2" charset="2"/>
              </a:rPr>
              <a:t>sampling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  <p:pic>
        <p:nvPicPr>
          <p:cNvPr id="6152" name="Picture 8" descr="E:\Kekse\projekte\Abschlussvortrag\createPath nur cach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0539" y="378759"/>
            <a:ext cx="4333829" cy="355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3" name="Picture 9" descr="E:\Kekse\projekte\Abschlussvortrag\createPath nur bsdf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0539" y="378759"/>
            <a:ext cx="4333829" cy="355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1" name="Picture 7" descr="E:\Kekse\projekte\Abschlussvortrag\createPath nur ne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0538" y="378760"/>
            <a:ext cx="4333830" cy="355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145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E:\Kekse\projekte\Bachelorarbeit\Ausarbeitung\bilder\kugelbox\nee&amp;irc 250k20k2500 4096spp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716" y="1124744"/>
            <a:ext cx="2677132" cy="2677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Results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  <p:cxnSp>
        <p:nvCxnSpPr>
          <p:cNvPr id="32" name="Gerade Verbindung 31"/>
          <p:cNvCxnSpPr/>
          <p:nvPr/>
        </p:nvCxnSpPr>
        <p:spPr>
          <a:xfrm>
            <a:off x="1865282" y="2463310"/>
            <a:ext cx="2346678" cy="317618"/>
          </a:xfrm>
          <a:prstGeom prst="line">
            <a:avLst/>
          </a:prstGeom>
          <a:ln w="57150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 Verbindung 24"/>
          <p:cNvCxnSpPr>
            <a:stCxn id="13" idx="3"/>
          </p:cNvCxnSpPr>
          <p:nvPr/>
        </p:nvCxnSpPr>
        <p:spPr>
          <a:xfrm>
            <a:off x="2771800" y="3176972"/>
            <a:ext cx="1080120" cy="1998804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Inhaltsplatzhalter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06020888"/>
              </p:ext>
            </p:extLst>
          </p:nvPr>
        </p:nvGraphicFramePr>
        <p:xfrm>
          <a:off x="3563888" y="1124745"/>
          <a:ext cx="5184825" cy="44647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275"/>
                <a:gridCol w="1728275"/>
                <a:gridCol w="1728275"/>
              </a:tblGrid>
              <a:tr h="765003">
                <a:tc>
                  <a:txBody>
                    <a:bodyPr/>
                    <a:lstStyle/>
                    <a:p>
                      <a:r>
                        <a:rPr lang="de-DE" dirty="0" smtClean="0"/>
                        <a:t>Caches + NEE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Caches + BSDF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NEE</a:t>
                      </a:r>
                      <a:r>
                        <a:rPr lang="de-DE" baseline="0" dirty="0" smtClean="0"/>
                        <a:t> + BSDF</a:t>
                      </a:r>
                      <a:endParaRPr lang="de-DE" dirty="0"/>
                    </a:p>
                  </a:txBody>
                  <a:tcPr/>
                </a:tc>
              </a:tr>
              <a:tr h="1827284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87251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38D0BA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38D0BA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38D0BA"/>
                    </a:solidFill>
                  </a:tcPr>
                </a:tc>
              </a:tr>
            </a:tbl>
          </a:graphicData>
        </a:graphic>
      </p:graphicFrame>
      <p:pic>
        <p:nvPicPr>
          <p:cNvPr id="17" name="Picture 3" descr="E:\Kekse\projekte\Bachelorarbeit\Ausarbeitung\bilder\kugelbox\nee&amp;caches_200k20k2k_256spp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571" t="65628" r="13750" b="11223"/>
          <a:stretch/>
        </p:blipFill>
        <p:spPr bwMode="auto">
          <a:xfrm>
            <a:off x="3698833" y="3861048"/>
            <a:ext cx="1498600" cy="1600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E:\Kekse\projekte\Bachelorarbeit\Ausarbeitung\bilder\kugelbox\bsdfcombos.pn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2291" t="65632" r="6869" b="11220"/>
          <a:stretch/>
        </p:blipFill>
        <p:spPr bwMode="auto">
          <a:xfrm>
            <a:off x="5405817" y="3861048"/>
            <a:ext cx="1498600" cy="1600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E:\Kekse\projekte\Bachelorarbeit\Ausarbeitung\bilder\kugelbox\bsdfcombos.pn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2257" t="65315" r="56904" b="11536"/>
          <a:stretch/>
        </p:blipFill>
        <p:spPr bwMode="auto">
          <a:xfrm>
            <a:off x="7146709" y="3861048"/>
            <a:ext cx="1498600" cy="1600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E:\Kekse\projekte\Bachelorarbeit\Ausarbeitung\bilder\kugelbox\bsdfcombos.pn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095" t="38462" r="76038" b="39806"/>
          <a:stretch/>
        </p:blipFill>
        <p:spPr bwMode="auto">
          <a:xfrm>
            <a:off x="7139451" y="2070787"/>
            <a:ext cx="1502229" cy="1502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" descr="E:\Kekse\projekte\Bachelorarbeit\Ausarbeitung\bilder\kugelbox\nee&amp;caches_200k20k2k_256spp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190" t="38462" r="52079" b="39806"/>
          <a:stretch/>
        </p:blipFill>
        <p:spPr bwMode="auto">
          <a:xfrm>
            <a:off x="3695204" y="2070787"/>
            <a:ext cx="1502229" cy="1502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E:\Kekse\projekte\Bachelorarbeit\Ausarbeitung\bilder\kugelbox\bsdfcombos.pn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3095" t="38462" r="26039" b="39806"/>
          <a:stretch/>
        </p:blipFill>
        <p:spPr bwMode="auto">
          <a:xfrm>
            <a:off x="5402188" y="2070786"/>
            <a:ext cx="1502229" cy="1502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feld 11"/>
          <p:cNvSpPr txBox="1"/>
          <p:nvPr/>
        </p:nvSpPr>
        <p:spPr>
          <a:xfrm>
            <a:off x="454708" y="4221088"/>
            <a:ext cx="324049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256 </a:t>
            </a:r>
            <a:r>
              <a:rPr lang="de-DE" dirty="0" err="1" smtClean="0"/>
              <a:t>samples</a:t>
            </a:r>
            <a:r>
              <a:rPr lang="de-DE" dirty="0" smtClean="0"/>
              <a:t> per </a:t>
            </a:r>
            <a:r>
              <a:rPr lang="de-DE" dirty="0" err="1" smtClean="0"/>
              <a:t>pixel</a:t>
            </a:r>
            <a:endParaRPr lang="de-DE" dirty="0" smtClean="0"/>
          </a:p>
          <a:p>
            <a:r>
              <a:rPr lang="de-DE" dirty="0" smtClean="0"/>
              <a:t>1 Mio. </a:t>
            </a:r>
            <a:r>
              <a:rPr lang="de-DE" dirty="0" err="1" smtClean="0"/>
              <a:t>photons</a:t>
            </a:r>
            <a:endParaRPr lang="de-DE" dirty="0" smtClean="0"/>
          </a:p>
          <a:p>
            <a:r>
              <a:rPr lang="de-DE" dirty="0" smtClean="0"/>
              <a:t>20,000 </a:t>
            </a:r>
            <a:r>
              <a:rPr lang="de-DE" dirty="0" err="1" smtClean="0"/>
              <a:t>caches</a:t>
            </a:r>
            <a:endParaRPr lang="de-DE" dirty="0" smtClean="0"/>
          </a:p>
          <a:p>
            <a:r>
              <a:rPr lang="de-DE" dirty="0" smtClean="0"/>
              <a:t>2000 </a:t>
            </a:r>
            <a:r>
              <a:rPr lang="de-DE" dirty="0" err="1" smtClean="0"/>
              <a:t>photons</a:t>
            </a:r>
            <a:r>
              <a:rPr lang="de-DE" dirty="0" smtClean="0"/>
              <a:t> per </a:t>
            </a:r>
            <a:r>
              <a:rPr lang="de-DE" dirty="0" err="1" smtClean="0"/>
              <a:t>cache</a:t>
            </a:r>
            <a:endParaRPr lang="de-DE" dirty="0" smtClean="0"/>
          </a:p>
          <a:p>
            <a:r>
              <a:rPr lang="de-DE" dirty="0" smtClean="0"/>
              <a:t>16x16 </a:t>
            </a:r>
            <a:r>
              <a:rPr lang="de-DE" dirty="0" err="1" smtClean="0"/>
              <a:t>texels</a:t>
            </a:r>
            <a:r>
              <a:rPr lang="de-DE" dirty="0" smtClean="0"/>
              <a:t> per </a:t>
            </a:r>
            <a:r>
              <a:rPr lang="de-DE" dirty="0" err="1" smtClean="0"/>
              <a:t>cache</a:t>
            </a:r>
            <a:endParaRPr lang="de-DE" dirty="0" smtClean="0"/>
          </a:p>
          <a:p>
            <a:r>
              <a:rPr lang="de-DE" dirty="0" smtClean="0"/>
              <a:t>42MB</a:t>
            </a:r>
            <a:r>
              <a:rPr lang="de-DE" dirty="0" smtClean="0"/>
              <a:t> </a:t>
            </a:r>
            <a:r>
              <a:rPr lang="de-DE" dirty="0" err="1" smtClean="0"/>
              <a:t>memory</a:t>
            </a:r>
            <a:r>
              <a:rPr lang="de-DE" dirty="0" smtClean="0"/>
              <a:t> </a:t>
            </a:r>
            <a:r>
              <a:rPr lang="de-DE" dirty="0" err="1" smtClean="0"/>
              <a:t>consumption</a:t>
            </a:r>
            <a:endParaRPr lang="de-DE" dirty="0" smtClean="0"/>
          </a:p>
          <a:p>
            <a:endParaRPr lang="de-DE" dirty="0"/>
          </a:p>
        </p:txBody>
      </p:sp>
      <p:sp>
        <p:nvSpPr>
          <p:cNvPr id="13" name="Rechteck 12"/>
          <p:cNvSpPr/>
          <p:nvPr/>
        </p:nvSpPr>
        <p:spPr>
          <a:xfrm>
            <a:off x="2267744" y="2924944"/>
            <a:ext cx="504056" cy="504056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Rechteck 30"/>
          <p:cNvSpPr/>
          <p:nvPr/>
        </p:nvSpPr>
        <p:spPr>
          <a:xfrm>
            <a:off x="1331640" y="2276872"/>
            <a:ext cx="504056" cy="504056"/>
          </a:xfrm>
          <a:prstGeom prst="rect">
            <a:avLst/>
          </a:prstGeom>
          <a:noFill/>
          <a:ln w="57150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2392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3" descr="E:\Kekse\projekte\Bachelorarbeit\Ausarbeitung\bilder\spiegelbox\nee&amp;caches_150k20k1k_128spp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716" y="1124744"/>
            <a:ext cx="2677132" cy="2677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Results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  <p:cxnSp>
        <p:nvCxnSpPr>
          <p:cNvPr id="32" name="Gerade Verbindung 31"/>
          <p:cNvCxnSpPr>
            <a:stCxn id="31" idx="3"/>
          </p:cNvCxnSpPr>
          <p:nvPr/>
        </p:nvCxnSpPr>
        <p:spPr>
          <a:xfrm>
            <a:off x="1403648" y="1664804"/>
            <a:ext cx="2808312" cy="1116124"/>
          </a:xfrm>
          <a:prstGeom prst="line">
            <a:avLst/>
          </a:prstGeom>
          <a:ln w="57150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 Verbindung 24"/>
          <p:cNvCxnSpPr>
            <a:stCxn id="13" idx="3"/>
          </p:cNvCxnSpPr>
          <p:nvPr/>
        </p:nvCxnSpPr>
        <p:spPr>
          <a:xfrm>
            <a:off x="2915816" y="3507961"/>
            <a:ext cx="728585" cy="668413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Inhaltsplatzhalter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85886225"/>
              </p:ext>
            </p:extLst>
          </p:nvPr>
        </p:nvGraphicFramePr>
        <p:xfrm>
          <a:off x="3563888" y="1124745"/>
          <a:ext cx="5184825" cy="39316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275"/>
                <a:gridCol w="1728275"/>
                <a:gridCol w="1728275"/>
              </a:tblGrid>
              <a:tr h="792087">
                <a:tc>
                  <a:txBody>
                    <a:bodyPr/>
                    <a:lstStyle/>
                    <a:p>
                      <a:r>
                        <a:rPr lang="de-DE" dirty="0" smtClean="0"/>
                        <a:t>Caches + NEE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Caches + BSDF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NEE</a:t>
                      </a:r>
                      <a:r>
                        <a:rPr lang="de-DE" baseline="0" dirty="0" smtClean="0"/>
                        <a:t> + BSDF</a:t>
                      </a:r>
                      <a:endParaRPr lang="de-DE" dirty="0"/>
                    </a:p>
                  </a:txBody>
                  <a:tcPr/>
                </a:tc>
              </a:tr>
              <a:tr h="1808191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33136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38D0BA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38D0BA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38D0BA"/>
                    </a:solidFill>
                  </a:tcPr>
                </a:tc>
              </a:tr>
            </a:tbl>
          </a:graphicData>
        </a:graphic>
      </p:graphicFrame>
      <p:sp>
        <p:nvSpPr>
          <p:cNvPr id="12" name="Textfeld 11"/>
          <p:cNvSpPr txBox="1"/>
          <p:nvPr/>
        </p:nvSpPr>
        <p:spPr>
          <a:xfrm>
            <a:off x="454708" y="4221088"/>
            <a:ext cx="361323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128 </a:t>
            </a:r>
            <a:r>
              <a:rPr lang="de-DE" dirty="0" err="1" smtClean="0"/>
              <a:t>samples</a:t>
            </a:r>
            <a:r>
              <a:rPr lang="de-DE" dirty="0" smtClean="0"/>
              <a:t> per </a:t>
            </a:r>
            <a:r>
              <a:rPr lang="de-DE" dirty="0" err="1" smtClean="0"/>
              <a:t>pixel</a:t>
            </a:r>
            <a:endParaRPr lang="de-DE" dirty="0" smtClean="0"/>
          </a:p>
          <a:p>
            <a:r>
              <a:rPr lang="de-DE" dirty="0"/>
              <a:t>8</a:t>
            </a:r>
            <a:r>
              <a:rPr lang="de-DE" dirty="0" smtClean="0"/>
              <a:t>00k  </a:t>
            </a:r>
            <a:r>
              <a:rPr lang="de-DE" dirty="0" err="1" smtClean="0"/>
              <a:t>photons</a:t>
            </a:r>
            <a:endParaRPr lang="de-DE" dirty="0" smtClean="0"/>
          </a:p>
          <a:p>
            <a:r>
              <a:rPr lang="de-DE" dirty="0" smtClean="0"/>
              <a:t>20k </a:t>
            </a:r>
            <a:r>
              <a:rPr lang="de-DE" dirty="0" err="1" smtClean="0"/>
              <a:t>caches</a:t>
            </a:r>
            <a:endParaRPr lang="de-DE" dirty="0" smtClean="0"/>
          </a:p>
          <a:p>
            <a:r>
              <a:rPr lang="de-DE" dirty="0" smtClean="0"/>
              <a:t>1k </a:t>
            </a:r>
            <a:r>
              <a:rPr lang="de-DE" dirty="0" err="1" smtClean="0"/>
              <a:t>photons</a:t>
            </a:r>
            <a:r>
              <a:rPr lang="de-DE" dirty="0" smtClean="0"/>
              <a:t> per </a:t>
            </a:r>
            <a:r>
              <a:rPr lang="de-DE" dirty="0" err="1" smtClean="0"/>
              <a:t>cache</a:t>
            </a:r>
            <a:endParaRPr lang="de-DE" dirty="0" smtClean="0"/>
          </a:p>
          <a:p>
            <a:r>
              <a:rPr lang="de-DE" dirty="0" smtClean="0"/>
              <a:t>16x16 </a:t>
            </a:r>
            <a:r>
              <a:rPr lang="de-DE" dirty="0" err="1" smtClean="0"/>
              <a:t>texels</a:t>
            </a:r>
            <a:r>
              <a:rPr lang="de-DE" dirty="0" smtClean="0"/>
              <a:t> per </a:t>
            </a:r>
            <a:r>
              <a:rPr lang="de-DE" dirty="0" err="1" smtClean="0"/>
              <a:t>cache</a:t>
            </a:r>
            <a:endParaRPr lang="de-DE" dirty="0" smtClean="0"/>
          </a:p>
          <a:p>
            <a:r>
              <a:rPr lang="de-DE" dirty="0" smtClean="0"/>
              <a:t>42MB</a:t>
            </a:r>
            <a:r>
              <a:rPr lang="de-DE" dirty="0" smtClean="0"/>
              <a:t> </a:t>
            </a:r>
            <a:r>
              <a:rPr lang="de-DE" dirty="0" err="1" smtClean="0"/>
              <a:t>memory</a:t>
            </a:r>
            <a:r>
              <a:rPr lang="de-DE" dirty="0" smtClean="0"/>
              <a:t> </a:t>
            </a:r>
            <a:r>
              <a:rPr lang="de-DE" dirty="0" err="1" smtClean="0"/>
              <a:t>consumption</a:t>
            </a:r>
            <a:endParaRPr lang="de-DE" dirty="0" smtClean="0"/>
          </a:p>
          <a:p>
            <a:endParaRPr lang="de-DE" dirty="0"/>
          </a:p>
        </p:txBody>
      </p:sp>
      <p:sp>
        <p:nvSpPr>
          <p:cNvPr id="13" name="Rechteck 12"/>
          <p:cNvSpPr/>
          <p:nvPr/>
        </p:nvSpPr>
        <p:spPr>
          <a:xfrm>
            <a:off x="2411760" y="3255933"/>
            <a:ext cx="504056" cy="504056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Rechteck 30"/>
          <p:cNvSpPr/>
          <p:nvPr/>
        </p:nvSpPr>
        <p:spPr>
          <a:xfrm>
            <a:off x="899592" y="1412776"/>
            <a:ext cx="504056" cy="504056"/>
          </a:xfrm>
          <a:prstGeom prst="rect">
            <a:avLst/>
          </a:prstGeom>
          <a:noFill/>
          <a:ln w="57150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26" name="Picture 4" descr="E:\Kekse\projekte\Bachelorarbeit\Ausarbeitung\bilder\spiegelbox\nee&amp;bsdf_256spp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450" t="13396" r="65499" b="63975"/>
          <a:stretch/>
        </p:blipFill>
        <p:spPr bwMode="auto">
          <a:xfrm>
            <a:off x="7088256" y="2060849"/>
            <a:ext cx="1582059" cy="1553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3" descr="E:\Kekse\projekte\Bachelorarbeit\Ausarbeitung\bilder\spiegelbox\nee&amp;caches_150k20k1k_128spp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449" t="13396" r="65499" b="63975"/>
          <a:stretch/>
        </p:blipFill>
        <p:spPr bwMode="auto">
          <a:xfrm>
            <a:off x="3644401" y="2060849"/>
            <a:ext cx="1582059" cy="1553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 descr="E:\Kekse\projekte\Bachelorarbeit\Ausarbeitung\bilder\spiegelbox\bsdf&amp;caches_150k20k1k_128spp.pn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449" t="13396" r="65499" b="63975"/>
          <a:stretch/>
        </p:blipFill>
        <p:spPr bwMode="auto">
          <a:xfrm>
            <a:off x="5362271" y="2060848"/>
            <a:ext cx="1582059" cy="1553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3" descr="E:\Kekse\projekte\Bachelorarbeit\Ausarbeitung\bilder\spiegelbox\nee&amp;caches_150k20k1k_128spp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3730" t="82963" r="7011" b="2408"/>
          <a:stretch/>
        </p:blipFill>
        <p:spPr bwMode="auto">
          <a:xfrm>
            <a:off x="3695204" y="3818741"/>
            <a:ext cx="1477627" cy="1122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" descr="E:\Kekse\projekte\Bachelorarbeit\Ausarbeitung\bilder\spiegelbox\nee&amp;bsdf_256spp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3730" t="82963" r="7011" b="2408"/>
          <a:stretch/>
        </p:blipFill>
        <p:spPr bwMode="auto">
          <a:xfrm>
            <a:off x="7138888" y="3818741"/>
            <a:ext cx="1477627" cy="1122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" descr="E:\Kekse\projekte\Bachelorarbeit\Ausarbeitung\bilder\spiegelbox\bsdf&amp;caches_150k20k1k_128spp.pn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3493" t="82977" r="7261" b="2403"/>
          <a:stretch/>
        </p:blipFill>
        <p:spPr bwMode="auto">
          <a:xfrm>
            <a:off x="5410696" y="3818741"/>
            <a:ext cx="1477627" cy="1122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6630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4" descr="E:\Kekse\projekte\Bachelorarbeit\Ausarbeitung\bilder\bidir\mtsbidir_256sp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716" y="1124744"/>
            <a:ext cx="3800352" cy="2850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Results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  <p:cxnSp>
        <p:nvCxnSpPr>
          <p:cNvPr id="32" name="Gerade Verbindung 31"/>
          <p:cNvCxnSpPr>
            <a:stCxn id="31" idx="3"/>
          </p:cNvCxnSpPr>
          <p:nvPr/>
        </p:nvCxnSpPr>
        <p:spPr>
          <a:xfrm>
            <a:off x="3851920" y="2125440"/>
            <a:ext cx="2723468" cy="1144711"/>
          </a:xfrm>
          <a:prstGeom prst="line">
            <a:avLst/>
          </a:prstGeom>
          <a:ln w="57150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 Verbindung 24"/>
          <p:cNvCxnSpPr>
            <a:stCxn id="13" idx="3"/>
          </p:cNvCxnSpPr>
          <p:nvPr/>
        </p:nvCxnSpPr>
        <p:spPr>
          <a:xfrm>
            <a:off x="2192589" y="2201652"/>
            <a:ext cx="3675555" cy="259550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Inhaltsplatzhalter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78572549"/>
              </p:ext>
            </p:extLst>
          </p:nvPr>
        </p:nvGraphicFramePr>
        <p:xfrm>
          <a:off x="5156133" y="1124744"/>
          <a:ext cx="3180748" cy="39307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90374"/>
                <a:gridCol w="1590374"/>
              </a:tblGrid>
              <a:tr h="879043">
                <a:tc>
                  <a:txBody>
                    <a:bodyPr/>
                    <a:lstStyle/>
                    <a:p>
                      <a:r>
                        <a:rPr lang="de-DE" dirty="0" smtClean="0"/>
                        <a:t>Caches + NEE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NEE</a:t>
                      </a:r>
                      <a:r>
                        <a:rPr lang="de-DE" baseline="0" dirty="0" smtClean="0"/>
                        <a:t> + BSDF</a:t>
                      </a:r>
                      <a:endParaRPr lang="de-DE" dirty="0"/>
                    </a:p>
                  </a:txBody>
                  <a:tcPr/>
                </a:tc>
              </a:tr>
              <a:tr h="1497221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385304"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>
                    <a:solidFill>
                      <a:srgbClr val="38D0BA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600" dirty="0" smtClean="0"/>
                    </a:p>
                    <a:p>
                      <a:endParaRPr lang="de-DE" sz="1600" dirty="0" smtClean="0"/>
                    </a:p>
                    <a:p>
                      <a:endParaRPr lang="de-DE" sz="1600" dirty="0" smtClean="0"/>
                    </a:p>
                    <a:p>
                      <a:endParaRPr lang="de-DE" sz="1600" dirty="0" smtClean="0"/>
                    </a:p>
                    <a:p>
                      <a:endParaRPr lang="de-DE" sz="1600" dirty="0" smtClean="0"/>
                    </a:p>
                    <a:p>
                      <a:endParaRPr lang="de-DE" sz="1600" dirty="0" smtClean="0"/>
                    </a:p>
                  </a:txBody>
                  <a:tcPr>
                    <a:solidFill>
                      <a:srgbClr val="38D0BA"/>
                    </a:solidFill>
                  </a:tcPr>
                </a:tc>
              </a:tr>
            </a:tbl>
          </a:graphicData>
        </a:graphic>
      </p:graphicFrame>
      <p:sp>
        <p:nvSpPr>
          <p:cNvPr id="12" name="Textfeld 11"/>
          <p:cNvSpPr txBox="1"/>
          <p:nvPr/>
        </p:nvSpPr>
        <p:spPr>
          <a:xfrm>
            <a:off x="454708" y="4221088"/>
            <a:ext cx="41893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4096 </a:t>
            </a:r>
            <a:r>
              <a:rPr lang="de-DE" dirty="0" err="1" smtClean="0"/>
              <a:t>samples</a:t>
            </a:r>
            <a:r>
              <a:rPr lang="de-DE" dirty="0" smtClean="0"/>
              <a:t> per </a:t>
            </a:r>
            <a:r>
              <a:rPr lang="de-DE" dirty="0" err="1" smtClean="0"/>
              <a:t>pixel</a:t>
            </a:r>
            <a:endParaRPr lang="de-DE" dirty="0" smtClean="0"/>
          </a:p>
          <a:p>
            <a:r>
              <a:rPr lang="de-DE" dirty="0" smtClean="0"/>
              <a:t>1.5 Mio.  </a:t>
            </a:r>
            <a:r>
              <a:rPr lang="de-DE" dirty="0" err="1" smtClean="0"/>
              <a:t>photons</a:t>
            </a:r>
            <a:endParaRPr lang="de-DE" dirty="0" smtClean="0"/>
          </a:p>
          <a:p>
            <a:r>
              <a:rPr lang="de-DE" dirty="0"/>
              <a:t>3</a:t>
            </a:r>
            <a:r>
              <a:rPr lang="de-DE" dirty="0" smtClean="0"/>
              <a:t>0k </a:t>
            </a:r>
            <a:r>
              <a:rPr lang="de-DE" dirty="0" err="1" smtClean="0"/>
              <a:t>caches</a:t>
            </a:r>
            <a:endParaRPr lang="de-DE" dirty="0" smtClean="0"/>
          </a:p>
          <a:p>
            <a:r>
              <a:rPr lang="de-DE" dirty="0"/>
              <a:t>2</a:t>
            </a:r>
            <a:r>
              <a:rPr lang="de-DE" dirty="0" smtClean="0"/>
              <a:t>k </a:t>
            </a:r>
            <a:r>
              <a:rPr lang="de-DE" dirty="0" err="1" smtClean="0"/>
              <a:t>photons</a:t>
            </a:r>
            <a:r>
              <a:rPr lang="de-DE" dirty="0" smtClean="0"/>
              <a:t> per </a:t>
            </a:r>
            <a:r>
              <a:rPr lang="de-DE" dirty="0" err="1"/>
              <a:t>cache</a:t>
            </a:r>
            <a:endParaRPr lang="de-DE" dirty="0"/>
          </a:p>
          <a:p>
            <a:r>
              <a:rPr lang="de-DE" dirty="0"/>
              <a:t>16x16 </a:t>
            </a:r>
            <a:r>
              <a:rPr lang="de-DE" dirty="0" err="1"/>
              <a:t>texels</a:t>
            </a:r>
            <a:r>
              <a:rPr lang="de-DE" dirty="0"/>
              <a:t> per </a:t>
            </a:r>
            <a:r>
              <a:rPr lang="de-DE" dirty="0" err="1"/>
              <a:t>cache</a:t>
            </a:r>
            <a:endParaRPr lang="de-DE" dirty="0"/>
          </a:p>
          <a:p>
            <a:r>
              <a:rPr lang="de-DE" dirty="0" err="1"/>
              <a:t>Xxx</a:t>
            </a:r>
            <a:r>
              <a:rPr lang="de-DE" dirty="0"/>
              <a:t> </a:t>
            </a:r>
            <a:r>
              <a:rPr lang="de-DE" dirty="0" err="1"/>
              <a:t>memory</a:t>
            </a:r>
            <a:r>
              <a:rPr lang="de-DE" dirty="0"/>
              <a:t> </a:t>
            </a:r>
            <a:r>
              <a:rPr lang="de-DE" dirty="0" err="1" smtClean="0"/>
              <a:t>consumption</a:t>
            </a:r>
            <a:endParaRPr lang="de-DE" dirty="0" smtClean="0"/>
          </a:p>
          <a:p>
            <a:r>
              <a:rPr lang="de-DE" dirty="0" smtClean="0"/>
              <a:t>3300 </a:t>
            </a:r>
            <a:r>
              <a:rPr lang="de-DE" dirty="0" err="1" smtClean="0"/>
              <a:t>triangles</a:t>
            </a:r>
            <a:endParaRPr lang="de-DE" dirty="0"/>
          </a:p>
          <a:p>
            <a:endParaRPr lang="de-DE" dirty="0" smtClean="0"/>
          </a:p>
          <a:p>
            <a:endParaRPr lang="de-DE" dirty="0"/>
          </a:p>
        </p:txBody>
      </p:sp>
      <p:sp>
        <p:nvSpPr>
          <p:cNvPr id="13" name="Rechteck 12"/>
          <p:cNvSpPr/>
          <p:nvPr/>
        </p:nvSpPr>
        <p:spPr>
          <a:xfrm>
            <a:off x="1688533" y="1949624"/>
            <a:ext cx="504056" cy="504056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Rechteck 30"/>
          <p:cNvSpPr/>
          <p:nvPr/>
        </p:nvSpPr>
        <p:spPr>
          <a:xfrm>
            <a:off x="3263020" y="1844824"/>
            <a:ext cx="588900" cy="561231"/>
          </a:xfrm>
          <a:prstGeom prst="rect">
            <a:avLst/>
          </a:prstGeom>
          <a:noFill/>
          <a:ln w="57150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22" name="Picture 2" descr="E:\Kekse\projekte\Bachelorarbeit\Ausarbeitung\bilder\bidir zeitmessen\nee&amp;bsdf 4096spp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645" t="23347" r="8886" b="53211"/>
          <a:stretch/>
        </p:blipFill>
        <p:spPr bwMode="auto">
          <a:xfrm>
            <a:off x="6838156" y="2093640"/>
            <a:ext cx="1398219" cy="1331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3" descr="E:\Kekse\projekte\Bachelorarbeit\Ausarbeitung\bilder\bidir zeitmessen\nee&amp;irc 4096spp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659" t="23671" r="8872" b="52887"/>
          <a:stretch/>
        </p:blipFill>
        <p:spPr bwMode="auto">
          <a:xfrm>
            <a:off x="5259502" y="2097913"/>
            <a:ext cx="1398216" cy="1331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3" descr="E:\Kekse\projekte\Bachelorarbeit\Ausarbeitung\bilder\bidir zeitmessen\nee&amp;irc 4096spp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56" t="29189" r="52749" b="50000"/>
          <a:stretch/>
        </p:blipFill>
        <p:spPr bwMode="auto">
          <a:xfrm>
            <a:off x="5259501" y="3610080"/>
            <a:ext cx="1398217" cy="1331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" descr="E:\Kekse\projekte\Bachelorarbeit\Ausarbeitung\bilder\bidir zeitmessen\nee&amp;bsdf 4096spp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56" t="29189" r="52749" b="50000"/>
          <a:stretch/>
        </p:blipFill>
        <p:spPr bwMode="auto">
          <a:xfrm>
            <a:off x="6838158" y="3610080"/>
            <a:ext cx="1398217" cy="1331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1574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Results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  <p:pic>
        <p:nvPicPr>
          <p:cNvPr id="2050" name="Picture 2" descr="E:\Kekse\projekte\Bachelorarbeit\Ausarbeitung\bilder\veach\bsdf und nee - 64sp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8783" y="1248268"/>
            <a:ext cx="3819760" cy="2546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E:\Kekse\projekte\Bachelorarbeit\Ausarbeitung\bilder\veach\cachecombos_64spp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901" y="3794775"/>
            <a:ext cx="7639523" cy="2546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feld 5"/>
          <p:cNvSpPr txBox="1"/>
          <p:nvPr/>
        </p:nvSpPr>
        <p:spPr>
          <a:xfrm>
            <a:off x="3635896" y="886643"/>
            <a:ext cx="1537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NEE + BSDF</a:t>
            </a:r>
            <a:endParaRPr lang="de-DE" dirty="0"/>
          </a:p>
        </p:txBody>
      </p:sp>
      <p:sp>
        <p:nvSpPr>
          <p:cNvPr id="9" name="Textfeld 8"/>
          <p:cNvSpPr txBox="1"/>
          <p:nvPr/>
        </p:nvSpPr>
        <p:spPr>
          <a:xfrm>
            <a:off x="748901" y="3347700"/>
            <a:ext cx="17043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Caches + NEE</a:t>
            </a:r>
            <a:endParaRPr lang="de-DE" dirty="0"/>
          </a:p>
        </p:txBody>
      </p:sp>
      <p:sp>
        <p:nvSpPr>
          <p:cNvPr id="10" name="Textfeld 9"/>
          <p:cNvSpPr txBox="1"/>
          <p:nvPr/>
        </p:nvSpPr>
        <p:spPr>
          <a:xfrm>
            <a:off x="6566870" y="3323427"/>
            <a:ext cx="18453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Caches + BSDF</a:t>
            </a:r>
            <a:endParaRPr lang="de-DE" dirty="0"/>
          </a:p>
        </p:txBody>
      </p:sp>
      <p:sp>
        <p:nvSpPr>
          <p:cNvPr id="11" name="Textfeld 10"/>
          <p:cNvSpPr txBox="1"/>
          <p:nvPr/>
        </p:nvSpPr>
        <p:spPr>
          <a:xfrm>
            <a:off x="6578861" y="1870393"/>
            <a:ext cx="280831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64 </a:t>
            </a:r>
            <a:r>
              <a:rPr lang="de-DE" dirty="0" err="1" smtClean="0"/>
              <a:t>samples</a:t>
            </a:r>
            <a:r>
              <a:rPr lang="de-DE" dirty="0" smtClean="0"/>
              <a:t> per </a:t>
            </a:r>
            <a:r>
              <a:rPr lang="de-DE" dirty="0" err="1" smtClean="0"/>
              <a:t>pixel</a:t>
            </a:r>
            <a:endParaRPr lang="de-DE" dirty="0" smtClean="0"/>
          </a:p>
          <a:p>
            <a:r>
              <a:rPr lang="de-DE" dirty="0" smtClean="0"/>
              <a:t>1 Mio.  </a:t>
            </a:r>
            <a:r>
              <a:rPr lang="de-DE" dirty="0" err="1" smtClean="0"/>
              <a:t>photons</a:t>
            </a:r>
            <a:endParaRPr lang="de-DE" dirty="0" smtClean="0"/>
          </a:p>
          <a:p>
            <a:r>
              <a:rPr lang="de-DE" dirty="0"/>
              <a:t>2</a:t>
            </a:r>
            <a:r>
              <a:rPr lang="de-DE" dirty="0" smtClean="0"/>
              <a:t>0k </a:t>
            </a:r>
            <a:r>
              <a:rPr lang="de-DE" dirty="0" err="1" smtClean="0"/>
              <a:t>caches</a:t>
            </a:r>
            <a:endParaRPr lang="de-DE" dirty="0" smtClean="0"/>
          </a:p>
          <a:p>
            <a:r>
              <a:rPr lang="de-DE" dirty="0"/>
              <a:t>2</a:t>
            </a:r>
            <a:r>
              <a:rPr lang="de-DE" dirty="0" smtClean="0"/>
              <a:t>k </a:t>
            </a:r>
            <a:r>
              <a:rPr lang="de-DE" dirty="0" err="1" smtClean="0"/>
              <a:t>photons</a:t>
            </a:r>
            <a:r>
              <a:rPr lang="de-DE" dirty="0" smtClean="0"/>
              <a:t> per </a:t>
            </a:r>
            <a:r>
              <a:rPr lang="de-DE" dirty="0" err="1" smtClean="0"/>
              <a:t>cache</a:t>
            </a:r>
            <a:endParaRPr lang="de-DE" dirty="0" smtClean="0"/>
          </a:p>
          <a:p>
            <a:r>
              <a:rPr lang="de-DE" dirty="0" smtClean="0"/>
              <a:t>16x16 </a:t>
            </a:r>
            <a:r>
              <a:rPr lang="de-DE" dirty="0" err="1" smtClean="0"/>
              <a:t>cache</a:t>
            </a:r>
            <a:r>
              <a:rPr lang="de-DE" dirty="0" smtClean="0"/>
              <a:t> </a:t>
            </a:r>
            <a:r>
              <a:rPr lang="de-DE" dirty="0" err="1" smtClean="0"/>
              <a:t>resolution</a:t>
            </a:r>
            <a:endParaRPr lang="de-DE" dirty="0" smtClean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71975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Different Cache </a:t>
            </a:r>
            <a:r>
              <a:rPr lang="de-DE" dirty="0" err="1" smtClean="0"/>
              <a:t>Configurations</a:t>
            </a:r>
            <a:r>
              <a:rPr lang="de-DE" dirty="0" smtClean="0"/>
              <a:t>: #</a:t>
            </a:r>
            <a:r>
              <a:rPr lang="de-DE" dirty="0" err="1" smtClean="0"/>
              <a:t>photons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  <p:pic>
        <p:nvPicPr>
          <p:cNvPr id="7170" name="Picture 2" descr="E:\Kekse\projekte\Bachelorarbeit\Ausarbeitung\bilder\kugelbox\caches\different_noises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44824"/>
            <a:ext cx="8360634" cy="3315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feld 6"/>
          <p:cNvSpPr txBox="1"/>
          <p:nvPr/>
        </p:nvSpPr>
        <p:spPr>
          <a:xfrm>
            <a:off x="1487825" y="5161776"/>
            <a:ext cx="23519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 err="1" smtClean="0"/>
              <a:t>few</a:t>
            </a:r>
            <a:r>
              <a:rPr lang="de-DE" dirty="0" smtClean="0"/>
              <a:t> </a:t>
            </a:r>
            <a:r>
              <a:rPr lang="de-DE" dirty="0" err="1" smtClean="0"/>
              <a:t>photons</a:t>
            </a:r>
            <a:r>
              <a:rPr lang="de-DE" dirty="0" smtClean="0"/>
              <a:t> in </a:t>
            </a:r>
            <a:r>
              <a:rPr lang="de-DE" dirty="0" err="1" smtClean="0"/>
              <a:t>scene</a:t>
            </a:r>
            <a:endParaRPr lang="de-DE" dirty="0" smtClean="0"/>
          </a:p>
          <a:p>
            <a:pPr algn="ctr"/>
            <a:r>
              <a:rPr lang="de-DE" dirty="0" smtClean="0"/>
              <a:t>(~ 10 000)</a:t>
            </a:r>
            <a:endParaRPr lang="de-DE" dirty="0"/>
          </a:p>
        </p:txBody>
      </p:sp>
      <p:sp>
        <p:nvSpPr>
          <p:cNvPr id="10" name="Textfeld 9"/>
          <p:cNvSpPr txBox="1"/>
          <p:nvPr/>
        </p:nvSpPr>
        <p:spPr>
          <a:xfrm>
            <a:off x="5450396" y="5157192"/>
            <a:ext cx="24673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 err="1" smtClean="0"/>
              <a:t>few</a:t>
            </a:r>
            <a:r>
              <a:rPr lang="de-DE" dirty="0" smtClean="0"/>
              <a:t> </a:t>
            </a:r>
            <a:r>
              <a:rPr lang="de-DE" dirty="0" err="1" smtClean="0"/>
              <a:t>photons</a:t>
            </a:r>
            <a:r>
              <a:rPr lang="de-DE" dirty="0" smtClean="0"/>
              <a:t> in </a:t>
            </a:r>
            <a:r>
              <a:rPr lang="de-DE" dirty="0" err="1" smtClean="0"/>
              <a:t>caches</a:t>
            </a:r>
            <a:endParaRPr lang="de-DE" dirty="0" smtClean="0"/>
          </a:p>
          <a:p>
            <a:pPr algn="ctr"/>
            <a:r>
              <a:rPr lang="de-DE" dirty="0" smtClean="0"/>
              <a:t>(20)</a:t>
            </a:r>
            <a:endParaRPr lang="de-DE" dirty="0"/>
          </a:p>
        </p:txBody>
      </p:sp>
      <p:pic>
        <p:nvPicPr>
          <p:cNvPr id="6146" name="Picture 2" descr="E:\Kekse\projekte\Abschlussvortrag\white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5853" y="1484784"/>
            <a:ext cx="4316627" cy="4323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2108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Render</a:t>
            </a:r>
            <a:r>
              <a:rPr lang="de-DE" dirty="0" smtClean="0"/>
              <a:t> Times: Glass </a:t>
            </a:r>
            <a:r>
              <a:rPr lang="de-DE" dirty="0" err="1" smtClean="0"/>
              <a:t>Sphere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  <p:sp>
        <p:nvSpPr>
          <p:cNvPr id="7" name="Textfeld 6"/>
          <p:cNvSpPr txBox="1"/>
          <p:nvPr/>
        </p:nvSpPr>
        <p:spPr>
          <a:xfrm>
            <a:off x="6732240" y="5939988"/>
            <a:ext cx="2044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Samples per Pixel</a:t>
            </a:r>
            <a:endParaRPr lang="de-DE" dirty="0"/>
          </a:p>
        </p:txBody>
      </p:sp>
      <p:sp>
        <p:nvSpPr>
          <p:cNvPr id="8" name="Textfeld 7"/>
          <p:cNvSpPr txBox="1"/>
          <p:nvPr/>
        </p:nvSpPr>
        <p:spPr>
          <a:xfrm>
            <a:off x="107504" y="1146810"/>
            <a:ext cx="1120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[</a:t>
            </a:r>
            <a:r>
              <a:rPr lang="de-DE" dirty="0" err="1" smtClean="0"/>
              <a:t>minutes</a:t>
            </a:r>
            <a:r>
              <a:rPr lang="de-DE" dirty="0" smtClean="0"/>
              <a:t>]</a:t>
            </a: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7133968" y="4293096"/>
            <a:ext cx="1762021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1 Mio. </a:t>
            </a:r>
            <a:r>
              <a:rPr lang="de-DE" dirty="0" err="1" smtClean="0"/>
              <a:t>photons</a:t>
            </a:r>
            <a:endParaRPr lang="de-DE" dirty="0" smtClean="0"/>
          </a:p>
          <a:p>
            <a:r>
              <a:rPr lang="de-DE" dirty="0" smtClean="0"/>
              <a:t>20k </a:t>
            </a:r>
            <a:r>
              <a:rPr lang="de-DE" dirty="0" err="1" smtClean="0"/>
              <a:t>caches</a:t>
            </a:r>
            <a:endParaRPr lang="de-DE" dirty="0" smtClean="0"/>
          </a:p>
          <a:p>
            <a:r>
              <a:rPr lang="de-DE" dirty="0" smtClean="0"/>
              <a:t>2k </a:t>
            </a:r>
            <a:r>
              <a:rPr lang="de-DE" dirty="0" err="1" smtClean="0"/>
              <a:t>photons</a:t>
            </a:r>
            <a:r>
              <a:rPr lang="de-DE" dirty="0" smtClean="0"/>
              <a:t> per</a:t>
            </a:r>
          </a:p>
          <a:p>
            <a:r>
              <a:rPr lang="de-DE" dirty="0" smtClean="0"/>
              <a:t>     </a:t>
            </a:r>
            <a:r>
              <a:rPr lang="de-DE" dirty="0" err="1" smtClean="0"/>
              <a:t>cache</a:t>
            </a:r>
            <a:endParaRPr lang="de-DE" dirty="0" smtClean="0"/>
          </a:p>
          <a:p>
            <a:r>
              <a:rPr lang="de-DE" dirty="0" smtClean="0"/>
              <a:t>14 primitives</a:t>
            </a:r>
            <a:endParaRPr lang="de-DE" dirty="0"/>
          </a:p>
        </p:txBody>
      </p:sp>
      <p:sp>
        <p:nvSpPr>
          <p:cNvPr id="14" name="Textfeld 13"/>
          <p:cNvSpPr txBox="1"/>
          <p:nvPr/>
        </p:nvSpPr>
        <p:spPr>
          <a:xfrm>
            <a:off x="107503" y="5292700"/>
            <a:ext cx="7104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>
                <a:solidFill>
                  <a:srgbClr val="C00000"/>
                </a:solidFill>
              </a:rPr>
              <a:t>prep</a:t>
            </a:r>
            <a:r>
              <a:rPr lang="de-DE" dirty="0" smtClean="0"/>
              <a:t>.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graphicFrame>
        <p:nvGraphicFramePr>
          <p:cNvPr id="13" name="Inhaltsplatzhalt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27746430"/>
              </p:ext>
            </p:extLst>
          </p:nvPr>
        </p:nvGraphicFramePr>
        <p:xfrm>
          <a:off x="392113" y="1476162"/>
          <a:ext cx="8280000" cy="4751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11" name="Gerade Verbindung 10"/>
          <p:cNvCxnSpPr/>
          <p:nvPr/>
        </p:nvCxnSpPr>
        <p:spPr>
          <a:xfrm>
            <a:off x="755576" y="5580732"/>
            <a:ext cx="6264696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3" descr="E:\Kekse\projekte\Bachelorarbeit\Ausarbeitung\bilder\kugelbox\nee&amp;caches_200k20k2k_256spp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1784751"/>
            <a:ext cx="1396077" cy="1396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3383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Render</a:t>
            </a:r>
            <a:r>
              <a:rPr lang="de-DE" dirty="0" smtClean="0"/>
              <a:t> Times: Glass Egg</a:t>
            </a:r>
            <a:endParaRPr lang="de-DE" dirty="0"/>
          </a:p>
        </p:txBody>
      </p:sp>
      <p:graphicFrame>
        <p:nvGraphicFramePr>
          <p:cNvPr id="6" name="Inhaltsplatzhalt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51131145"/>
              </p:ext>
            </p:extLst>
          </p:nvPr>
        </p:nvGraphicFramePr>
        <p:xfrm>
          <a:off x="392113" y="1476162"/>
          <a:ext cx="8280000" cy="4751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  <p:sp>
        <p:nvSpPr>
          <p:cNvPr id="7" name="Textfeld 6"/>
          <p:cNvSpPr txBox="1"/>
          <p:nvPr/>
        </p:nvSpPr>
        <p:spPr>
          <a:xfrm>
            <a:off x="6732240" y="5939988"/>
            <a:ext cx="2044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Samples per Pixel</a:t>
            </a:r>
            <a:endParaRPr lang="de-DE" dirty="0"/>
          </a:p>
        </p:txBody>
      </p:sp>
      <p:sp>
        <p:nvSpPr>
          <p:cNvPr id="9" name="Textfeld 8"/>
          <p:cNvSpPr txBox="1"/>
          <p:nvPr/>
        </p:nvSpPr>
        <p:spPr>
          <a:xfrm>
            <a:off x="107504" y="1146810"/>
            <a:ext cx="1120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[</a:t>
            </a:r>
            <a:r>
              <a:rPr lang="de-DE" dirty="0" err="1" smtClean="0"/>
              <a:t>minutes</a:t>
            </a:r>
            <a:r>
              <a:rPr lang="de-DE" dirty="0" smtClean="0"/>
              <a:t>]</a:t>
            </a:r>
            <a:endParaRPr lang="de-DE" dirty="0"/>
          </a:p>
        </p:txBody>
      </p:sp>
      <p:pic>
        <p:nvPicPr>
          <p:cNvPr id="8194" name="Picture 2" descr="E:\Kekse\projekte\Bachelorarbeit\Ausarbeitung\bilder\bidir\mtsbidir_256spp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1784751"/>
            <a:ext cx="1861436" cy="1396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feld 9"/>
          <p:cNvSpPr txBox="1"/>
          <p:nvPr/>
        </p:nvSpPr>
        <p:spPr>
          <a:xfrm>
            <a:off x="7133968" y="4293096"/>
            <a:ext cx="1890261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1.6 Mio. </a:t>
            </a:r>
            <a:r>
              <a:rPr lang="de-DE" dirty="0" err="1" smtClean="0"/>
              <a:t>photons</a:t>
            </a:r>
            <a:endParaRPr lang="de-DE" dirty="0" smtClean="0"/>
          </a:p>
          <a:p>
            <a:r>
              <a:rPr lang="de-DE" dirty="0" smtClean="0"/>
              <a:t>20k </a:t>
            </a:r>
            <a:r>
              <a:rPr lang="de-DE" dirty="0" err="1" smtClean="0"/>
              <a:t>caches</a:t>
            </a:r>
            <a:endParaRPr lang="de-DE" dirty="0" smtClean="0"/>
          </a:p>
          <a:p>
            <a:r>
              <a:rPr lang="de-DE" dirty="0" smtClean="0"/>
              <a:t>2.5k </a:t>
            </a:r>
            <a:r>
              <a:rPr lang="de-DE" dirty="0" err="1" smtClean="0"/>
              <a:t>photons</a:t>
            </a:r>
            <a:r>
              <a:rPr lang="de-DE" dirty="0" smtClean="0"/>
              <a:t> per</a:t>
            </a:r>
          </a:p>
          <a:p>
            <a:r>
              <a:rPr lang="de-DE" dirty="0" smtClean="0"/>
              <a:t>     </a:t>
            </a:r>
            <a:r>
              <a:rPr lang="de-DE" dirty="0" err="1" smtClean="0"/>
              <a:t>cache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smtClean="0"/>
              <a:t>3300 primitives</a:t>
            </a:r>
            <a:endParaRPr lang="de-DE" dirty="0"/>
          </a:p>
        </p:txBody>
      </p:sp>
      <p:cxnSp>
        <p:nvCxnSpPr>
          <p:cNvPr id="11" name="Gerade Verbindung 10"/>
          <p:cNvCxnSpPr/>
          <p:nvPr/>
        </p:nvCxnSpPr>
        <p:spPr>
          <a:xfrm>
            <a:off x="730176" y="5661248"/>
            <a:ext cx="6264696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feld 11"/>
          <p:cNvSpPr txBox="1"/>
          <p:nvPr/>
        </p:nvSpPr>
        <p:spPr>
          <a:xfrm>
            <a:off x="107503" y="5363924"/>
            <a:ext cx="7104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>
                <a:solidFill>
                  <a:srgbClr val="C00000"/>
                </a:solidFill>
              </a:rPr>
              <a:t>prep</a:t>
            </a:r>
            <a:r>
              <a:rPr lang="de-DE" dirty="0" smtClean="0"/>
              <a:t>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57594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Goal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  <p:sp>
        <p:nvSpPr>
          <p:cNvPr id="6" name="Inhaltsplatzhalt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 smtClean="0"/>
              <a:t>Photorealistic</a:t>
            </a:r>
            <a:r>
              <a:rPr lang="de-DE" dirty="0" smtClean="0"/>
              <a:t> Images</a:t>
            </a:r>
          </a:p>
          <a:p>
            <a:r>
              <a:rPr lang="de-DE" dirty="0" err="1" smtClean="0"/>
              <a:t>Improve</a:t>
            </a:r>
            <a:r>
              <a:rPr lang="de-DE" dirty="0" smtClean="0"/>
              <a:t> Path </a:t>
            </a:r>
            <a:r>
              <a:rPr lang="de-DE" dirty="0" err="1" smtClean="0"/>
              <a:t>Tracing</a:t>
            </a:r>
            <a:endParaRPr lang="de-DE" dirty="0" smtClean="0"/>
          </a:p>
          <a:p>
            <a:pPr marL="0" indent="0">
              <a:buNone/>
            </a:pPr>
            <a:endParaRPr lang="de-DE" dirty="0" smtClean="0"/>
          </a:p>
          <a:p>
            <a:pPr marL="0" indent="0">
              <a:buNone/>
            </a:pPr>
            <a:r>
              <a:rPr lang="de-DE" dirty="0" smtClean="0"/>
              <a:t>Rendering </a:t>
            </a:r>
            <a:r>
              <a:rPr lang="de-DE" dirty="0" err="1" smtClean="0"/>
              <a:t>Equation</a:t>
            </a:r>
            <a:r>
              <a:rPr lang="de-DE" dirty="0" smtClean="0"/>
              <a:t>: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 smtClean="0"/>
          </a:p>
          <a:p>
            <a:pPr marL="0" indent="0">
              <a:buNone/>
            </a:pPr>
            <a:r>
              <a:rPr lang="de-DE" dirty="0" smtClean="0">
                <a:sym typeface="Wingdings" panose="05000000000000000000" pitchFamily="2" charset="2"/>
              </a:rPr>
              <a:t> Monte-Carlo Integration:</a:t>
            </a:r>
            <a:endParaRPr lang="de-DE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152" y="3317325"/>
            <a:ext cx="7937351" cy="903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9"/>
          <a:stretch/>
        </p:blipFill>
        <p:spPr bwMode="auto">
          <a:xfrm>
            <a:off x="179512" y="4941168"/>
            <a:ext cx="8820373" cy="810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 descr="E:\Kekse\projekte\Abschlussvortrag\white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0456" y="3329036"/>
            <a:ext cx="5472608" cy="892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5" descr="E:\Kekse\projekte\Abschlussvortrag\white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1974"/>
            <a:ext cx="2376264" cy="892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5" descr="E:\Kekse\projekte\Abschlussvortrag\white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9349" y="3286989"/>
            <a:ext cx="6731123" cy="892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9746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Equal</a:t>
            </a:r>
            <a:r>
              <a:rPr lang="de-DE" dirty="0" smtClean="0"/>
              <a:t> Time </a:t>
            </a:r>
            <a:r>
              <a:rPr lang="de-DE" dirty="0" err="1" smtClean="0"/>
              <a:t>Comparison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  <p:sp>
        <p:nvSpPr>
          <p:cNvPr id="7" name="Textfeld 6"/>
          <p:cNvSpPr txBox="1"/>
          <p:nvPr/>
        </p:nvSpPr>
        <p:spPr>
          <a:xfrm>
            <a:off x="827584" y="2159784"/>
            <a:ext cx="1704313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NEE + Caches</a:t>
            </a:r>
          </a:p>
          <a:p>
            <a:r>
              <a:rPr lang="de-DE" dirty="0" smtClean="0"/>
              <a:t>128spp</a:t>
            </a:r>
          </a:p>
          <a:p>
            <a:r>
              <a:rPr lang="de-DE" dirty="0" smtClean="0"/>
              <a:t>8.4 min</a:t>
            </a:r>
          </a:p>
          <a:p>
            <a:endParaRPr lang="de-DE" dirty="0"/>
          </a:p>
          <a:p>
            <a:r>
              <a:rPr lang="de-DE" dirty="0" smtClean="0"/>
              <a:t>NEE + BSDF</a:t>
            </a:r>
          </a:p>
          <a:p>
            <a:r>
              <a:rPr lang="de-DE" dirty="0" smtClean="0"/>
              <a:t>512spp</a:t>
            </a:r>
          </a:p>
          <a:p>
            <a:r>
              <a:rPr lang="de-DE" dirty="0" smtClean="0"/>
              <a:t>8.2 min</a:t>
            </a:r>
            <a:br>
              <a:rPr lang="de-DE" dirty="0" smtClean="0"/>
            </a:br>
            <a:endParaRPr lang="de-DE" dirty="0"/>
          </a:p>
        </p:txBody>
      </p:sp>
      <p:pic>
        <p:nvPicPr>
          <p:cNvPr id="8" name="Picture 2" descr="E:\Kekse\projekte\Abschlussvortrag\equal time comparison\bidir nee+caches 250k20k2500 128spp 8komma5 min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556792"/>
            <a:ext cx="6163072" cy="4622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:\Kekse\projekte\Abschlussvortrag\equal time comparison\bidir nee+bsdf 8komma2 min 512spp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556792"/>
            <a:ext cx="6163072" cy="4622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feld 10"/>
          <p:cNvSpPr txBox="1"/>
          <p:nvPr/>
        </p:nvSpPr>
        <p:spPr>
          <a:xfrm>
            <a:off x="5001179" y="1052736"/>
            <a:ext cx="17043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NEE + Caches</a:t>
            </a: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5084535" y="1052736"/>
            <a:ext cx="1537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NEE + BSDF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9253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Conclusion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 smtClean="0"/>
              <a:t>Equal</a:t>
            </a:r>
            <a:r>
              <a:rPr lang="de-DE" dirty="0" err="1" smtClean="0"/>
              <a:t>ly</a:t>
            </a:r>
            <a:r>
              <a:rPr lang="de-DE" dirty="0" smtClean="0"/>
              <a:t> </a:t>
            </a:r>
            <a:r>
              <a:rPr lang="de-DE" dirty="0" err="1" smtClean="0"/>
              <a:t>good</a:t>
            </a:r>
            <a:r>
              <a:rPr lang="de-DE" dirty="0" smtClean="0"/>
              <a:t> </a:t>
            </a:r>
            <a:r>
              <a:rPr lang="de-DE" dirty="0" err="1" smtClean="0"/>
              <a:t>image</a:t>
            </a:r>
            <a:r>
              <a:rPr lang="de-DE" dirty="0" smtClean="0"/>
              <a:t> in </a:t>
            </a:r>
            <a:r>
              <a:rPr lang="de-DE" dirty="0" err="1" smtClean="0"/>
              <a:t>similar</a:t>
            </a:r>
            <a:r>
              <a:rPr lang="de-DE" dirty="0" smtClean="0"/>
              <a:t> time</a:t>
            </a:r>
          </a:p>
          <a:p>
            <a:r>
              <a:rPr lang="de-DE" dirty="0" err="1" smtClean="0"/>
              <a:t>Better</a:t>
            </a:r>
            <a:r>
              <a:rPr lang="de-DE" dirty="0" smtClean="0"/>
              <a:t> </a:t>
            </a:r>
            <a:r>
              <a:rPr lang="de-DE" dirty="0" err="1" smtClean="0"/>
              <a:t>image</a:t>
            </a:r>
            <a:r>
              <a:rPr lang="de-DE" dirty="0" smtClean="0"/>
              <a:t> </a:t>
            </a:r>
            <a:r>
              <a:rPr lang="de-DE" dirty="0" err="1" smtClean="0"/>
              <a:t>with</a:t>
            </a:r>
            <a:r>
              <a:rPr lang="de-DE" dirty="0" smtClean="0"/>
              <a:t> same sample-per-pixel - </a:t>
            </a:r>
            <a:r>
              <a:rPr lang="de-DE" dirty="0" err="1" smtClean="0"/>
              <a:t>count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85250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Conclusion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 smtClean="0"/>
              <a:t>Alisa Jung – </a:t>
            </a:r>
            <a:r>
              <a:rPr lang="de-DE" dirty="0" err="1" smtClean="0"/>
              <a:t>Irradiance</a:t>
            </a:r>
            <a:r>
              <a:rPr lang="de-DE" dirty="0" smtClean="0"/>
              <a:t> </a:t>
            </a:r>
            <a:r>
              <a:rPr lang="de-DE" dirty="0" err="1" smtClean="0"/>
              <a:t>Importance</a:t>
            </a:r>
            <a:r>
              <a:rPr lang="de-DE" dirty="0" smtClean="0"/>
              <a:t>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4" t="11528" r="7003" b="14034"/>
          <a:stretch/>
        </p:blipFill>
        <p:spPr bwMode="auto">
          <a:xfrm>
            <a:off x="362857" y="1175656"/>
            <a:ext cx="8490858" cy="4978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3379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76672"/>
            <a:ext cx="7868072" cy="5521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feld 5"/>
          <p:cNvSpPr txBox="1"/>
          <p:nvPr/>
        </p:nvSpPr>
        <p:spPr>
          <a:xfrm>
            <a:off x="1817417" y="5949280"/>
            <a:ext cx="60324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Source: „On-line Learning </a:t>
            </a:r>
            <a:r>
              <a:rPr lang="de-DE" sz="1000" dirty="0" err="1" smtClean="0"/>
              <a:t>of</a:t>
            </a:r>
            <a:r>
              <a:rPr lang="de-DE" sz="1000" dirty="0" smtClean="0"/>
              <a:t> </a:t>
            </a:r>
            <a:r>
              <a:rPr lang="de-DE" sz="1000" dirty="0" err="1" smtClean="0"/>
              <a:t>Parametric</a:t>
            </a:r>
            <a:r>
              <a:rPr lang="de-DE" sz="1000" dirty="0" smtClean="0"/>
              <a:t> </a:t>
            </a:r>
            <a:r>
              <a:rPr lang="de-DE" sz="1000" dirty="0" err="1" smtClean="0"/>
              <a:t>Mixture</a:t>
            </a:r>
            <a:r>
              <a:rPr lang="de-DE" sz="1000" dirty="0" smtClean="0"/>
              <a:t> Models </a:t>
            </a:r>
            <a:r>
              <a:rPr lang="de-DE" sz="1000" dirty="0" err="1" smtClean="0"/>
              <a:t>for</a:t>
            </a:r>
            <a:r>
              <a:rPr lang="de-DE" sz="1000" dirty="0" smtClean="0"/>
              <a:t> Light Transport </a:t>
            </a:r>
            <a:r>
              <a:rPr lang="de-DE" sz="1000" dirty="0"/>
              <a:t>S</a:t>
            </a:r>
            <a:r>
              <a:rPr lang="de-DE" sz="1000" dirty="0" smtClean="0"/>
              <a:t>imulation“ (</a:t>
            </a:r>
            <a:r>
              <a:rPr lang="de-DE" sz="1000" dirty="0" err="1" smtClean="0"/>
              <a:t>previous</a:t>
            </a:r>
            <a:r>
              <a:rPr lang="de-DE" sz="1000" dirty="0" smtClean="0"/>
              <a:t> </a:t>
            </a:r>
            <a:r>
              <a:rPr lang="de-DE" sz="1000" dirty="0" err="1" smtClean="0"/>
              <a:t>slide</a:t>
            </a:r>
            <a:r>
              <a:rPr lang="de-DE" sz="1000" dirty="0"/>
              <a:t>) </a:t>
            </a:r>
            <a:br>
              <a:rPr lang="de-DE" sz="1000" dirty="0"/>
            </a:br>
            <a:r>
              <a:rPr lang="de-DE" sz="1000" dirty="0">
                <a:hlinkClick r:id="rId3"/>
              </a:rPr>
              <a:t>http://cgg.mff.cuni.cz/~jaroslav/papers/2014-onlineis</a:t>
            </a:r>
            <a:r>
              <a:rPr lang="de-DE" sz="1000" dirty="0" smtClean="0">
                <a:hlinkClick r:id="rId3"/>
              </a:rPr>
              <a:t>/</a:t>
            </a:r>
            <a:r>
              <a:rPr lang="de-DE" sz="1000" dirty="0" smtClean="0"/>
              <a:t> </a:t>
            </a:r>
            <a:endParaRPr lang="de-DE" sz="1000" dirty="0"/>
          </a:p>
        </p:txBody>
      </p:sp>
    </p:spTree>
    <p:extLst>
      <p:ext uri="{BB962C8B-B14F-4D97-AF65-F5344CB8AC3E}">
        <p14:creationId xmlns:p14="http://schemas.microsoft.com/office/powerpoint/2010/main" val="1305587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Alisa Jung – </a:t>
            </a:r>
            <a:r>
              <a:rPr lang="de-DE" dirty="0" err="1"/>
              <a:t>Irradiance</a:t>
            </a:r>
            <a:r>
              <a:rPr lang="de-DE" dirty="0"/>
              <a:t> </a:t>
            </a:r>
            <a:r>
              <a:rPr lang="de-DE" dirty="0" err="1"/>
              <a:t>Importance</a:t>
            </a:r>
            <a:r>
              <a:rPr lang="de-DE" dirty="0"/>
              <a:t> Sampling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CC0FF657-D1DB-4306-82A3-A2011C94EF85}" type="datetime1">
              <a:rPr lang="de-DE" smtClean="0"/>
              <a:t>21.05.2015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77022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Backupfolien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Alisa Jung – </a:t>
            </a:r>
            <a:r>
              <a:rPr lang="de-DE" dirty="0" err="1"/>
              <a:t>Irradiance</a:t>
            </a:r>
            <a:r>
              <a:rPr lang="de-DE" dirty="0"/>
              <a:t> </a:t>
            </a:r>
            <a:r>
              <a:rPr lang="de-DE" dirty="0" err="1"/>
              <a:t>Importance</a:t>
            </a:r>
            <a:r>
              <a:rPr lang="de-DE" dirty="0"/>
              <a:t> </a:t>
            </a:r>
            <a:r>
              <a:rPr lang="de-DE" dirty="0" smtClean="0"/>
              <a:t>Sampling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FCD64446-9DE9-4EC1-92AB-907DF09BD351}" type="datetime1">
              <a:rPr lang="de-DE" smtClean="0"/>
              <a:t>21.05.2015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1887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Octahedron</a:t>
            </a:r>
            <a:r>
              <a:rPr lang="de-DE" dirty="0" smtClean="0"/>
              <a:t> </a:t>
            </a:r>
            <a:r>
              <a:rPr lang="de-DE" dirty="0" err="1" smtClean="0"/>
              <a:t>maps</a:t>
            </a:r>
            <a:r>
              <a:rPr lang="de-DE" dirty="0" smtClean="0"/>
              <a:t>: </a:t>
            </a:r>
            <a:r>
              <a:rPr lang="de-DE" dirty="0" err="1" smtClean="0"/>
              <a:t>Texel</a:t>
            </a:r>
            <a:r>
              <a:rPr lang="de-DE" dirty="0" smtClean="0"/>
              <a:t> </a:t>
            </a:r>
            <a:r>
              <a:rPr lang="de-DE" dirty="0" smtClean="0">
                <a:sym typeface="Wingdings" panose="05000000000000000000" pitchFamily="2" charset="2"/>
              </a:rPr>
              <a:t> Richtung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00808"/>
            <a:ext cx="3809915" cy="1127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996952"/>
            <a:ext cx="5597128" cy="12052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4" descr="E:\Kekse\projekte\Bachelorarbeit\Präsentation\titelbild_2.png"/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1628" y="1249088"/>
            <a:ext cx="3629532" cy="2953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E:\Kekse\projekte\Abschlussvortrag\octahedron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437112"/>
            <a:ext cx="4765698" cy="1756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3902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Approximated</a:t>
            </a:r>
            <a:r>
              <a:rPr lang="de-DE" dirty="0" smtClean="0"/>
              <a:t> Solid Angle </a:t>
            </a:r>
            <a:r>
              <a:rPr lang="de-DE" dirty="0" err="1" smtClean="0"/>
              <a:t>Maps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 smtClean="0"/>
              <a:t>One</a:t>
            </a:r>
            <a:r>
              <a:rPr lang="de-DE" dirty="0" smtClean="0"/>
              <a:t> </a:t>
            </a:r>
            <a:r>
              <a:rPr lang="de-DE" dirty="0" err="1" smtClean="0"/>
              <a:t>hemisphere</a:t>
            </a:r>
            <a:r>
              <a:rPr lang="de-DE" dirty="0" smtClean="0"/>
              <a:t>, 4x4, 8x8, 16x16 </a:t>
            </a:r>
            <a:r>
              <a:rPr lang="de-DE" dirty="0" err="1" smtClean="0"/>
              <a:t>texel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err="1"/>
              <a:t>f</a:t>
            </a:r>
            <a:r>
              <a:rPr lang="de-DE" dirty="0" err="1" smtClean="0"/>
              <a:t>rom</a:t>
            </a:r>
            <a:r>
              <a:rPr lang="de-DE" dirty="0" smtClean="0"/>
              <a:t> 1000*(</a:t>
            </a:r>
            <a:r>
              <a:rPr lang="de-DE" dirty="0" err="1" smtClean="0"/>
              <a:t>resolution</a:t>
            </a:r>
            <a:r>
              <a:rPr lang="de-DE" dirty="0" smtClean="0"/>
              <a:t>) </a:t>
            </a:r>
            <a:r>
              <a:rPr lang="de-DE" dirty="0" err="1" smtClean="0"/>
              <a:t>samples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348880"/>
            <a:ext cx="7589168" cy="3872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1487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Octahedron</a:t>
            </a:r>
            <a:r>
              <a:rPr lang="de-DE" dirty="0" smtClean="0"/>
              <a:t> </a:t>
            </a:r>
            <a:r>
              <a:rPr lang="de-DE" dirty="0" err="1" smtClean="0"/>
              <a:t>Maps</a:t>
            </a:r>
            <a:r>
              <a:rPr lang="de-DE" dirty="0" smtClean="0"/>
              <a:t>: Verzerrung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  <p:pic>
        <p:nvPicPr>
          <p:cNvPr id="6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889" y="1465040"/>
            <a:ext cx="7563813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feld 6"/>
          <p:cNvSpPr txBox="1"/>
          <p:nvPr/>
        </p:nvSpPr>
        <p:spPr>
          <a:xfrm>
            <a:off x="681889" y="5353471"/>
            <a:ext cx="75600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/>
              <a:t>Source</a:t>
            </a:r>
            <a:r>
              <a:rPr lang="de-DE" sz="1400" dirty="0" smtClean="0"/>
              <a:t>: „</a:t>
            </a:r>
            <a:r>
              <a:rPr lang="de-DE" sz="1400" dirty="0" err="1"/>
              <a:t>Octahedron</a:t>
            </a:r>
            <a:r>
              <a:rPr lang="de-DE" sz="1400" dirty="0"/>
              <a:t> Environment </a:t>
            </a:r>
            <a:r>
              <a:rPr lang="de-DE" sz="1400" dirty="0" err="1" smtClean="0"/>
              <a:t>Maps</a:t>
            </a:r>
            <a:r>
              <a:rPr lang="de-DE" sz="1400" dirty="0" smtClean="0"/>
              <a:t>“ - Thomas Engelhardt, Carsten </a:t>
            </a:r>
            <a:r>
              <a:rPr lang="de-DE" sz="1400" dirty="0" err="1" smtClean="0"/>
              <a:t>Dachsbacher</a:t>
            </a:r>
            <a:r>
              <a:rPr lang="de-DE" sz="1400" dirty="0"/>
              <a:t> </a:t>
            </a:r>
            <a:r>
              <a:rPr lang="de-DE" sz="1400" dirty="0" smtClean="0"/>
              <a:t>(2008)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875152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Equal</a:t>
            </a:r>
            <a:r>
              <a:rPr lang="de-DE" dirty="0" smtClean="0"/>
              <a:t> sample </a:t>
            </a:r>
            <a:r>
              <a:rPr lang="de-DE" dirty="0" err="1" smtClean="0"/>
              <a:t>count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  <p:pic>
        <p:nvPicPr>
          <p:cNvPr id="9" name="Picture 4" descr="E:\Kekse\projekte\Bachelorarbeit\Ausarbeitung\bilder\bidir\mtsbidir_256sp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556792"/>
            <a:ext cx="6163072" cy="4622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E:\Kekse\projekte\Bachelorarbeit\Ausarbeitung\bilder\bidir zeitmessen\nee&amp;irc 4096spp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556792"/>
            <a:ext cx="6163072" cy="4622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E:\Kekse\projekte\Bachelorarbeit\Ausarbeitung\bilder\bidir\vergleich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/>
        </p:blipFill>
        <p:spPr bwMode="auto">
          <a:xfrm>
            <a:off x="2771800" y="1556792"/>
            <a:ext cx="6163072" cy="4622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feld 5"/>
          <p:cNvSpPr txBox="1"/>
          <p:nvPr/>
        </p:nvSpPr>
        <p:spPr>
          <a:xfrm>
            <a:off x="827584" y="2159784"/>
            <a:ext cx="1672253" cy="36933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Reference:</a:t>
            </a:r>
            <a:br>
              <a:rPr lang="de-DE" dirty="0" smtClean="0"/>
            </a:br>
            <a:r>
              <a:rPr lang="de-DE" dirty="0" err="1" smtClean="0"/>
              <a:t>Mitsuba</a:t>
            </a:r>
            <a:r>
              <a:rPr lang="de-DE" dirty="0" smtClean="0"/>
              <a:t> BDPT</a:t>
            </a:r>
          </a:p>
          <a:p>
            <a:r>
              <a:rPr lang="de-DE" dirty="0" smtClean="0"/>
              <a:t>256spp</a:t>
            </a:r>
            <a:br>
              <a:rPr lang="de-DE" dirty="0" smtClean="0"/>
            </a:br>
            <a:r>
              <a:rPr lang="de-DE" dirty="0" smtClean="0"/>
              <a:t>11 min</a:t>
            </a:r>
          </a:p>
          <a:p>
            <a:endParaRPr lang="de-DE" dirty="0"/>
          </a:p>
          <a:p>
            <a:r>
              <a:rPr lang="de-DE" dirty="0" err="1" smtClean="0"/>
              <a:t>NEE+Caches</a:t>
            </a:r>
            <a:endParaRPr lang="de-DE" dirty="0" smtClean="0"/>
          </a:p>
          <a:p>
            <a:r>
              <a:rPr lang="de-DE" dirty="0" smtClean="0"/>
              <a:t>4096spp</a:t>
            </a:r>
          </a:p>
          <a:p>
            <a:r>
              <a:rPr lang="de-DE" dirty="0" smtClean="0"/>
              <a:t>280 min</a:t>
            </a:r>
          </a:p>
          <a:p>
            <a:endParaRPr lang="de-DE" dirty="0"/>
          </a:p>
          <a:p>
            <a:r>
              <a:rPr lang="de-DE" dirty="0" smtClean="0"/>
              <a:t>NEE+BSDF</a:t>
            </a:r>
          </a:p>
          <a:p>
            <a:r>
              <a:rPr lang="de-DE" dirty="0" smtClean="0"/>
              <a:t>71 min</a:t>
            </a:r>
            <a:br>
              <a:rPr lang="de-DE" dirty="0" smtClean="0"/>
            </a:br>
            <a:r>
              <a:rPr lang="de-DE" dirty="0" smtClean="0"/>
              <a:t>4096spp</a:t>
            </a:r>
            <a:br>
              <a:rPr lang="de-DE" dirty="0" smtClean="0"/>
            </a:b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63649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Importance</a:t>
            </a:r>
            <a:r>
              <a:rPr lang="de-DE" dirty="0" smtClean="0"/>
              <a:t> Sampling: Options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 smtClean="0"/>
          </a:p>
          <a:p>
            <a:r>
              <a:rPr lang="de-DE" dirty="0" smtClean="0"/>
              <a:t>The </a:t>
            </a:r>
            <a:r>
              <a:rPr lang="de-DE" dirty="0" err="1" smtClean="0"/>
              <a:t>cosine</a:t>
            </a:r>
            <a:r>
              <a:rPr lang="de-DE" dirty="0" smtClean="0"/>
              <a:t>:</a:t>
            </a:r>
          </a:p>
          <a:p>
            <a:r>
              <a:rPr lang="de-DE" dirty="0" smtClean="0"/>
              <a:t>The BSDF:</a:t>
            </a:r>
            <a:endParaRPr lang="de-DE" dirty="0"/>
          </a:p>
          <a:p>
            <a:r>
              <a:rPr lang="de-DE" dirty="0" err="1"/>
              <a:t>Incident</a:t>
            </a:r>
            <a:r>
              <a:rPr lang="de-DE" dirty="0"/>
              <a:t> </a:t>
            </a:r>
            <a:r>
              <a:rPr lang="de-DE" dirty="0" err="1"/>
              <a:t>Radiance</a:t>
            </a:r>
            <a:r>
              <a:rPr lang="de-DE" dirty="0"/>
              <a:t> (    ):</a:t>
            </a:r>
          </a:p>
          <a:p>
            <a:pPr lvl="1"/>
            <a:r>
              <a:rPr lang="de-DE" sz="2000" dirty="0"/>
              <a:t>Next </a:t>
            </a:r>
            <a:r>
              <a:rPr lang="de-DE" sz="2000" dirty="0" err="1"/>
              <a:t>event</a:t>
            </a:r>
            <a:r>
              <a:rPr lang="de-DE" sz="2000" dirty="0"/>
              <a:t> </a:t>
            </a:r>
            <a:r>
              <a:rPr lang="de-DE" sz="2000" dirty="0" err="1" smtClean="0"/>
              <a:t>estimation</a:t>
            </a:r>
            <a:r>
              <a:rPr lang="de-DE" sz="2000" dirty="0" smtClean="0"/>
              <a:t/>
            </a:r>
            <a:br>
              <a:rPr lang="de-DE" sz="2000" dirty="0" smtClean="0"/>
            </a:br>
            <a:r>
              <a:rPr lang="de-DE" sz="2000" dirty="0" smtClean="0"/>
              <a:t>(</a:t>
            </a:r>
            <a:r>
              <a:rPr lang="de-DE" sz="2000" dirty="0" err="1" smtClean="0"/>
              <a:t>connection</a:t>
            </a:r>
            <a:r>
              <a:rPr lang="de-DE" sz="2000" dirty="0" smtClean="0"/>
              <a:t> </a:t>
            </a:r>
            <a:r>
              <a:rPr lang="de-DE" sz="2000" dirty="0" err="1" smtClean="0"/>
              <a:t>to</a:t>
            </a:r>
            <a:r>
              <a:rPr lang="de-DE" sz="2000" dirty="0" smtClean="0"/>
              <a:t> light </a:t>
            </a:r>
            <a:r>
              <a:rPr lang="de-DE" sz="2000" dirty="0" err="1" smtClean="0"/>
              <a:t>source</a:t>
            </a:r>
            <a:r>
              <a:rPr lang="de-DE" sz="2000" dirty="0" smtClean="0"/>
              <a:t>)</a:t>
            </a:r>
            <a:endParaRPr lang="de-DE" sz="2000" dirty="0"/>
          </a:p>
          <a:p>
            <a:pPr lvl="1"/>
            <a:r>
              <a:rPr lang="de-DE" sz="2000" b="1" dirty="0"/>
              <a:t>Caches </a:t>
            </a:r>
            <a:r>
              <a:rPr lang="de-DE" sz="2000" b="1" dirty="0" err="1"/>
              <a:t>for</a:t>
            </a:r>
            <a:r>
              <a:rPr lang="de-DE" sz="2000" b="1" dirty="0"/>
              <a:t> </a:t>
            </a:r>
            <a:r>
              <a:rPr lang="de-DE" sz="2000" b="1" dirty="0" err="1"/>
              <a:t>incident</a:t>
            </a:r>
            <a:r>
              <a:rPr lang="de-DE" sz="2000" b="1" dirty="0"/>
              <a:t> </a:t>
            </a:r>
            <a:r>
              <a:rPr lang="de-DE" sz="2000" b="1" dirty="0" err="1"/>
              <a:t>radiance</a:t>
            </a:r>
            <a:endParaRPr lang="de-DE" sz="2000" b="1" dirty="0"/>
          </a:p>
          <a:p>
            <a:endParaRPr lang="de-DE" dirty="0"/>
          </a:p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1597" y="2477517"/>
            <a:ext cx="981075" cy="44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1598" y="1973996"/>
            <a:ext cx="981075" cy="44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47" r="7849"/>
          <a:stretch/>
        </p:blipFill>
        <p:spPr bwMode="auto">
          <a:xfrm>
            <a:off x="2895054" y="2956942"/>
            <a:ext cx="298451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 descr="E:\Kekse\projekte\Abschlussvortrag\veach_mi bsdf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1871" y="1266091"/>
            <a:ext cx="3487323" cy="2324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E:\Kekse\projekte\Abschlussvortrag\veach_mi nee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1870" y="3590973"/>
            <a:ext cx="3487323" cy="2324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1" name="Picture 9" descr="E:\Kekse\projekte\Abschlussvortrag\bsdf nee skizze große LQ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2626864"/>
            <a:ext cx="5871022" cy="3530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 descr="E:\Kekse\projekte\Abschlussvortrag\bsdf nee skizze große LQ nee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9" y="2634508"/>
            <a:ext cx="5871022" cy="3530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4" name="Picture 12" descr="E:\Kekse\projekte\Abschlussvortrag\bsdf nee skizze große LQ bsdf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2634508"/>
            <a:ext cx="5871022" cy="3530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431" r="43930" b="12514"/>
          <a:stretch/>
        </p:blipFill>
        <p:spPr bwMode="auto">
          <a:xfrm>
            <a:off x="106315" y="1168400"/>
            <a:ext cx="4685556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Ellipse 5"/>
          <p:cNvSpPr/>
          <p:nvPr/>
        </p:nvSpPr>
        <p:spPr>
          <a:xfrm>
            <a:off x="3193505" y="1168400"/>
            <a:ext cx="874439" cy="604416"/>
          </a:xfrm>
          <a:prstGeom prst="ellipse">
            <a:avLst/>
          </a:prstGeom>
          <a:solidFill>
            <a:srgbClr val="009682">
              <a:alpha val="2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Ellipse 15"/>
          <p:cNvSpPr/>
          <p:nvPr/>
        </p:nvSpPr>
        <p:spPr>
          <a:xfrm>
            <a:off x="1768920" y="1199999"/>
            <a:ext cx="1424585" cy="604416"/>
          </a:xfrm>
          <a:prstGeom prst="ellipse">
            <a:avLst/>
          </a:prstGeom>
          <a:solidFill>
            <a:srgbClr val="009682">
              <a:alpha val="2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Ellipse 16"/>
          <p:cNvSpPr/>
          <p:nvPr/>
        </p:nvSpPr>
        <p:spPr>
          <a:xfrm>
            <a:off x="645525" y="1175916"/>
            <a:ext cx="1123396" cy="604416"/>
          </a:xfrm>
          <a:prstGeom prst="ellipse">
            <a:avLst/>
          </a:prstGeom>
          <a:solidFill>
            <a:srgbClr val="009682">
              <a:alpha val="2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7789" y="1973996"/>
            <a:ext cx="579240" cy="3967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9946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16" grpId="0" animBg="1"/>
      <p:bldP spid="16" grpId="1" animBg="1"/>
      <p:bldP spid="1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Kekse\projekte\Abschlussvortrag\equal time comparison\kugeln nee+caches 200k20k2k 64spp 2komma6 min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8072" y="1302296"/>
            <a:ext cx="4876800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Equal</a:t>
            </a:r>
            <a:r>
              <a:rPr lang="de-DE" dirty="0" smtClean="0"/>
              <a:t> Time </a:t>
            </a:r>
            <a:r>
              <a:rPr lang="de-DE" dirty="0" err="1" smtClean="0"/>
              <a:t>Comparison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  <p:pic>
        <p:nvPicPr>
          <p:cNvPr id="7" name="Picture 2" descr="E:\Kekse\projekte\Abschlussvortrag\equal time comparison\kugeln nee+bsdf 512spp 2komma6 min.pn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8072" y="1302296"/>
            <a:ext cx="4876800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feld 8"/>
          <p:cNvSpPr txBox="1"/>
          <p:nvPr/>
        </p:nvSpPr>
        <p:spPr>
          <a:xfrm>
            <a:off x="827584" y="2159784"/>
            <a:ext cx="1576072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NEE+Caches</a:t>
            </a:r>
            <a:endParaRPr lang="de-DE" dirty="0" smtClean="0"/>
          </a:p>
          <a:p>
            <a:r>
              <a:rPr lang="de-DE" dirty="0" smtClean="0"/>
              <a:t>128spp</a:t>
            </a:r>
          </a:p>
          <a:p>
            <a:r>
              <a:rPr lang="de-DE" dirty="0" smtClean="0"/>
              <a:t>2.6 min</a:t>
            </a:r>
          </a:p>
          <a:p>
            <a:endParaRPr lang="de-DE" dirty="0"/>
          </a:p>
          <a:p>
            <a:r>
              <a:rPr lang="de-DE" dirty="0" smtClean="0"/>
              <a:t>NEE+BSDF</a:t>
            </a:r>
          </a:p>
          <a:p>
            <a:r>
              <a:rPr lang="de-DE" dirty="0" smtClean="0"/>
              <a:t>64spp</a:t>
            </a:r>
          </a:p>
          <a:p>
            <a:r>
              <a:rPr lang="de-DE" dirty="0" smtClean="0"/>
              <a:t>2.6 min</a:t>
            </a:r>
            <a:br>
              <a:rPr lang="de-DE" dirty="0" smtClean="0"/>
            </a:br>
            <a:endParaRPr lang="de-DE" dirty="0"/>
          </a:p>
        </p:txBody>
      </p:sp>
      <p:sp>
        <p:nvSpPr>
          <p:cNvPr id="10" name="Textfeld 9"/>
          <p:cNvSpPr txBox="1"/>
          <p:nvPr/>
        </p:nvSpPr>
        <p:spPr>
          <a:xfrm>
            <a:off x="5868735" y="872262"/>
            <a:ext cx="17043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NEE + Caches</a:t>
            </a:r>
            <a:endParaRPr lang="de-DE" dirty="0"/>
          </a:p>
        </p:txBody>
      </p:sp>
      <p:sp>
        <p:nvSpPr>
          <p:cNvPr id="11" name="Textfeld 10"/>
          <p:cNvSpPr txBox="1"/>
          <p:nvPr/>
        </p:nvSpPr>
        <p:spPr>
          <a:xfrm>
            <a:off x="5952091" y="872262"/>
            <a:ext cx="1537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NEE + BSDF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67635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pic>
        <p:nvPicPr>
          <p:cNvPr id="9" name="Picture 2" descr="E:\Kekse\projekte\Bachelorarbeit\Ausarbeitung\bilder\kugelbox\bsdfcombos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1115616" y="6033"/>
            <a:ext cx="6912768" cy="691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  <p:pic>
        <p:nvPicPr>
          <p:cNvPr id="7" name="Picture 3" descr="E:\Kekse\projekte\Bachelorarbeit\Ausarbeitung\bilder\kugelbox\nee&amp;caches_200k20k2k_256spp.pn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6033"/>
            <a:ext cx="6912768" cy="691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E:\Kekse\projekte\Bachelorarbeit\Ausarbeitung\bilder\kugelbox\bsdfcombos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1115616" y="6033"/>
            <a:ext cx="6912768" cy="691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2310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Memory </a:t>
            </a:r>
            <a:r>
              <a:rPr lang="de-DE" dirty="0" err="1" smtClean="0"/>
              <a:t>Consumption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988840"/>
            <a:ext cx="8523834" cy="2797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99134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Memory </a:t>
            </a:r>
            <a:r>
              <a:rPr lang="de-DE" dirty="0" err="1" smtClean="0"/>
              <a:t>Consumption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705589"/>
            <a:ext cx="7128791" cy="4514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1" r="33725"/>
          <a:stretch/>
        </p:blipFill>
        <p:spPr bwMode="auto">
          <a:xfrm>
            <a:off x="1331640" y="1078927"/>
            <a:ext cx="7128792" cy="4778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6990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Steps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 smtClean="0"/>
              <a:t>Preprocessing</a:t>
            </a:r>
            <a:r>
              <a:rPr lang="de-DE" dirty="0" smtClean="0"/>
              <a:t> </a:t>
            </a:r>
            <a:r>
              <a:rPr lang="de-DE" dirty="0" smtClean="0">
                <a:sym typeface="Wingdings" panose="05000000000000000000" pitchFamily="2" charset="2"/>
              </a:rPr>
              <a:t> Create Caches</a:t>
            </a:r>
            <a:endParaRPr lang="de-DE" dirty="0" smtClean="0"/>
          </a:p>
          <a:p>
            <a:r>
              <a:rPr lang="de-DE" dirty="0" smtClean="0"/>
              <a:t>Rendering </a:t>
            </a:r>
          </a:p>
          <a:p>
            <a:pPr marL="476250" lvl="1" indent="0">
              <a:buNone/>
            </a:pPr>
            <a:r>
              <a:rPr lang="de-DE" dirty="0" smtClean="0">
                <a:sym typeface="Wingdings" panose="05000000000000000000" pitchFamily="2" charset="2"/>
              </a:rPr>
              <a:t> Create </a:t>
            </a:r>
            <a:r>
              <a:rPr lang="de-DE" dirty="0" err="1" smtClean="0">
                <a:sym typeface="Wingdings" panose="05000000000000000000" pitchFamily="2" charset="2"/>
              </a:rPr>
              <a:t>paths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using</a:t>
            </a:r>
            <a:r>
              <a:rPr lang="de-DE" dirty="0" smtClean="0">
                <a:sym typeface="Wingdings" panose="05000000000000000000" pitchFamily="2" charset="2"/>
              </a:rPr>
              <a:t>…</a:t>
            </a:r>
          </a:p>
          <a:p>
            <a:pPr lvl="1"/>
            <a:r>
              <a:rPr lang="de-DE" dirty="0" smtClean="0">
                <a:sym typeface="Wingdings" panose="05000000000000000000" pitchFamily="2" charset="2"/>
              </a:rPr>
              <a:t>Caches</a:t>
            </a:r>
          </a:p>
          <a:p>
            <a:pPr lvl="1"/>
            <a:r>
              <a:rPr lang="de-DE" dirty="0" smtClean="0">
                <a:sym typeface="Wingdings" panose="05000000000000000000" pitchFamily="2" charset="2"/>
              </a:rPr>
              <a:t>BSDF</a:t>
            </a:r>
          </a:p>
          <a:p>
            <a:pPr lvl="1"/>
            <a:r>
              <a:rPr lang="de-DE" dirty="0" smtClean="0">
                <a:sym typeface="Wingdings" panose="05000000000000000000" pitchFamily="2" charset="2"/>
              </a:rPr>
              <a:t>NEE</a:t>
            </a:r>
          </a:p>
          <a:p>
            <a:pPr marL="476250" lvl="1" indent="0">
              <a:buNone/>
            </a:pPr>
            <a:r>
              <a:rPr lang="de-DE" dirty="0" smtClean="0">
                <a:sym typeface="Wingdings" panose="05000000000000000000" pitchFamily="2" charset="2"/>
              </a:rPr>
              <a:t> Combine </a:t>
            </a:r>
            <a:r>
              <a:rPr lang="de-DE" dirty="0" err="1" smtClean="0">
                <a:sym typeface="Wingdings" panose="05000000000000000000" pitchFamily="2" charset="2"/>
              </a:rPr>
              <a:t>with</a:t>
            </a:r>
            <a:r>
              <a:rPr lang="de-DE" dirty="0" smtClean="0">
                <a:sym typeface="Wingdings" panose="05000000000000000000" pitchFamily="2" charset="2"/>
              </a:rPr>
              <a:t> Multiple </a:t>
            </a:r>
            <a:r>
              <a:rPr lang="de-DE" dirty="0" err="1" smtClean="0">
                <a:sym typeface="Wingdings" panose="05000000000000000000" pitchFamily="2" charset="2"/>
              </a:rPr>
              <a:t>Importance</a:t>
            </a:r>
            <a:r>
              <a:rPr lang="de-DE" dirty="0" smtClean="0">
                <a:sym typeface="Wingdings" panose="05000000000000000000" pitchFamily="2" charset="2"/>
              </a:rPr>
              <a:t> Sampling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 smtClean="0"/>
              <a:t>Alisa Jung – </a:t>
            </a:r>
            <a:r>
              <a:rPr lang="de-DE" dirty="0" err="1" smtClean="0"/>
              <a:t>Irradiance</a:t>
            </a:r>
            <a:r>
              <a:rPr lang="de-DE" dirty="0" smtClean="0"/>
              <a:t> </a:t>
            </a:r>
            <a:r>
              <a:rPr lang="de-DE" dirty="0" err="1" smtClean="0"/>
              <a:t>Importance</a:t>
            </a:r>
            <a:r>
              <a:rPr lang="de-DE" dirty="0" smtClean="0"/>
              <a:t>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0283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Preprocessing</a:t>
            </a:r>
            <a:r>
              <a:rPr lang="de-DE" dirty="0" smtClean="0"/>
              <a:t>: Photon Mapping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Photon:</a:t>
            </a:r>
          </a:p>
          <a:p>
            <a:pPr lvl="1"/>
            <a:r>
              <a:rPr lang="de-DE" dirty="0" smtClean="0"/>
              <a:t>Position</a:t>
            </a:r>
          </a:p>
          <a:p>
            <a:pPr lvl="1"/>
            <a:r>
              <a:rPr lang="de-DE" dirty="0" err="1" smtClean="0"/>
              <a:t>Incident</a:t>
            </a:r>
            <a:r>
              <a:rPr lang="de-DE" dirty="0" smtClean="0"/>
              <a:t> </a:t>
            </a:r>
            <a:r>
              <a:rPr lang="de-DE" dirty="0" err="1" smtClean="0"/>
              <a:t>direction</a:t>
            </a:r>
            <a:endParaRPr lang="de-DE" dirty="0" smtClean="0"/>
          </a:p>
          <a:p>
            <a:pPr lvl="1"/>
            <a:r>
              <a:rPr lang="de-DE" dirty="0" err="1" smtClean="0"/>
              <a:t>Energy</a:t>
            </a:r>
            <a:endParaRPr lang="de-DE" dirty="0" smtClean="0"/>
          </a:p>
          <a:p>
            <a:r>
              <a:rPr lang="de-DE" dirty="0" err="1" smtClean="0"/>
              <a:t>Cancel</a:t>
            </a:r>
            <a:r>
              <a:rPr lang="de-DE" dirty="0" smtClean="0"/>
              <a:t> </a:t>
            </a:r>
            <a:r>
              <a:rPr lang="de-DE" dirty="0" err="1" smtClean="0"/>
              <a:t>Paths</a:t>
            </a:r>
            <a:endParaRPr lang="de-DE" dirty="0" smtClean="0"/>
          </a:p>
          <a:p>
            <a:pPr lvl="1"/>
            <a:r>
              <a:rPr lang="de-DE" dirty="0" err="1" smtClean="0"/>
              <a:t>Russian</a:t>
            </a:r>
            <a:r>
              <a:rPr lang="de-DE" dirty="0" smtClean="0"/>
              <a:t> Roulette</a:t>
            </a:r>
          </a:p>
          <a:p>
            <a:pPr lvl="1"/>
            <a:r>
              <a:rPr lang="de-DE" dirty="0" err="1" smtClean="0"/>
              <a:t>Energy</a:t>
            </a:r>
            <a:r>
              <a:rPr lang="de-DE" dirty="0" smtClean="0"/>
              <a:t> </a:t>
            </a:r>
            <a:r>
              <a:rPr lang="de-DE" dirty="0" err="1"/>
              <a:t>c</a:t>
            </a:r>
            <a:r>
              <a:rPr lang="de-DE" dirty="0" err="1" smtClean="0"/>
              <a:t>ontribution</a:t>
            </a:r>
            <a:r>
              <a:rPr lang="de-DE" dirty="0" smtClean="0"/>
              <a:t> </a:t>
            </a:r>
            <a:r>
              <a:rPr lang="de-DE" dirty="0" err="1" smtClean="0"/>
              <a:t>too</a:t>
            </a:r>
            <a:r>
              <a:rPr lang="de-DE" dirty="0" smtClean="0"/>
              <a:t> </a:t>
            </a:r>
            <a:r>
              <a:rPr lang="de-DE" dirty="0" err="1" smtClean="0"/>
              <a:t>small</a:t>
            </a:r>
            <a:endParaRPr lang="de-DE" dirty="0" smtClean="0"/>
          </a:p>
          <a:p>
            <a:r>
              <a:rPr lang="de-DE" dirty="0" smtClean="0"/>
              <a:t>k-d </a:t>
            </a:r>
            <a:r>
              <a:rPr lang="de-DE" dirty="0" err="1" smtClean="0"/>
              <a:t>tree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fast </a:t>
            </a:r>
            <a:r>
              <a:rPr lang="de-DE" dirty="0" err="1" smtClean="0"/>
              <a:t>nearest-neighbour</a:t>
            </a:r>
            <a:r>
              <a:rPr lang="de-DE" dirty="0" smtClean="0"/>
              <a:t> </a:t>
            </a:r>
            <a:r>
              <a:rPr lang="de-DE" dirty="0" err="1" smtClean="0"/>
              <a:t>search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  <p:pic>
        <p:nvPicPr>
          <p:cNvPr id="1026" name="Picture 2" descr="E:\Kekse\projekte\Abschlussvortrag\photon mapping skizz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996952"/>
            <a:ext cx="8334797" cy="3249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0807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Cache </a:t>
            </a:r>
            <a:r>
              <a:rPr lang="de-DE" dirty="0" err="1" smtClean="0"/>
              <a:t>Parameterization</a:t>
            </a:r>
            <a:r>
              <a:rPr lang="de-DE" dirty="0" smtClean="0"/>
              <a:t>: </a:t>
            </a:r>
            <a:r>
              <a:rPr lang="de-DE" dirty="0" err="1" smtClean="0"/>
              <a:t>Octahedron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Simple </a:t>
            </a:r>
            <a:r>
              <a:rPr lang="de-DE" dirty="0" err="1"/>
              <a:t>extension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both</a:t>
            </a:r>
            <a:r>
              <a:rPr lang="de-DE" dirty="0"/>
              <a:t> </a:t>
            </a:r>
            <a:r>
              <a:rPr lang="de-DE" dirty="0" err="1" smtClean="0"/>
              <a:t>hemispheres</a:t>
            </a:r>
            <a:endParaRPr lang="de-DE" dirty="0" smtClean="0"/>
          </a:p>
          <a:p>
            <a:r>
              <a:rPr lang="de-DE" dirty="0" smtClean="0"/>
              <a:t>Simple </a:t>
            </a:r>
            <a:r>
              <a:rPr lang="de-DE" dirty="0" err="1" smtClean="0"/>
              <a:t>conversion</a:t>
            </a:r>
            <a:r>
              <a:rPr lang="de-DE" dirty="0" smtClean="0"/>
              <a:t> </a:t>
            </a:r>
            <a:r>
              <a:rPr lang="de-DE" dirty="0" err="1" smtClean="0"/>
              <a:t>direction</a:t>
            </a:r>
            <a:r>
              <a:rPr lang="de-DE" dirty="0"/>
              <a:t> </a:t>
            </a:r>
            <a:r>
              <a:rPr lang="de-DE" dirty="0" smtClean="0">
                <a:sym typeface="Wingdings" panose="05000000000000000000" pitchFamily="2" charset="2"/>
              </a:rPr>
              <a:t> </a:t>
            </a:r>
            <a:r>
              <a:rPr lang="de-DE" dirty="0" err="1" smtClean="0"/>
              <a:t>texel</a:t>
            </a:r>
            <a:r>
              <a:rPr lang="de-DE" dirty="0" smtClean="0"/>
              <a:t>  </a:t>
            </a:r>
          </a:p>
          <a:p>
            <a:r>
              <a:rPr lang="de-DE" dirty="0" err="1" smtClean="0"/>
              <a:t>Texels</a:t>
            </a:r>
            <a:r>
              <a:rPr lang="de-DE" dirty="0" smtClean="0"/>
              <a:t> </a:t>
            </a:r>
            <a:r>
              <a:rPr lang="de-DE" dirty="0" err="1" smtClean="0"/>
              <a:t>cover</a:t>
            </a:r>
            <a:r>
              <a:rPr lang="de-DE" dirty="0" smtClean="0"/>
              <a:t> </a:t>
            </a:r>
            <a:r>
              <a:rPr lang="de-DE" dirty="0" err="1" smtClean="0"/>
              <a:t>similar</a:t>
            </a:r>
            <a:r>
              <a:rPr lang="de-DE" dirty="0" smtClean="0"/>
              <a:t> solid </a:t>
            </a:r>
            <a:r>
              <a:rPr lang="de-DE" dirty="0" err="1" smtClean="0"/>
              <a:t>angles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 smtClean="0"/>
              <a:t>Alisa Jung – </a:t>
            </a:r>
            <a:r>
              <a:rPr lang="de-DE" dirty="0" err="1" smtClean="0"/>
              <a:t>Irradiance</a:t>
            </a:r>
            <a:r>
              <a:rPr lang="de-DE" dirty="0" smtClean="0"/>
              <a:t> </a:t>
            </a:r>
            <a:r>
              <a:rPr lang="de-DE" dirty="0" err="1" smtClean="0"/>
              <a:t>Importance</a:t>
            </a:r>
            <a:r>
              <a:rPr lang="de-DE" dirty="0" smtClean="0"/>
              <a:t>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  <p:pic>
        <p:nvPicPr>
          <p:cNvPr id="14" name="Picture 4" descr="E:\Kekse\projekte\Bachelorarbeit\Präsentation\titelbild_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00" y="964907"/>
            <a:ext cx="3116950" cy="2536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8" descr="E:\Kekse\projekte\Abschlussvortrag\octahedron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" t="1028" r="178" b="-1028"/>
          <a:stretch/>
        </p:blipFill>
        <p:spPr bwMode="auto">
          <a:xfrm>
            <a:off x="887406" y="3573016"/>
            <a:ext cx="7357002" cy="2721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Nach rechts gekrümmter Pfeil 5"/>
          <p:cNvSpPr/>
          <p:nvPr/>
        </p:nvSpPr>
        <p:spPr>
          <a:xfrm>
            <a:off x="251520" y="2708920"/>
            <a:ext cx="864096" cy="1584176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5522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8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Preprocessing</a:t>
            </a:r>
            <a:r>
              <a:rPr lang="de-DE" dirty="0" smtClean="0"/>
              <a:t>: </a:t>
            </a:r>
            <a:r>
              <a:rPr lang="de-DE" dirty="0" err="1" smtClean="0"/>
              <a:t>Placing</a:t>
            </a:r>
            <a:r>
              <a:rPr lang="de-DE" dirty="0" smtClean="0"/>
              <a:t> Caches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 smtClean="0"/>
              <a:t>From</a:t>
            </a:r>
            <a:r>
              <a:rPr lang="de-DE" dirty="0" smtClean="0"/>
              <a:t> </a:t>
            </a:r>
            <a:r>
              <a:rPr lang="de-DE" dirty="0" err="1" smtClean="0"/>
              <a:t>Camera</a:t>
            </a:r>
            <a:r>
              <a:rPr lang="de-DE" dirty="0" smtClean="0"/>
              <a:t> </a:t>
            </a:r>
            <a:r>
              <a:rPr lang="de-DE" dirty="0" err="1" smtClean="0"/>
              <a:t>rays</a:t>
            </a:r>
            <a:r>
              <a:rPr lang="de-DE" dirty="0" smtClean="0"/>
              <a:t>:</a:t>
            </a:r>
          </a:p>
          <a:p>
            <a:pPr lvl="1"/>
            <a:r>
              <a:rPr lang="de-DE" dirty="0" err="1" smtClean="0"/>
              <a:t>One</a:t>
            </a:r>
            <a:r>
              <a:rPr lang="de-DE" dirty="0" smtClean="0"/>
              <a:t> Cache per </a:t>
            </a:r>
            <a:r>
              <a:rPr lang="de-DE" dirty="0" err="1" smtClean="0"/>
              <a:t>every</a:t>
            </a:r>
            <a:r>
              <a:rPr lang="de-DE" dirty="0" smtClean="0"/>
              <a:t> 8x8 </a:t>
            </a:r>
            <a:r>
              <a:rPr lang="de-DE" dirty="0" err="1" smtClean="0"/>
              <a:t>pixel</a:t>
            </a:r>
            <a:r>
              <a:rPr lang="de-DE" dirty="0" smtClean="0"/>
              <a:t> block</a:t>
            </a:r>
          </a:p>
          <a:p>
            <a:r>
              <a:rPr lang="de-DE" dirty="0" err="1" smtClean="0"/>
              <a:t>From</a:t>
            </a:r>
            <a:r>
              <a:rPr lang="de-DE" dirty="0" smtClean="0"/>
              <a:t> Photons:</a:t>
            </a:r>
          </a:p>
          <a:p>
            <a:pPr lvl="1"/>
            <a:r>
              <a:rPr lang="de-DE" dirty="0" smtClean="0"/>
              <a:t>Place Caches at </a:t>
            </a:r>
            <a:r>
              <a:rPr lang="de-DE" dirty="0" err="1" smtClean="0"/>
              <a:t>positions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first</a:t>
            </a:r>
            <a:r>
              <a:rPr lang="de-DE" dirty="0" smtClean="0"/>
              <a:t> </a:t>
            </a:r>
            <a:r>
              <a:rPr lang="de-DE" i="1" dirty="0" smtClean="0"/>
              <a:t>n</a:t>
            </a:r>
            <a:r>
              <a:rPr lang="de-DE" dirty="0" smtClean="0"/>
              <a:t> </a:t>
            </a:r>
            <a:r>
              <a:rPr lang="de-DE" dirty="0" err="1" smtClean="0"/>
              <a:t>photons</a:t>
            </a:r>
            <a:endParaRPr lang="de-DE" dirty="0" smtClean="0"/>
          </a:p>
          <a:p>
            <a:pPr marL="0" indent="0">
              <a:buNone/>
            </a:pPr>
            <a:endParaRPr lang="de-DE" dirty="0" smtClean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  <p:pic>
        <p:nvPicPr>
          <p:cNvPr id="2056" name="Picture 8" descr="E:\Kekse\projekte\Abschlussvortrag\placing caches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708920"/>
            <a:ext cx="5740416" cy="3424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E:\Kekse\projekte\Abschlussvortrag\placing caches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708920"/>
            <a:ext cx="5740416" cy="3424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E:\Kekse\projekte\Abschlussvortrag\placing caches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708920"/>
            <a:ext cx="5740415" cy="3424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2188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Preprocessing</a:t>
            </a:r>
            <a:r>
              <a:rPr lang="de-DE" dirty="0" smtClean="0"/>
              <a:t>: </a:t>
            </a:r>
            <a:r>
              <a:rPr lang="de-DE" dirty="0" err="1" smtClean="0"/>
              <a:t>Filling</a:t>
            </a:r>
            <a:r>
              <a:rPr lang="de-DE" dirty="0" smtClean="0"/>
              <a:t> Caches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every</a:t>
            </a:r>
            <a:r>
              <a:rPr lang="de-DE" dirty="0" smtClean="0"/>
              <a:t> </a:t>
            </a:r>
            <a:r>
              <a:rPr lang="de-DE" dirty="0" err="1" smtClean="0"/>
              <a:t>cache</a:t>
            </a:r>
            <a:r>
              <a:rPr lang="de-DE" dirty="0" smtClean="0"/>
              <a:t>:</a:t>
            </a:r>
          </a:p>
          <a:p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closest</a:t>
            </a:r>
            <a:r>
              <a:rPr lang="de-DE" dirty="0" smtClean="0"/>
              <a:t> </a:t>
            </a:r>
            <a:r>
              <a:rPr lang="de-DE" i="1" dirty="0" smtClean="0"/>
              <a:t>k</a:t>
            </a:r>
            <a:r>
              <a:rPr lang="de-DE" dirty="0" smtClean="0"/>
              <a:t> </a:t>
            </a:r>
            <a:r>
              <a:rPr lang="de-DE" dirty="0" err="1" smtClean="0"/>
              <a:t>photons</a:t>
            </a:r>
            <a:r>
              <a:rPr lang="de-DE" dirty="0" smtClean="0"/>
              <a:t>:</a:t>
            </a:r>
          </a:p>
          <a:p>
            <a:pPr lvl="1"/>
            <a:r>
              <a:rPr lang="de-DE" dirty="0" err="1" smtClean="0"/>
              <a:t>Direction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photon</a:t>
            </a:r>
            <a:r>
              <a:rPr lang="de-DE" dirty="0" smtClean="0"/>
              <a:t> </a:t>
            </a:r>
            <a:r>
              <a:rPr lang="de-DE" dirty="0" smtClean="0">
                <a:sym typeface="Wingdings" panose="05000000000000000000" pitchFamily="2" charset="2"/>
              </a:rPr>
              <a:t> </a:t>
            </a:r>
            <a:r>
              <a:rPr lang="de-DE" dirty="0" err="1" smtClean="0">
                <a:sym typeface="Wingdings" panose="05000000000000000000" pitchFamily="2" charset="2"/>
              </a:rPr>
              <a:t>texel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coordinate</a:t>
            </a:r>
            <a:endParaRPr lang="de-DE" dirty="0" smtClean="0">
              <a:sym typeface="Wingdings" panose="05000000000000000000" pitchFamily="2" charset="2"/>
            </a:endParaRPr>
          </a:p>
          <a:p>
            <a:pPr lvl="1"/>
            <a:r>
              <a:rPr lang="de-DE" dirty="0" smtClean="0">
                <a:sym typeface="Wingdings" panose="05000000000000000000" pitchFamily="2" charset="2"/>
              </a:rPr>
              <a:t>Add </a:t>
            </a:r>
            <a:r>
              <a:rPr lang="de-DE" dirty="0" err="1" smtClean="0">
                <a:sym typeface="Wingdings" panose="05000000000000000000" pitchFamily="2" charset="2"/>
              </a:rPr>
              <a:t>energy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of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photon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to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texel</a:t>
            </a:r>
            <a:endParaRPr lang="de-DE" dirty="0" smtClean="0">
              <a:sym typeface="Wingdings" panose="05000000000000000000" pitchFamily="2" charset="2"/>
            </a:endParaRPr>
          </a:p>
          <a:p>
            <a:r>
              <a:rPr lang="de-DE" dirty="0" smtClean="0">
                <a:sym typeface="Wingdings" panose="05000000000000000000" pitchFamily="2" charset="2"/>
              </a:rPr>
              <a:t>Bilinear + </a:t>
            </a:r>
            <a:r>
              <a:rPr lang="de-DE" dirty="0" err="1" smtClean="0">
                <a:sym typeface="Wingdings" panose="05000000000000000000" pitchFamily="2" charset="2"/>
              </a:rPr>
              <a:t>Gaussian</a:t>
            </a:r>
            <a:r>
              <a:rPr lang="de-DE" dirty="0" smtClean="0">
                <a:sym typeface="Wingdings" panose="05000000000000000000" pitchFamily="2" charset="2"/>
              </a:rPr>
              <a:t> Filter</a:t>
            </a:r>
          </a:p>
          <a:p>
            <a:pPr marL="0" indent="0">
              <a:buNone/>
            </a:pPr>
            <a:r>
              <a:rPr lang="de-DE" dirty="0" err="1" smtClean="0">
                <a:sym typeface="Wingdings" panose="05000000000000000000" pitchFamily="2" charset="2"/>
              </a:rPr>
              <a:t>Result</a:t>
            </a:r>
            <a:r>
              <a:rPr lang="de-DE" dirty="0" smtClean="0">
                <a:sym typeface="Wingdings" panose="05000000000000000000" pitchFamily="2" charset="2"/>
              </a:rPr>
              <a:t>:</a:t>
            </a:r>
            <a:br>
              <a:rPr lang="de-DE" dirty="0" smtClean="0">
                <a:sym typeface="Wingdings" panose="05000000000000000000" pitchFamily="2" charset="2"/>
              </a:rPr>
            </a:br>
            <a:r>
              <a:rPr lang="de-DE" dirty="0" err="1" smtClean="0">
                <a:sym typeface="Wingdings" panose="05000000000000000000" pitchFamily="2" charset="2"/>
              </a:rPr>
              <a:t>Map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filled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with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b="1" dirty="0" smtClean="0">
                <a:sym typeface="Wingdings" panose="05000000000000000000" pitchFamily="2" charset="2"/>
              </a:rPr>
              <a:t>relative </a:t>
            </a:r>
            <a:r>
              <a:rPr lang="de-DE" b="1" dirty="0" err="1" smtClean="0">
                <a:sym typeface="Wingdings" panose="05000000000000000000" pitchFamily="2" charset="2"/>
              </a:rPr>
              <a:t>energy</a:t>
            </a:r>
            <a:r>
              <a:rPr lang="de-DE" dirty="0" smtClean="0">
                <a:sym typeface="Wingdings" panose="05000000000000000000" pitchFamily="2" charset="2"/>
              </a:rPr>
              <a:t> per </a:t>
            </a:r>
            <a:r>
              <a:rPr lang="de-DE" dirty="0" err="1" smtClean="0">
                <a:sym typeface="Wingdings" panose="05000000000000000000" pitchFamily="2" charset="2"/>
              </a:rPr>
              <a:t>incident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direction</a:t>
            </a:r>
            <a:endParaRPr lang="de-DE" dirty="0" smtClean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  <p:pic>
        <p:nvPicPr>
          <p:cNvPr id="2050" name="Ungefiltert" descr="E:\Kekse\projekte\Bachelorarbeit\Ausarbeitung\bilder\bilinear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5204290" y="2492896"/>
            <a:ext cx="3794714" cy="3794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Geflitert" descr="E:\Kekse\projekte\Bachelorarbeit\Ausarbeitung\bilder\bilinear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040" r="-80"/>
          <a:stretch/>
        </p:blipFill>
        <p:spPr bwMode="auto">
          <a:xfrm>
            <a:off x="5204290" y="2495908"/>
            <a:ext cx="3794714" cy="3791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:\Kekse\projekte\Abschlussvortrag\fill cache0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766" y="2190942"/>
            <a:ext cx="8758238" cy="406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E:\Kekse\projekte\Abschlussvortrag\fill cache1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766" y="2193874"/>
            <a:ext cx="8758238" cy="406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E:\Kekse\projekte\Abschlussvortrag\fill cache2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766" y="2190942"/>
            <a:ext cx="8758238" cy="406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E:\Kekse\projekte\Abschlussvortrag\fill cache3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766" y="2193874"/>
            <a:ext cx="8758238" cy="406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E:\Kekse\projekte\Abschlussvortrag\fill cache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766" y="2190942"/>
            <a:ext cx="8758238" cy="406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E:\Kekse\projekte\Abschlussvortrag\fillingcacheleer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2278446"/>
            <a:ext cx="1944496" cy="194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E:\Kekse\projekte\Abschlussvortrag\fillingcache1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2278446"/>
            <a:ext cx="1944496" cy="194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E:\Kekse\projekte\Abschlussvortrag\fillingcache0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2278446"/>
            <a:ext cx="1944496" cy="194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E:\Kekse\projekte\Abschlussvortrag\fillingcachevoll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2278446"/>
            <a:ext cx="1944496" cy="194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E:\Kekse\projekte\Abschlussvortrag\fillingcachegefiltert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2278446"/>
            <a:ext cx="1944496" cy="194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feld 5"/>
          <p:cNvSpPr txBox="1"/>
          <p:nvPr/>
        </p:nvSpPr>
        <p:spPr>
          <a:xfrm>
            <a:off x="6470705" y="2075230"/>
            <a:ext cx="1261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not </a:t>
            </a:r>
            <a:r>
              <a:rPr lang="de-DE" dirty="0" err="1" smtClean="0"/>
              <a:t>filtered</a:t>
            </a:r>
            <a:endParaRPr lang="de-DE" dirty="0"/>
          </a:p>
        </p:txBody>
      </p:sp>
      <p:sp>
        <p:nvSpPr>
          <p:cNvPr id="22" name="Textfeld 21"/>
          <p:cNvSpPr txBox="1"/>
          <p:nvPr/>
        </p:nvSpPr>
        <p:spPr>
          <a:xfrm>
            <a:off x="6663065" y="207523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filtered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4013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2" grpId="0"/>
      <p:bldP spid="2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Preprocessing</a:t>
            </a:r>
            <a:r>
              <a:rPr lang="de-DE" dirty="0" smtClean="0"/>
              <a:t>: Relative </a:t>
            </a:r>
            <a:r>
              <a:rPr lang="de-DE" dirty="0" err="1" smtClean="0"/>
              <a:t>Energy</a:t>
            </a:r>
            <a:r>
              <a:rPr lang="de-DE" dirty="0" smtClean="0"/>
              <a:t> </a:t>
            </a:r>
            <a:r>
              <a:rPr lang="de-DE" dirty="0" smtClean="0">
                <a:sym typeface="Wingdings" panose="05000000000000000000" pitchFamily="2" charset="2"/>
              </a:rPr>
              <a:t> PDF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 smtClean="0"/>
              <a:t>Normalize</a:t>
            </a:r>
            <a:r>
              <a:rPr lang="de-DE" dirty="0" smtClean="0"/>
              <a:t> </a:t>
            </a:r>
            <a:r>
              <a:rPr lang="de-DE" dirty="0" err="1"/>
              <a:t>s</a:t>
            </a:r>
            <a:r>
              <a:rPr lang="de-DE" dirty="0" err="1" smtClean="0"/>
              <a:t>um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all </a:t>
            </a:r>
            <a:r>
              <a:rPr lang="de-DE" dirty="0" err="1" smtClean="0"/>
              <a:t>texels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1</a:t>
            </a:r>
          </a:p>
          <a:p>
            <a:r>
              <a:rPr lang="de-DE" dirty="0" smtClean="0"/>
              <a:t>Monte Carlo Integration </a:t>
            </a:r>
            <a:r>
              <a:rPr lang="de-DE" dirty="0" smtClean="0">
                <a:sym typeface="Wingdings" panose="05000000000000000000" pitchFamily="2" charset="2"/>
              </a:rPr>
              <a:t> Set all 0 </a:t>
            </a:r>
            <a:r>
              <a:rPr lang="de-DE" dirty="0" err="1" smtClean="0">
                <a:sym typeface="Wingdings" panose="05000000000000000000" pitchFamily="2" charset="2"/>
              </a:rPr>
              <a:t>texels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to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small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value</a:t>
            </a:r>
            <a:endParaRPr lang="de-DE" dirty="0" smtClean="0">
              <a:sym typeface="Wingdings" panose="05000000000000000000" pitchFamily="2" charset="2"/>
            </a:endParaRPr>
          </a:p>
          <a:p>
            <a:r>
              <a:rPr lang="de-DE" dirty="0" err="1" smtClean="0">
                <a:sym typeface="Wingdings" panose="05000000000000000000" pitchFamily="2" charset="2"/>
              </a:rPr>
              <a:t>Normalize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again</a:t>
            </a:r>
            <a:endParaRPr lang="de-DE" dirty="0" smtClean="0"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de-DE" dirty="0" err="1" smtClean="0">
                <a:sym typeface="Wingdings" panose="05000000000000000000" pitchFamily="2" charset="2"/>
              </a:rPr>
              <a:t>Result</a:t>
            </a:r>
            <a:r>
              <a:rPr lang="de-DE" dirty="0" smtClean="0">
                <a:sym typeface="Wingdings" panose="05000000000000000000" pitchFamily="2" charset="2"/>
              </a:rPr>
              <a:t>: </a:t>
            </a:r>
          </a:p>
          <a:p>
            <a:pPr marL="0" indent="0">
              <a:buNone/>
            </a:pPr>
            <a:r>
              <a:rPr lang="de-DE" dirty="0" err="1" smtClean="0">
                <a:sym typeface="Wingdings" panose="05000000000000000000" pitchFamily="2" charset="2"/>
              </a:rPr>
              <a:t>Map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filled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with</a:t>
            </a:r>
            <a:r>
              <a:rPr lang="de-DE" dirty="0" smtClean="0">
                <a:sym typeface="Wingdings" panose="05000000000000000000" pitchFamily="2" charset="2"/>
              </a:rPr>
              <a:t> PDF </a:t>
            </a:r>
            <a:r>
              <a:rPr lang="de-DE" dirty="0" err="1" smtClean="0">
                <a:sym typeface="Wingdings" panose="05000000000000000000" pitchFamily="2" charset="2"/>
              </a:rPr>
              <a:t>for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incident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radiance</a:t>
            </a:r>
            <a:r>
              <a:rPr lang="de-DE" dirty="0" smtClean="0">
                <a:sym typeface="Wingdings" panose="05000000000000000000" pitchFamily="2" charset="2"/>
              </a:rPr>
              <a:t>, </a:t>
            </a:r>
            <a:r>
              <a:rPr lang="de-DE" b="1" dirty="0" err="1" smtClean="0">
                <a:sym typeface="Wingdings" panose="05000000000000000000" pitchFamily="2" charset="2"/>
              </a:rPr>
              <a:t>measured</a:t>
            </a:r>
            <a:r>
              <a:rPr lang="de-DE" b="1" dirty="0" smtClean="0">
                <a:sym typeface="Wingdings" panose="05000000000000000000" pitchFamily="2" charset="2"/>
              </a:rPr>
              <a:t> </a:t>
            </a:r>
            <a:r>
              <a:rPr lang="de-DE" b="1" dirty="0" err="1" smtClean="0">
                <a:sym typeface="Wingdings" panose="05000000000000000000" pitchFamily="2" charset="2"/>
              </a:rPr>
              <a:t>over</a:t>
            </a:r>
            <a:r>
              <a:rPr lang="de-DE" b="1" dirty="0" smtClean="0">
                <a:sym typeface="Wingdings" panose="05000000000000000000" pitchFamily="2" charset="2"/>
              </a:rPr>
              <a:t> </a:t>
            </a:r>
            <a:r>
              <a:rPr lang="de-DE" b="1" dirty="0" err="1" smtClean="0">
                <a:sym typeface="Wingdings" panose="05000000000000000000" pitchFamily="2" charset="2"/>
              </a:rPr>
              <a:t>texel</a:t>
            </a:r>
            <a:r>
              <a:rPr lang="de-DE" b="1" dirty="0" smtClean="0">
                <a:sym typeface="Wingdings" panose="05000000000000000000" pitchFamily="2" charset="2"/>
              </a:rPr>
              <a:t> </a:t>
            </a:r>
            <a:r>
              <a:rPr lang="de-DE" b="1" dirty="0" err="1" smtClean="0">
                <a:sym typeface="Wingdings" panose="05000000000000000000" pitchFamily="2" charset="2"/>
              </a:rPr>
              <a:t>space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6336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alisa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D9D9D9"/>
      </a:lt2>
      <a:accent1>
        <a:srgbClr val="009682"/>
      </a:accent1>
      <a:accent2>
        <a:srgbClr val="4664AA"/>
      </a:accent2>
      <a:accent3>
        <a:srgbClr val="FFFFFF"/>
      </a:accent3>
      <a:accent4>
        <a:srgbClr val="000000"/>
      </a:accent4>
      <a:accent5>
        <a:srgbClr val="AAC9C1"/>
      </a:accent5>
      <a:accent6>
        <a:srgbClr val="3F5A9A"/>
      </a:accent6>
      <a:hlink>
        <a:srgbClr val="808080"/>
      </a:hlink>
      <a:folHlink>
        <a:srgbClr val="7D92C3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D9D9D9"/>
        </a:lt2>
        <a:accent1>
          <a:srgbClr val="009682"/>
        </a:accent1>
        <a:accent2>
          <a:srgbClr val="4664AA"/>
        </a:accent2>
        <a:accent3>
          <a:srgbClr val="FFFFFF"/>
        </a:accent3>
        <a:accent4>
          <a:srgbClr val="000000"/>
        </a:accent4>
        <a:accent5>
          <a:srgbClr val="AAC9C1"/>
        </a:accent5>
        <a:accent6>
          <a:srgbClr val="3F5A9A"/>
        </a:accent6>
        <a:hlink>
          <a:srgbClr val="808080"/>
        </a:hlink>
        <a:folHlink>
          <a:srgbClr val="7D92C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2134</Words>
  <Application>Microsoft Office PowerPoint</Application>
  <PresentationFormat>Bildschirmpräsentation (4:3)</PresentationFormat>
  <Paragraphs>478</Paragraphs>
  <Slides>33</Slides>
  <Notes>26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33</vt:i4>
      </vt:variant>
    </vt:vector>
  </HeadingPairs>
  <TitlesOfParts>
    <vt:vector size="34" baseType="lpstr">
      <vt:lpstr>alisa</vt:lpstr>
      <vt:lpstr>PowerPoint-Präsentation</vt:lpstr>
      <vt:lpstr>Goal</vt:lpstr>
      <vt:lpstr>Importance Sampling: Options</vt:lpstr>
      <vt:lpstr>Steps</vt:lpstr>
      <vt:lpstr>Preprocessing: Photon Mapping</vt:lpstr>
      <vt:lpstr>Cache Parameterization: Octahedron</vt:lpstr>
      <vt:lpstr>Preprocessing: Placing Caches</vt:lpstr>
      <vt:lpstr>Preprocessing: Filling Caches</vt:lpstr>
      <vt:lpstr>Preprocessing: Relative Energy  PDF</vt:lpstr>
      <vt:lpstr>Preprocessing: PDF  PDF over solid angle</vt:lpstr>
      <vt:lpstr>Final Cache</vt:lpstr>
      <vt:lpstr>Rendering</vt:lpstr>
      <vt:lpstr>Results</vt:lpstr>
      <vt:lpstr>Results</vt:lpstr>
      <vt:lpstr>Results</vt:lpstr>
      <vt:lpstr>Results</vt:lpstr>
      <vt:lpstr>Different Cache Configurations: #photons</vt:lpstr>
      <vt:lpstr>Render Times: Glass Sphere</vt:lpstr>
      <vt:lpstr>Render Times: Glass Egg</vt:lpstr>
      <vt:lpstr>Equal Time Comparison</vt:lpstr>
      <vt:lpstr>Conclusion</vt:lpstr>
      <vt:lpstr>Conclusion</vt:lpstr>
      <vt:lpstr>PowerPoint-Präsentation</vt:lpstr>
      <vt:lpstr>PowerPoint-Präsentation</vt:lpstr>
      <vt:lpstr>PowerPoint-Präsentation</vt:lpstr>
      <vt:lpstr>Octahedron maps: Texel  Richtung</vt:lpstr>
      <vt:lpstr>Approximated Solid Angle Maps</vt:lpstr>
      <vt:lpstr>Octahedron Maps: Verzerrung</vt:lpstr>
      <vt:lpstr>Equal sample count</vt:lpstr>
      <vt:lpstr>Equal Time Comparison</vt:lpstr>
      <vt:lpstr>PowerPoint-Präsentation</vt:lpstr>
      <vt:lpstr>Memory Consumption</vt:lpstr>
      <vt:lpstr>Memory Consumption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die_hexe</dc:creator>
  <cp:lastModifiedBy>Customer</cp:lastModifiedBy>
  <cp:revision>265</cp:revision>
  <dcterms:created xsi:type="dcterms:W3CDTF">2014-06-08T16:21:51Z</dcterms:created>
  <dcterms:modified xsi:type="dcterms:W3CDTF">2015-05-21T20:40:46Z</dcterms:modified>
</cp:coreProperties>
</file>