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4" r:id="rId3"/>
    <p:sldId id="265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68" r:id="rId13"/>
    <p:sldId id="269" r:id="rId14"/>
    <p:sldId id="271" r:id="rId15"/>
    <p:sldId id="270" r:id="rId16"/>
    <p:sldId id="272" r:id="rId17"/>
    <p:sldId id="277" r:id="rId18"/>
    <p:sldId id="278" r:id="rId19"/>
    <p:sldId id="279" r:id="rId20"/>
    <p:sldId id="273" r:id="rId21"/>
    <p:sldId id="274" r:id="rId22"/>
    <p:sldId id="275" r:id="rId23"/>
    <p:sldId id="276" r:id="rId24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4457" autoAdjust="0"/>
  </p:normalViewPr>
  <p:slideViewPr>
    <p:cSldViewPr>
      <p:cViewPr varScale="1">
        <p:scale>
          <a:sx n="74" d="100"/>
          <a:sy n="74" d="100"/>
        </p:scale>
        <p:origin x="-23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1.4</c:v>
                </c:pt>
                <c:pt idx="1">
                  <c:v>2.8</c:v>
                </c:pt>
                <c:pt idx="2">
                  <c:v>22.6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NEE+IRC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10.9</c:v>
                </c:pt>
                <c:pt idx="1">
                  <c:v>20.7</c:v>
                </c:pt>
                <c:pt idx="2">
                  <c:v>152.1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622976"/>
        <c:axId val="43981568"/>
      </c:barChart>
      <c:catAx>
        <c:axId val="106622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981568"/>
        <c:crosses val="autoZero"/>
        <c:auto val="1"/>
        <c:lblAlgn val="ctr"/>
        <c:lblOffset val="100"/>
        <c:noMultiLvlLbl val="0"/>
      </c:catAx>
      <c:valAx>
        <c:axId val="43981568"/>
        <c:scaling>
          <c:orientation val="minMax"/>
        </c:scaling>
        <c:delete val="0"/>
        <c:axPos val="l"/>
        <c:majorGridlines/>
        <c:numFmt formatCode="#,##0;\-#,##0" sourceLinked="0"/>
        <c:majorTickMark val="out"/>
        <c:minorTickMark val="none"/>
        <c:tickLblPos val="nextTo"/>
        <c:crossAx val="1066229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8.5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NEE+IRC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19</c:v>
                </c:pt>
                <c:pt idx="1">
                  <c:v>37</c:v>
                </c:pt>
                <c:pt idx="2">
                  <c:v>281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10.3</c:v>
                </c:pt>
                <c:pt idx="1">
                  <c:v>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625024"/>
        <c:axId val="44614784"/>
      </c:barChart>
      <c:catAx>
        <c:axId val="10662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4614784"/>
        <c:crosses val="autoZero"/>
        <c:auto val="1"/>
        <c:lblAlgn val="ctr"/>
        <c:lblOffset val="100"/>
        <c:noMultiLvlLbl val="0"/>
      </c:catAx>
      <c:valAx>
        <c:axId val="44614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6250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0.74146</cdr:x>
      <cdr:y>0.90917</cdr:y>
    </cdr:from>
    <cdr:to>
      <cdr:x>0.99135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6196111" y="4319809"/>
          <a:ext cx="2088232" cy="4315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- Alle bereit?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- </a:t>
            </a:r>
            <a:r>
              <a:rPr lang="de-DE" dirty="0"/>
              <a:t>für realistisches Aussehen</a:t>
            </a:r>
          </a:p>
          <a:p>
            <a:pPr lvl="0"/>
            <a:r>
              <a:rPr lang="de-DE" dirty="0"/>
              <a:t> OHNE jede Bewegung von Hand setzen zu müssen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- aber auch für Wissenschaft / Forschung / Entwicklung</a:t>
            </a:r>
          </a:p>
          <a:p>
            <a:pPr lvl="0"/>
            <a:r>
              <a:rPr lang="de-DE" dirty="0"/>
              <a:t>	Wetterbericht</a:t>
            </a:r>
          </a:p>
          <a:p>
            <a:pPr lvl="0"/>
            <a:r>
              <a:rPr lang="de-DE" dirty="0"/>
              <a:t>	Strömungseigenschaften von Fahrzeugen</a:t>
            </a:r>
          </a:p>
          <a:p>
            <a:pPr lvl="0"/>
            <a:r>
              <a:rPr lang="de-DE" dirty="0"/>
              <a:t>	Werkstoffeigenschaften neuer </a:t>
            </a:r>
            <a:r>
              <a:rPr lang="de-DE" dirty="0" smtClean="0"/>
              <a:t>Werkstoffe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Man braucht nicht nur Physik, sondern auch Simulation (-&gt;Weiter)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150k </a:t>
            </a:r>
            <a:r>
              <a:rPr lang="de-DE" dirty="0" err="1" smtClean="0"/>
              <a:t>photonen</a:t>
            </a:r>
            <a:r>
              <a:rPr lang="de-DE" dirty="0" smtClean="0"/>
              <a:t>, 20k </a:t>
            </a:r>
            <a:r>
              <a:rPr lang="de-DE" dirty="0" err="1" smtClean="0"/>
              <a:t>caches</a:t>
            </a:r>
            <a:r>
              <a:rPr lang="de-DE" dirty="0" smtClean="0"/>
              <a:t>, 1k </a:t>
            </a:r>
            <a:r>
              <a:rPr lang="de-DE" dirty="0" err="1" smtClean="0"/>
              <a:t>ppc</a:t>
            </a:r>
            <a:r>
              <a:rPr lang="de-DE" dirty="0" smtClean="0"/>
              <a:t>, 128spp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nee&amp;irc</a:t>
            </a:r>
            <a:endParaRPr lang="de-DE" dirty="0" smtClean="0"/>
          </a:p>
          <a:p>
            <a:r>
              <a:rPr lang="de-DE" dirty="0" smtClean="0"/>
              <a:t>Unten links: </a:t>
            </a:r>
            <a:r>
              <a:rPr lang="de-DE" dirty="0" err="1" smtClean="0"/>
              <a:t>bsdf&amp;nee</a:t>
            </a:r>
            <a:endParaRPr lang="de-DE" dirty="0" smtClean="0"/>
          </a:p>
          <a:p>
            <a:r>
              <a:rPr lang="de-DE" dirty="0" smtClean="0"/>
              <a:t>Unten rechts: </a:t>
            </a:r>
            <a:r>
              <a:rPr lang="de-DE" dirty="0" err="1" smtClean="0"/>
              <a:t>bsdf&amp;irc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6797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  <a:p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  <a:p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  <a:p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Left: camera caches only (3768).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Right: 20k caches including camera caches.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Note how the artefacts vanish on the left where the caustic ends.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29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Folie</a:t>
            </a:r>
            <a:r>
              <a:rPr lang="de-DE" baseline="0" dirty="0" smtClean="0"/>
              <a:t> wird superkurz, will nur kurz sagen dass man halt mit </a:t>
            </a:r>
            <a:r>
              <a:rPr lang="de-DE" baseline="0" dirty="0" err="1" smtClean="0"/>
              <a:t>Photonmapping</a:t>
            </a:r>
            <a:r>
              <a:rPr lang="de-DE" baseline="0" dirty="0" smtClean="0"/>
              <a:t> anfängt und sich ein paar Faktoren sparen kann.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</a:t>
            </a:r>
            <a:r>
              <a:rPr lang="de-DE" baseline="0" smtClean="0">
                <a:sym typeface="Wingdings" panose="05000000000000000000" pitchFamily="2" charset="2"/>
              </a:rPr>
              <a:t>über Raumwinkel</a:t>
            </a: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 Betriebs- und Dialogsysteme,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3074" name="Picture 2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41" y="1584278"/>
            <a:ext cx="8621663" cy="4416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84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84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2018570" y="1111560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Position</a:t>
            </a:r>
          </a:p>
          <a:p>
            <a:r>
              <a:rPr lang="de-DE" dirty="0" err="1" smtClean="0"/>
              <a:t>Local</a:t>
            </a:r>
            <a:r>
              <a:rPr lang="de-DE" dirty="0" smtClean="0"/>
              <a:t> </a:t>
            </a:r>
            <a:r>
              <a:rPr lang="de-DE" dirty="0" err="1" smtClean="0"/>
              <a:t>coordinate</a:t>
            </a:r>
            <a:r>
              <a:rPr lang="de-DE" dirty="0" smtClean="0"/>
              <a:t> </a:t>
            </a:r>
            <a:r>
              <a:rPr lang="de-DE" dirty="0" err="1" smtClean="0"/>
              <a:t>system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3075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818" y="562700"/>
            <a:ext cx="2753308" cy="275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38734"/>
            <a:ext cx="6189712" cy="309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4098" name="Picture 2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818" y="562700"/>
            <a:ext cx="2753308" cy="275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Kekse\projekte\Bachelorarbeit\Ausarbeitung\bilder\spiegelbox\bsdfcombos_128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38734"/>
            <a:ext cx="6189712" cy="309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0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5122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4962"/>
            <a:ext cx="6862962" cy="68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4962"/>
            <a:ext cx="6862962" cy="68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4962"/>
            <a:ext cx="6862962" cy="686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39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: BSDF + NEE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9218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96451"/>
            <a:ext cx="6739137" cy="50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04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: Caches + NEE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9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96450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: </a:t>
            </a:r>
            <a:r>
              <a:rPr lang="de-DE" dirty="0" err="1" smtClean="0"/>
              <a:t>Mitsuba</a:t>
            </a:r>
            <a:r>
              <a:rPr lang="de-DE" dirty="0" smtClean="0"/>
              <a:t> </a:t>
            </a:r>
            <a:r>
              <a:rPr lang="de-DE" dirty="0" err="1" smtClean="0"/>
              <a:t>Bidirectional</a:t>
            </a:r>
            <a:r>
              <a:rPr lang="de-DE" dirty="0" smtClean="0"/>
              <a:t> Path Tracer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9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 </a:t>
            </a:r>
          </a:p>
          <a:p>
            <a:r>
              <a:rPr lang="de-DE" dirty="0"/>
              <a:t> 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err="1" smtClean="0"/>
              <a:t>Importance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…</a:t>
            </a:r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</a:t>
            </a:r>
            <a:r>
              <a:rPr lang="de-DE" dirty="0" err="1" smtClean="0"/>
              <a:t>bsdf</a:t>
            </a:r>
            <a:r>
              <a:rPr lang="de-DE" dirty="0" smtClean="0"/>
              <a:t>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 smtClean="0"/>
              <a:t>Radiance</a:t>
            </a:r>
            <a:r>
              <a:rPr lang="de-DE" dirty="0" smtClean="0"/>
              <a:t> (    ):</a:t>
            </a:r>
            <a:endParaRPr lang="de-DE" dirty="0"/>
          </a:p>
          <a:p>
            <a:pPr lvl="1"/>
            <a:r>
              <a:rPr lang="de-DE" sz="2000" dirty="0">
                <a:ea typeface="+mn-ea"/>
                <a:cs typeface="+mn-cs"/>
              </a:rPr>
              <a:t>Next </a:t>
            </a:r>
            <a:r>
              <a:rPr lang="de-DE" sz="2000" dirty="0" err="1">
                <a:ea typeface="+mn-ea"/>
                <a:cs typeface="+mn-cs"/>
              </a:rPr>
              <a:t>event</a:t>
            </a:r>
            <a:r>
              <a:rPr lang="de-DE" sz="2000" dirty="0">
                <a:ea typeface="+mn-ea"/>
                <a:cs typeface="+mn-cs"/>
              </a:rPr>
              <a:t> </a:t>
            </a:r>
            <a:r>
              <a:rPr lang="de-DE" sz="2000" dirty="0" err="1">
                <a:ea typeface="+mn-ea"/>
                <a:cs typeface="+mn-cs"/>
              </a:rPr>
              <a:t>estimation</a:t>
            </a:r>
            <a:endParaRPr lang="de-DE" sz="2000" dirty="0">
              <a:ea typeface="+mn-ea"/>
              <a:cs typeface="+mn-cs"/>
            </a:endParaRPr>
          </a:p>
          <a:p>
            <a:pPr lvl="1"/>
            <a:r>
              <a:rPr lang="de-DE" sz="2000" b="1" dirty="0">
                <a:ea typeface="+mn-ea"/>
                <a:cs typeface="+mn-cs"/>
              </a:rPr>
              <a:t>Caches </a:t>
            </a:r>
            <a:r>
              <a:rPr lang="de-DE" sz="2000" b="1" dirty="0" err="1">
                <a:ea typeface="+mn-ea"/>
                <a:cs typeface="+mn-cs"/>
              </a:rPr>
              <a:t>for</a:t>
            </a:r>
            <a:r>
              <a:rPr lang="de-DE" sz="2000" b="1" dirty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incident</a:t>
            </a:r>
            <a:r>
              <a:rPr lang="de-DE" sz="2000" b="1" dirty="0">
                <a:ea typeface="+mn-ea"/>
                <a:cs typeface="+mn-cs"/>
              </a:rPr>
              <a:t> </a:t>
            </a:r>
            <a:r>
              <a:rPr lang="de-DE" sz="2000" b="1" dirty="0" err="1">
                <a:ea typeface="+mn-ea"/>
                <a:cs typeface="+mn-cs"/>
              </a:rPr>
              <a:t>radiance</a:t>
            </a:r>
            <a:endParaRPr lang="de-DE" sz="2000" b="1" dirty="0">
              <a:ea typeface="+mn-ea"/>
              <a:cs typeface="+mn-cs"/>
            </a:endParaRPr>
          </a:p>
          <a:p>
            <a:endParaRPr lang="de-DE" dirty="0" smtClean="0"/>
          </a:p>
          <a:p>
            <a:endParaRPr lang="de-DE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356600" cy="109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4022651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19130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5"/>
          <a:stretch/>
        </p:blipFill>
        <p:spPr bwMode="auto">
          <a:xfrm>
            <a:off x="2680204" y="3475250"/>
            <a:ext cx="51435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E:\Kekse\projekte\Bachelorarbeit\Ausarbeitung\bilder\veach\bsdf_6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45548"/>
            <a:ext cx="3531308" cy="235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77184" y="4502076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E:\Kekse\projekte\Bachelorarbeit\Ausarbeitung\bilder\veach\nur nee - 64spp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45547"/>
            <a:ext cx="3531308" cy="235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6146" name="Picture 2" descr="E:\Kekse\projekte\Bachelorarbeit\Ausarbeitung\bilder\kugelbox\caches\artefac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395912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lipse 5"/>
          <p:cNvSpPr/>
          <p:nvPr/>
        </p:nvSpPr>
        <p:spPr>
          <a:xfrm>
            <a:off x="1547664" y="3068960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5436096" y="3070508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380160" y="3328052"/>
            <a:ext cx="1296144" cy="108012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529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3344118"/>
              </p:ext>
            </p:extLst>
          </p:nvPr>
        </p:nvGraphicFramePr>
        <p:xfrm>
          <a:off x="392113" y="1476162"/>
          <a:ext cx="83566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476582"/>
              </p:ext>
            </p:extLst>
          </p:nvPr>
        </p:nvGraphicFramePr>
        <p:xfrm>
          <a:off x="392113" y="1476162"/>
          <a:ext cx="83566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Restrictions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Geometric</a:t>
            </a:r>
            <a:r>
              <a:rPr lang="de-DE" dirty="0" smtClean="0"/>
              <a:t> </a:t>
            </a:r>
            <a:r>
              <a:rPr lang="de-DE" dirty="0" err="1" smtClean="0"/>
              <a:t>optics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/>
              <a:t> </a:t>
            </a:r>
            <a:r>
              <a:rPr lang="de-DE" dirty="0" err="1" smtClean="0"/>
              <a:t>participating</a:t>
            </a:r>
            <a:r>
              <a:rPr lang="de-DE" dirty="0" smtClean="0"/>
              <a:t> </a:t>
            </a:r>
            <a:r>
              <a:rPr lang="de-DE" dirty="0" err="1" smtClean="0"/>
              <a:t>media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subsurface</a:t>
            </a:r>
            <a:r>
              <a:rPr lang="de-DE" dirty="0" smtClean="0"/>
              <a:t> </a:t>
            </a:r>
            <a:r>
              <a:rPr lang="de-DE" dirty="0" err="1" smtClean="0"/>
              <a:t>scattering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relativistic</a:t>
            </a:r>
            <a:r>
              <a:rPr lang="de-DE" dirty="0" smtClean="0"/>
              <a:t> </a:t>
            </a:r>
            <a:r>
              <a:rPr lang="de-DE" dirty="0" err="1" smtClean="0"/>
              <a:t>effects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light </a:t>
            </a:r>
            <a:r>
              <a:rPr lang="de-DE" dirty="0" err="1" smtClean="0"/>
              <a:t>sources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252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endParaRPr lang="de-DE" dirty="0" smtClean="0"/>
          </a:p>
          <a:p>
            <a:pPr lvl="1"/>
            <a:r>
              <a:rPr lang="de-DE" dirty="0" smtClean="0"/>
              <a:t>Photon Mapping</a:t>
            </a:r>
          </a:p>
          <a:p>
            <a:pPr lvl="1"/>
            <a:r>
              <a:rPr lang="de-DE" dirty="0" smtClean="0"/>
              <a:t>Place Caches</a:t>
            </a:r>
          </a:p>
          <a:p>
            <a:pPr lvl="1"/>
            <a:r>
              <a:rPr lang="de-DE" dirty="0" err="1" smtClean="0"/>
              <a:t>Fill</a:t>
            </a:r>
            <a:r>
              <a:rPr lang="de-DE" dirty="0" smtClean="0"/>
              <a:t> Caches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Rendering</a:t>
            </a:r>
          </a:p>
          <a:p>
            <a:pPr lvl="1"/>
            <a:r>
              <a:rPr lang="de-DE" dirty="0" err="1" smtClean="0"/>
              <a:t>Use</a:t>
            </a:r>
            <a:r>
              <a:rPr lang="de-DE" dirty="0" smtClean="0"/>
              <a:t> Caches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extend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smtClean="0"/>
              <a:t>MIS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bsdf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r>
              <a:rPr lang="de-DE" dirty="0" smtClean="0"/>
              <a:t> / </a:t>
            </a:r>
            <a:r>
              <a:rPr lang="de-DE" dirty="0" err="1" smtClean="0"/>
              <a:t>next</a:t>
            </a:r>
            <a:r>
              <a:rPr lang="de-DE" dirty="0" smtClean="0"/>
              <a:t> 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smtClean="0"/>
              <a:t>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Store </a:t>
            </a:r>
            <a:r>
              <a:rPr lang="de-DE" dirty="0" err="1" smtClean="0"/>
              <a:t>photons</a:t>
            </a:r>
            <a:r>
              <a:rPr lang="de-DE" dirty="0" smtClean="0"/>
              <a:t> at non-</a:t>
            </a:r>
            <a:r>
              <a:rPr lang="de-DE" dirty="0" err="1" smtClean="0"/>
              <a:t>specular</a:t>
            </a:r>
            <a:r>
              <a:rPr lang="de-DE" dirty="0" smtClean="0"/>
              <a:t> </a:t>
            </a:r>
            <a:r>
              <a:rPr lang="de-DE" dirty="0" err="1" smtClean="0"/>
              <a:t>surfaces</a:t>
            </a:r>
            <a:r>
              <a:rPr lang="de-DE" dirty="0" smtClean="0"/>
              <a:t> </a:t>
            </a:r>
            <a:r>
              <a:rPr lang="de-DE" dirty="0" err="1" smtClean="0"/>
              <a:t>only</a:t>
            </a:r>
            <a:endParaRPr lang="de-DE" dirty="0" smtClean="0"/>
          </a:p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Position, </a:t>
            </a:r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pPr lvl="1"/>
            <a:r>
              <a:rPr lang="de-DE" dirty="0"/>
              <a:t>P</a:t>
            </a:r>
            <a:r>
              <a:rPr lang="de-DE" dirty="0" smtClean="0"/>
              <a:t>ointer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bsdf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Store in k-d </a:t>
            </a:r>
            <a:r>
              <a:rPr lang="de-DE" dirty="0" err="1" smtClean="0"/>
              <a:t>tree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 smtClean="0"/>
              <a:t>           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/>
              <a:t> </a:t>
            </a:r>
          </a:p>
          <a:p>
            <a:r>
              <a:rPr lang="de-DE" dirty="0" smtClean="0"/>
              <a:t>Simple </a:t>
            </a:r>
            <a:r>
              <a:rPr lang="de-DE" dirty="0" err="1" smtClean="0"/>
              <a:t>extension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both</a:t>
            </a:r>
            <a:r>
              <a:rPr lang="de-DE" dirty="0" smtClean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cxnSp>
        <p:nvCxnSpPr>
          <p:cNvPr id="7" name="Gerade Verbindung mit Pfeil 6"/>
          <p:cNvCxnSpPr/>
          <p:nvPr/>
        </p:nvCxnSpPr>
        <p:spPr>
          <a:xfrm>
            <a:off x="4101852" y="1588542"/>
            <a:ext cx="432048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755900"/>
            <a:ext cx="457200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" y="4331102"/>
            <a:ext cx="8050213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6"/>
          <a:stretch/>
        </p:blipFill>
        <p:spPr bwMode="auto">
          <a:xfrm>
            <a:off x="3854450" y="1453830"/>
            <a:ext cx="172826" cy="279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2"/>
          <a:stretch/>
        </p:blipFill>
        <p:spPr bwMode="auto">
          <a:xfrm>
            <a:off x="5224528" y="1507034"/>
            <a:ext cx="220352" cy="27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61" y="2822183"/>
            <a:ext cx="8189913" cy="301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35" y="2924944"/>
            <a:ext cx="6119729" cy="314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1580373" y="6028164"/>
            <a:ext cx="702968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Quelle: „</a:t>
            </a:r>
            <a:r>
              <a:rPr lang="de-DE" sz="1300" dirty="0" err="1"/>
              <a:t>Octahedron</a:t>
            </a:r>
            <a:r>
              <a:rPr lang="de-DE" sz="1300" dirty="0"/>
              <a:t> Environment </a:t>
            </a:r>
            <a:r>
              <a:rPr lang="de-DE" sz="1300" dirty="0" err="1" smtClean="0"/>
              <a:t>Maps</a:t>
            </a:r>
            <a:r>
              <a:rPr lang="de-DE" sz="1300" dirty="0" smtClean="0"/>
              <a:t>“ - Thomas Engelhardt, Carsten </a:t>
            </a:r>
            <a:r>
              <a:rPr lang="de-DE" sz="1300" dirty="0" err="1" smtClean="0"/>
              <a:t>Dachsbacher</a:t>
            </a:r>
            <a:r>
              <a:rPr lang="de-DE" sz="1300" dirty="0"/>
              <a:t> </a:t>
            </a:r>
            <a:r>
              <a:rPr lang="de-DE" sz="1300" dirty="0" smtClean="0"/>
              <a:t>(2008)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pPr lvl="1"/>
            <a:r>
              <a:rPr lang="de-DE" dirty="0" smtClean="0"/>
              <a:t>at </a:t>
            </a:r>
            <a:r>
              <a:rPr lang="de-DE" dirty="0" err="1" smtClean="0"/>
              <a:t>first</a:t>
            </a:r>
            <a:r>
              <a:rPr lang="de-DE" dirty="0" smtClean="0"/>
              <a:t> non-</a:t>
            </a:r>
            <a:r>
              <a:rPr lang="de-DE" dirty="0" err="1" smtClean="0"/>
              <a:t>specular</a:t>
            </a:r>
            <a:r>
              <a:rPr lang="de-DE" dirty="0" smtClean="0"/>
              <a:t> </a:t>
            </a:r>
            <a:r>
              <a:rPr lang="de-DE" dirty="0" err="1" smtClean="0"/>
              <a:t>intersection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scene</a:t>
            </a:r>
            <a:endParaRPr lang="de-DE" dirty="0" smtClean="0"/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n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n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relative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  <p:pic>
        <p:nvPicPr>
          <p:cNvPr id="2050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pdf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17.05.2015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956</Words>
  <Application>Microsoft Office PowerPoint</Application>
  <PresentationFormat>Bildschirmpräsentation (4:3)</PresentationFormat>
  <Paragraphs>201</Paragraphs>
  <Slides>23</Slides>
  <Notes>15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alisa</vt:lpstr>
      <vt:lpstr>PowerPoint-Präsentation</vt:lpstr>
      <vt:lpstr>Goal</vt:lpstr>
      <vt:lpstr>Restrictions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Results</vt:lpstr>
      <vt:lpstr>Results</vt:lpstr>
      <vt:lpstr>PowerPoint-Präsentation</vt:lpstr>
      <vt:lpstr>Results</vt:lpstr>
      <vt:lpstr>PowerPoint-Präsentation</vt:lpstr>
      <vt:lpstr>Results: BSDF + NEE</vt:lpstr>
      <vt:lpstr>Results: Caches + NEE</vt:lpstr>
      <vt:lpstr>Results: Mitsuba Bidirectional Path Tracer</vt:lpstr>
      <vt:lpstr>Different Cache Configurations: #Caches</vt:lpstr>
      <vt:lpstr>Different Cache Configurations: #photons</vt:lpstr>
      <vt:lpstr>Render Times: Glass Sphere</vt:lpstr>
      <vt:lpstr>Render Times: Glass Egg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148</cp:revision>
  <dcterms:created xsi:type="dcterms:W3CDTF">2014-06-08T16:21:51Z</dcterms:created>
  <dcterms:modified xsi:type="dcterms:W3CDTF">2015-05-17T12:32:11Z</dcterms:modified>
</cp:coreProperties>
</file>