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69" r:id="rId13"/>
    <p:sldId id="288" r:id="rId14"/>
    <p:sldId id="290" r:id="rId15"/>
    <p:sldId id="268" r:id="rId16"/>
    <p:sldId id="273" r:id="rId17"/>
    <p:sldId id="274" r:id="rId18"/>
    <p:sldId id="275" r:id="rId19"/>
    <p:sldId id="276" r:id="rId20"/>
    <p:sldId id="284" r:id="rId21"/>
    <p:sldId id="291" r:id="rId22"/>
    <p:sldId id="286" r:id="rId23"/>
    <p:sldId id="285" r:id="rId24"/>
    <p:sldId id="287" r:id="rId25"/>
    <p:sldId id="279" r:id="rId26"/>
    <p:sldId id="271" r:id="rId27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1.4</c:v>
                </c:pt>
                <c:pt idx="1">
                  <c:v>2.8</c:v>
                </c:pt>
                <c:pt idx="2">
                  <c:v>22.6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10.9</c:v>
                </c:pt>
                <c:pt idx="1">
                  <c:v>20.7</c:v>
                </c:pt>
                <c:pt idx="2">
                  <c:v>152.1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4.5</c:v>
                </c:pt>
                <c:pt idx="1">
                  <c:v>8.9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3207168"/>
        <c:axId val="34757952"/>
      </c:barChart>
      <c:catAx>
        <c:axId val="43207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4757952"/>
        <c:crosses val="autoZero"/>
        <c:auto val="1"/>
        <c:lblAlgn val="ctr"/>
        <c:lblOffset val="100"/>
        <c:noMultiLvlLbl val="0"/>
      </c:catAx>
      <c:valAx>
        <c:axId val="34757952"/>
        <c:scaling>
          <c:orientation val="minMax"/>
        </c:scaling>
        <c:delete val="0"/>
        <c:axPos val="l"/>
        <c:majorGridlines/>
        <c:numFmt formatCode="#,##0;\-#,##0" sourceLinked="0"/>
        <c:majorTickMark val="out"/>
        <c:minorTickMark val="none"/>
        <c:tickLblPos val="nextTo"/>
        <c:crossAx val="4320716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NEE+BSDF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4.4000000000000004</c:v>
                </c:pt>
                <c:pt idx="1">
                  <c:v>8.5</c:v>
                </c:pt>
                <c:pt idx="2">
                  <c:v>71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NEE+Caches</c:v>
                </c:pt>
              </c:strCache>
            </c:strRef>
          </c:tx>
          <c:invertIfNegative val="0"/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19</c:v>
                </c:pt>
                <c:pt idx="1">
                  <c:v>37</c:v>
                </c:pt>
                <c:pt idx="2">
                  <c:v>281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Mitsuba Bidir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7030A0"/>
              </a:solidFill>
            </c:spPr>
          </c:dPt>
          <c:dPt>
            <c:idx val="1"/>
            <c:invertIfNegative val="0"/>
            <c:bubble3D val="0"/>
            <c:spPr>
              <a:solidFill>
                <a:srgbClr val="7030A0"/>
              </a:solidFill>
            </c:spPr>
          </c:dPt>
          <c:cat>
            <c:numRef>
              <c:f>Tabelle1!$A$2:$A$4</c:f>
              <c:numCache>
                <c:formatCode>General</c:formatCode>
                <c:ptCount val="3"/>
                <c:pt idx="0">
                  <c:v>256</c:v>
                </c:pt>
                <c:pt idx="1">
                  <c:v>512</c:v>
                </c:pt>
                <c:pt idx="2">
                  <c:v>4096</c:v>
                </c:pt>
              </c:numCache>
            </c:num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10.3</c:v>
                </c:pt>
                <c:pt idx="1">
                  <c:v>20.6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145088"/>
        <c:axId val="42879232"/>
      </c:barChart>
      <c:catAx>
        <c:axId val="1331450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42879232"/>
        <c:crosses val="autoZero"/>
        <c:auto val="1"/>
        <c:lblAlgn val="ctr"/>
        <c:lblOffset val="100"/>
        <c:noMultiLvlLbl val="0"/>
      </c:catAx>
      <c:valAx>
        <c:axId val="42879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31450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0.74146</cdr:x>
      <cdr:y>0.90917</cdr:y>
    </cdr:from>
    <cdr:to>
      <cdr:x>0.99135</cdr:x>
      <cdr:y>1</cdr:y>
    </cdr:to>
    <cdr:sp macro="" textlink="">
      <cdr:nvSpPr>
        <cdr:cNvPr id="2" name="Textfeld 1"/>
        <cdr:cNvSpPr txBox="1"/>
      </cdr:nvSpPr>
      <cdr:spPr>
        <a:xfrm xmlns:a="http://schemas.openxmlformats.org/drawingml/2006/main">
          <a:off x="6196111" y="4319809"/>
          <a:ext cx="2088232" cy="4315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de-DE" sz="20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- Alle bereit?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- </a:t>
            </a:r>
            <a:r>
              <a:rPr lang="de-DE" dirty="0"/>
              <a:t>für realistisches Aussehen</a:t>
            </a:r>
          </a:p>
          <a:p>
            <a:pPr lvl="0"/>
            <a:r>
              <a:rPr lang="de-DE" dirty="0"/>
              <a:t> OHNE jede Bewegung von Hand setzen zu müssen</a:t>
            </a:r>
          </a:p>
          <a:p>
            <a:pPr lvl="0"/>
            <a:endParaRPr lang="de-DE" dirty="0"/>
          </a:p>
          <a:p>
            <a:pPr lvl="0"/>
            <a:r>
              <a:rPr lang="de-DE" dirty="0"/>
              <a:t>- aber auch für Wissenschaft / Forschung / Entwicklung</a:t>
            </a:r>
          </a:p>
          <a:p>
            <a:pPr lvl="0"/>
            <a:r>
              <a:rPr lang="de-DE" dirty="0"/>
              <a:t>	Wetterbericht</a:t>
            </a:r>
          </a:p>
          <a:p>
            <a:pPr lvl="0"/>
            <a:r>
              <a:rPr lang="de-DE" dirty="0"/>
              <a:t>	Strömungseigenschaften von Fahrzeugen</a:t>
            </a:r>
          </a:p>
          <a:p>
            <a:pPr lvl="0"/>
            <a:r>
              <a:rPr lang="de-DE" dirty="0"/>
              <a:t>	Werkstoffeigenschaften neuer </a:t>
            </a:r>
            <a:r>
              <a:rPr lang="de-DE" dirty="0" smtClean="0"/>
              <a:t>Werkstoffe</a:t>
            </a:r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Man braucht nicht nur Physik, sondern auch Simulation (-&gt;Weiter)</a:t>
            </a:r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endParaRPr lang="de-DE" dirty="0" smtClean="0"/>
          </a:p>
          <a:p>
            <a:pPr lvl="0"/>
            <a:r>
              <a:rPr lang="de-DE" dirty="0" smtClean="0"/>
              <a:t>TODO BSDF, PDF </a:t>
            </a:r>
            <a:r>
              <a:rPr lang="de-DE" dirty="0" err="1" smtClean="0"/>
              <a:t>etc</a:t>
            </a:r>
            <a:r>
              <a:rPr lang="de-DE" dirty="0" smtClean="0"/>
              <a:t> groß schreiben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position</a:t>
            </a:r>
            <a:r>
              <a:rPr lang="de-DE" baseline="0" dirty="0" smtClean="0"/>
              <a:t>: raus, dafür k-d </a:t>
            </a:r>
            <a:r>
              <a:rPr lang="de-DE" baseline="0" dirty="0" err="1" smtClean="0"/>
              <a:t>tree</a:t>
            </a:r>
            <a:r>
              <a:rPr lang="de-DE" baseline="0" dirty="0" smtClean="0"/>
              <a:t> hinschreiben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TODO: </a:t>
            </a:r>
            <a:br>
              <a:rPr lang="de-DE" baseline="0" dirty="0" smtClean="0"/>
            </a:br>
            <a:r>
              <a:rPr lang="de-DE" baseline="0" dirty="0" smtClean="0"/>
              <a:t>zwei ausschnitte aussuchen, hübsch machen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Left: camera caches only (3768).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Right: 20k caches including camera caches.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Note how the artefacts vanish on the left where the caustic ends.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Fazit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von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Folie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Man muss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dass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genug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platziert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wo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Und man muss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aufpassen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bei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Wahl der Caches: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Nicht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einfach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nur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nächsten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nehmen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sondern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erstmal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checken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4429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 </a:t>
            </a:r>
            <a:r>
              <a:rPr lang="de-DE" dirty="0" err="1" smtClean="0"/>
              <a:t>folie</a:t>
            </a:r>
            <a:r>
              <a:rPr lang="de-DE" dirty="0" smtClean="0"/>
              <a:t> eventuell raus, höchstens 1-2 Sätze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2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1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3074" name="Picture 2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7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smtClean="0"/>
              <a:t>PDF</a:t>
            </a:r>
            <a:r>
              <a:rPr lang="de-DE" dirty="0" smtClean="0"/>
              <a:t>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7079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642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360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437112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</a:t>
            </a:r>
            <a:r>
              <a:rPr lang="de-DE" dirty="0" smtClean="0"/>
              <a:t>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</a:t>
            </a:r>
            <a:r>
              <a:rPr lang="de-DE" dirty="0" smtClean="0"/>
              <a:t>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146" name="Picture 2" descr="E:\Kekse\projekte\Bachelorarbeit\Ausarbeitung\bilder\kugelbox\caches\artefact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95912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Ellipse 5"/>
          <p:cNvSpPr/>
          <p:nvPr/>
        </p:nvSpPr>
        <p:spPr>
          <a:xfrm>
            <a:off x="1547664" y="3068960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/>
          <p:cNvSpPr/>
          <p:nvPr/>
        </p:nvSpPr>
        <p:spPr>
          <a:xfrm>
            <a:off x="5436096" y="3070508"/>
            <a:ext cx="2232248" cy="144016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/>
          <p:cNvSpPr/>
          <p:nvPr/>
        </p:nvSpPr>
        <p:spPr>
          <a:xfrm>
            <a:off x="380160" y="3328052"/>
            <a:ext cx="1296144" cy="1080120"/>
          </a:xfrm>
          <a:prstGeom prst="ellipse">
            <a:avLst/>
          </a:prstGeom>
          <a:noFill/>
          <a:ln w="1270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/>
          <p:cNvSpPr txBox="1"/>
          <p:nvPr/>
        </p:nvSpPr>
        <p:spPr>
          <a:xfrm>
            <a:off x="1417293" y="5161776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~4000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Camera</a:t>
            </a:r>
            <a:r>
              <a:rPr lang="de-DE" dirty="0" smtClean="0"/>
              <a:t> Caches </a:t>
            </a:r>
            <a:r>
              <a:rPr lang="de-DE" dirty="0" err="1" smtClean="0"/>
              <a:t>only</a:t>
            </a:r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436096" y="5148828"/>
            <a:ext cx="28135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smtClean="0"/>
              <a:t>~20 000 Caches </a:t>
            </a:r>
          </a:p>
          <a:p>
            <a:pPr algn="ctr"/>
            <a:r>
              <a:rPr lang="de-DE" dirty="0" smtClean="0"/>
              <a:t>(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&amp; Photons)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5291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28861597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6997608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Textfeld 11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36116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hteck 2"/>
          <p:cNvSpPr/>
          <p:nvPr/>
        </p:nvSpPr>
        <p:spPr>
          <a:xfrm>
            <a:off x="6994872" y="4119368"/>
            <a:ext cx="113722" cy="113422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7133968" y="4437112"/>
            <a:ext cx="17107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 (TODO!!)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endParaRPr lang="de-DE" dirty="0" smtClean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068960"/>
            <a:ext cx="8356600" cy="109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Prof. Max Mustermann - Präsentationstitel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103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Quelle: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r>
              <a:rPr lang="de-DE" dirty="0" smtClean="0"/>
              <a:t>: </a:t>
            </a:r>
            <a:r>
              <a:rPr lang="de-DE" dirty="0" err="1" smtClean="0"/>
              <a:t>Mitsuba</a:t>
            </a:r>
            <a:r>
              <a:rPr lang="de-DE" dirty="0" smtClean="0"/>
              <a:t> </a:t>
            </a:r>
            <a:r>
              <a:rPr lang="de-DE" dirty="0" err="1" smtClean="0"/>
              <a:t>Bidirectional</a:t>
            </a:r>
            <a:r>
              <a:rPr lang="de-DE" dirty="0" smtClean="0"/>
              <a:t> Path Tracer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9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3" y="1296448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1187622" y="1296447"/>
            <a:ext cx="6739137" cy="5054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  <p:pic>
        <p:nvPicPr>
          <p:cNvPr id="2050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PDF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20.05.2015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1705</Words>
  <Application>Microsoft Office PowerPoint</Application>
  <PresentationFormat>Bildschirmpräsentation (4:3)</PresentationFormat>
  <Paragraphs>381</Paragraphs>
  <Slides>26</Slides>
  <Notes>22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27" baseType="lpstr">
      <vt:lpstr>alisa</vt:lpstr>
      <vt:lpstr>PowerPoint-Präsentation</vt:lpstr>
      <vt:lpstr>Goal (TODO!!)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Results</vt:lpstr>
      <vt:lpstr>Results</vt:lpstr>
      <vt:lpstr>Results</vt:lpstr>
      <vt:lpstr>Results</vt:lpstr>
      <vt:lpstr>Different Cache Configurations: #Caches</vt:lpstr>
      <vt:lpstr>Different Cache Configurations: #photons</vt:lpstr>
      <vt:lpstr>Render Times: Glass Sphere</vt:lpstr>
      <vt:lpstr>Render Times: Glass Egg</vt:lpstr>
      <vt:lpstr>Conclusion</vt:lpstr>
      <vt:lpstr>Conclusion</vt:lpstr>
      <vt:lpstr>PowerPoint-Präsentation</vt:lpstr>
      <vt:lpstr>Octahedron maps: Texel  Richtung</vt:lpstr>
      <vt:lpstr>Octahedron Maps: Verzerrung</vt:lpstr>
      <vt:lpstr>Results: Mitsuba Bidirectional Path Tracer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200</cp:revision>
  <dcterms:created xsi:type="dcterms:W3CDTF">2014-06-08T16:21:51Z</dcterms:created>
  <dcterms:modified xsi:type="dcterms:W3CDTF">2015-05-20T13:17:14Z</dcterms:modified>
</cp:coreProperties>
</file>