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4" r:id="rId3"/>
    <p:sldId id="292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69" r:id="rId13"/>
    <p:sldId id="288" r:id="rId14"/>
    <p:sldId id="290" r:id="rId15"/>
    <p:sldId id="268" r:id="rId16"/>
    <p:sldId id="273" r:id="rId17"/>
    <p:sldId id="274" r:id="rId18"/>
    <p:sldId id="275" r:id="rId19"/>
    <p:sldId id="276" r:id="rId20"/>
    <p:sldId id="284" r:id="rId21"/>
    <p:sldId id="291" r:id="rId22"/>
    <p:sldId id="286" r:id="rId23"/>
    <p:sldId id="285" r:id="rId24"/>
    <p:sldId id="287" r:id="rId25"/>
    <p:sldId id="279" r:id="rId26"/>
    <p:sldId id="271" r:id="rId27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D0BA"/>
    <a:srgbClr val="0EC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5143" autoAdjust="0"/>
  </p:normalViewPr>
  <p:slideViewPr>
    <p:cSldViewPr>
      <p:cViewPr>
        <p:scale>
          <a:sx n="66" d="100"/>
          <a:sy n="66" d="100"/>
        </p:scale>
        <p:origin x="-2592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1.4</c:v>
                </c:pt>
                <c:pt idx="1">
                  <c:v>2.8</c:v>
                </c:pt>
                <c:pt idx="2">
                  <c:v>22.6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NEE+IRC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10.9</c:v>
                </c:pt>
                <c:pt idx="1">
                  <c:v>20.7</c:v>
                </c:pt>
                <c:pt idx="2">
                  <c:v>152.1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4.5</c:v>
                </c:pt>
                <c:pt idx="1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2170880"/>
        <c:axId val="120517696"/>
      </c:barChart>
      <c:catAx>
        <c:axId val="122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0517696"/>
        <c:crosses val="autoZero"/>
        <c:auto val="1"/>
        <c:lblAlgn val="ctr"/>
        <c:lblOffset val="100"/>
        <c:noMultiLvlLbl val="0"/>
      </c:catAx>
      <c:valAx>
        <c:axId val="120517696"/>
        <c:scaling>
          <c:orientation val="minMax"/>
        </c:scaling>
        <c:delete val="0"/>
        <c:axPos val="l"/>
        <c:majorGridlines/>
        <c:numFmt formatCode="#,##0;\-#,##0" sourceLinked="0"/>
        <c:majorTickMark val="out"/>
        <c:minorTickMark val="none"/>
        <c:tickLblPos val="nextTo"/>
        <c:crossAx val="122170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8.5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NEE+IRC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19</c:v>
                </c:pt>
                <c:pt idx="1">
                  <c:v>37</c:v>
                </c:pt>
                <c:pt idx="2">
                  <c:v>281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10.3</c:v>
                </c:pt>
                <c:pt idx="1">
                  <c:v>20.6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928192"/>
        <c:axId val="121865344"/>
      </c:barChart>
      <c:catAx>
        <c:axId val="121928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1865344"/>
        <c:crosses val="autoZero"/>
        <c:auto val="1"/>
        <c:lblAlgn val="ctr"/>
        <c:lblOffset val="100"/>
        <c:noMultiLvlLbl val="0"/>
      </c:catAx>
      <c:valAx>
        <c:axId val="121865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19281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0.74146</cdr:x>
      <cdr:y>0.90917</cdr:y>
    </cdr:from>
    <cdr:to>
      <cdr:x>0.99135</cdr:x>
      <cdr:y>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6196111" y="4319809"/>
          <a:ext cx="2088232" cy="4315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- Alle bereit?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- </a:t>
            </a:r>
            <a:r>
              <a:rPr lang="de-DE" dirty="0"/>
              <a:t>für realistisches Aussehen</a:t>
            </a:r>
          </a:p>
          <a:p>
            <a:pPr lvl="0"/>
            <a:r>
              <a:rPr lang="de-DE" dirty="0"/>
              <a:t> OHNE jede Bewegung von Hand setzen zu müssen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- aber auch für Wissenschaft / Forschung / Entwicklung</a:t>
            </a:r>
          </a:p>
          <a:p>
            <a:pPr lvl="0"/>
            <a:r>
              <a:rPr lang="de-DE" dirty="0"/>
              <a:t>	Wetterbericht</a:t>
            </a:r>
          </a:p>
          <a:p>
            <a:pPr lvl="0"/>
            <a:r>
              <a:rPr lang="de-DE" dirty="0"/>
              <a:t>	Strömungseigenschaften von Fahrzeugen</a:t>
            </a:r>
          </a:p>
          <a:p>
            <a:pPr lvl="0"/>
            <a:r>
              <a:rPr lang="de-DE" dirty="0"/>
              <a:t>	Werkstoffeigenschaften neuer </a:t>
            </a:r>
            <a:r>
              <a:rPr lang="de-DE" dirty="0" smtClean="0"/>
              <a:t>Werkstoffe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Man braucht nicht nur Physik, sondern auch Simulation (-&gt;Weiter)</a:t>
            </a:r>
          </a:p>
          <a:p>
            <a:pPr lvl="0"/>
            <a:endParaRPr lang="de-DE" dirty="0" smtClean="0"/>
          </a:p>
          <a:p>
            <a:pPr lvl="0"/>
            <a:endParaRPr lang="de-DE" dirty="0" smtClean="0"/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TODO BSDF, PDF </a:t>
            </a:r>
            <a:r>
              <a:rPr lang="de-DE" dirty="0" err="1" smtClean="0"/>
              <a:t>etc</a:t>
            </a:r>
            <a:r>
              <a:rPr lang="de-DE" dirty="0" smtClean="0"/>
              <a:t> groß schreiben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über Raumwinkel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TODO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Problem: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hat den selben Raumwinkel: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in der Mitte der Flächen nehmen mehr ein,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am Rand weniger  Naiv *</a:t>
            </a:r>
            <a:r>
              <a:rPr lang="de-DE" baseline="0" dirty="0" err="1" smtClean="0">
                <a:sym typeface="Wingdings" panose="05000000000000000000" pitchFamily="2" charset="2"/>
              </a:rPr>
              <a:t>anzahl</a:t>
            </a:r>
            <a:r>
              <a:rPr lang="de-DE" baseline="0" dirty="0" smtClean="0">
                <a:sym typeface="Wingdings" panose="05000000000000000000" pitchFamily="2" charset="2"/>
              </a:rPr>
              <a:t> 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/ 2 </a:t>
            </a:r>
            <a:r>
              <a:rPr lang="de-DE" baseline="0" dirty="0" err="1" smtClean="0">
                <a:sym typeface="Wingdings" panose="05000000000000000000" pitchFamily="2" charset="2"/>
              </a:rPr>
              <a:t>pi</a:t>
            </a:r>
            <a:r>
              <a:rPr lang="de-DE" baseline="0" dirty="0" smtClean="0">
                <a:sym typeface="Wingdings" panose="05000000000000000000" pitchFamily="2" charset="2"/>
              </a:rPr>
              <a:t>    reicht nicht.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Diese unterschiedlichen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muss man in die </a:t>
            </a:r>
            <a:r>
              <a:rPr lang="de-DE" baseline="0" dirty="0" err="1" smtClean="0">
                <a:sym typeface="Wingdings" panose="05000000000000000000" pitchFamily="2" charset="2"/>
              </a:rPr>
              <a:t>Octahedron-Map</a:t>
            </a:r>
            <a:r>
              <a:rPr lang="de-DE" baseline="0" dirty="0" smtClean="0">
                <a:sym typeface="Wingdings" panose="05000000000000000000" pitchFamily="2" charset="2"/>
              </a:rPr>
              <a:t> noch mit einbeziehen, damit man eine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über dem Raumwinkel kriegt.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- Bild mit verschiedenen </a:t>
            </a:r>
            <a:r>
              <a:rPr lang="de-DE" baseline="0" dirty="0" err="1" smtClean="0">
                <a:sym typeface="Wingdings" panose="05000000000000000000" pitchFamily="2" charset="2"/>
              </a:rPr>
              <a:t>graumaps</a:t>
            </a:r>
            <a:r>
              <a:rPr lang="de-DE" baseline="0" dirty="0" smtClean="0">
                <a:sym typeface="Wingdings" panose="05000000000000000000" pitchFamily="2" charset="2"/>
              </a:rPr>
              <a:t> kommt raus, das ist nicht so wichtig wie wir das gemacht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position</a:t>
            </a:r>
            <a:r>
              <a:rPr lang="de-DE" baseline="0" dirty="0" smtClean="0"/>
              <a:t>: raus, dafür k-d </a:t>
            </a:r>
            <a:r>
              <a:rPr lang="de-DE" baseline="0" dirty="0" err="1" smtClean="0"/>
              <a:t>tree</a:t>
            </a:r>
            <a:r>
              <a:rPr lang="de-DE" baseline="0" dirty="0" smtClean="0"/>
              <a:t> hinschreiben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95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TODO: </a:t>
            </a:r>
            <a:br>
              <a:rPr lang="de-DE" baseline="0" dirty="0" smtClean="0"/>
            </a:br>
            <a:r>
              <a:rPr lang="de-DE" baseline="0" dirty="0" smtClean="0"/>
              <a:t>zwei ausschnitte aussuchen, hübsch machen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TODO: </a:t>
            </a:r>
            <a:br>
              <a:rPr lang="de-DE" baseline="0" dirty="0" smtClean="0"/>
            </a:br>
            <a:r>
              <a:rPr lang="de-DE" baseline="0" dirty="0" smtClean="0"/>
              <a:t>zwei ausschnitte aussuchen, hübsch machen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smtClean="0"/>
              <a:t>IRC&amp;BSDF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Left: camera caches only (3768).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Right: 20k caches including camera caches.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Note how the artefacts vanish on the left where the caustic ends.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Fazit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von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Folie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Man muss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aufpassen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dass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genug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platziert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wo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Und man muss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aufpassen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bei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Wahl der Caches: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Nicht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einfach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nur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nächsten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nehmen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sondern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erstmal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Normale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checken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2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naja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da hat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eigentlich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hauptsächlich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gesamplet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viele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sind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wahrsch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eh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komplett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leer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ausgegangen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wurden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ignoriert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	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Fireflies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durch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zu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starke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unterschiede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in den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cachewerten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658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Gleiche</a:t>
            </a:r>
            <a:r>
              <a:rPr lang="de-DE" baseline="0" dirty="0" smtClean="0"/>
              <a:t> Farben &amp; Format wie Folie davor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67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weicheren Einstieg. Erst noch so, wir wollen hier fotorealistisch, kombiniert mit </a:t>
            </a:r>
            <a:r>
              <a:rPr lang="de-DE" baseline="0" dirty="0" err="1" smtClean="0"/>
              <a:t>path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tracing</a:t>
            </a:r>
            <a:endParaRPr lang="de-DE" baseline="0" dirty="0" smtClean="0"/>
          </a:p>
          <a:p>
            <a:r>
              <a:rPr lang="de-DE" baseline="0" dirty="0" smtClean="0"/>
              <a:t>Und dann so die </a:t>
            </a:r>
            <a:r>
              <a:rPr lang="de-DE" baseline="0" dirty="0" err="1" smtClean="0"/>
              <a:t>rendering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, dass man das emittierte licht hat und das weitergeleitete</a:t>
            </a:r>
          </a:p>
          <a:p>
            <a:r>
              <a:rPr lang="de-DE" baseline="0" dirty="0" smtClean="0"/>
              <a:t>Und das weitergeleitete ist eigentlich rekursiv</a:t>
            </a:r>
          </a:p>
          <a:p>
            <a:r>
              <a:rPr lang="de-DE" baseline="0" dirty="0" smtClean="0"/>
              <a:t>Und das einzige womit man das anständig lösen kann ist Monte Carlo Integration</a:t>
            </a:r>
          </a:p>
          <a:p>
            <a:r>
              <a:rPr lang="de-DE" baseline="0" dirty="0" smtClean="0"/>
              <a:t>Indem man nach „irgendeiner“ Wahrscheinlichkeitsverteilung 1-n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 zieht und die mit deren Wahrscheinlichkeit gewichtet</a:t>
            </a:r>
          </a:p>
          <a:p>
            <a:r>
              <a:rPr lang="de-DE" baseline="0" dirty="0" smtClean="0"/>
              <a:t>Das nennt man dann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sampling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Und was sind so </a:t>
            </a:r>
            <a:r>
              <a:rPr lang="de-DE" baseline="0" dirty="0" err="1" smtClean="0"/>
              <a:t>wahrscheinlichkeitsfunktionen</a:t>
            </a:r>
            <a:r>
              <a:rPr lang="de-DE" baseline="0" dirty="0" smtClean="0"/>
              <a:t>?</a:t>
            </a:r>
            <a:br>
              <a:rPr lang="de-DE" baseline="0" dirty="0" smtClean="0"/>
            </a:br>
            <a:r>
              <a:rPr lang="de-DE" baseline="0" dirty="0" smtClean="0"/>
              <a:t>Cosinus</a:t>
            </a:r>
          </a:p>
          <a:p>
            <a:r>
              <a:rPr lang="de-DE" baseline="0" dirty="0" smtClean="0"/>
              <a:t>	</a:t>
            </a:r>
            <a:r>
              <a:rPr lang="de-DE" baseline="0" dirty="0" err="1" smtClean="0"/>
              <a:t>bsdf</a:t>
            </a:r>
            <a:endParaRPr lang="de-DE" baseline="0" dirty="0" smtClean="0"/>
          </a:p>
          <a:p>
            <a:r>
              <a:rPr lang="de-DE" baseline="0" dirty="0" smtClean="0"/>
              <a:t>	nee</a:t>
            </a:r>
          </a:p>
          <a:p>
            <a:r>
              <a:rPr lang="de-DE" baseline="0" dirty="0" smtClean="0"/>
              <a:t>	und unsere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Skizze für kleine Lichtquelle, </a:t>
            </a:r>
            <a:r>
              <a:rPr lang="de-DE" baseline="0" dirty="0" err="1" smtClean="0"/>
              <a:t>spekulare</a:t>
            </a:r>
            <a:r>
              <a:rPr lang="de-DE" baseline="0" dirty="0" smtClean="0"/>
              <a:t> und diffuse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, und erklären warum man einmal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und einmal nee </a:t>
            </a:r>
            <a:r>
              <a:rPr lang="de-DE" baseline="0" dirty="0" err="1" smtClean="0"/>
              <a:t>sampling</a:t>
            </a:r>
            <a:r>
              <a:rPr lang="de-DE" baseline="0" dirty="0" smtClean="0"/>
              <a:t> machen will</a:t>
            </a:r>
          </a:p>
          <a:p>
            <a:r>
              <a:rPr lang="de-DE" baseline="0" dirty="0" smtClean="0"/>
              <a:t>Und: bei diffusen </a:t>
            </a:r>
            <a:r>
              <a:rPr lang="de-DE" baseline="0" dirty="0" err="1" smtClean="0"/>
              <a:t>flächen</a:t>
            </a:r>
            <a:r>
              <a:rPr lang="de-DE" baseline="0" dirty="0" smtClean="0"/>
              <a:t> ist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grundsätzlich schlecht, weil das einem überhaupt keine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liefert, da könnte man gleich uniform </a:t>
            </a:r>
            <a:r>
              <a:rPr lang="de-DE" baseline="0" dirty="0" err="1" smtClean="0"/>
              <a:t>samplen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Bilder mit mehr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, erklärende Skizze zu 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</a:p>
          <a:p>
            <a:endParaRPr lang="de-DE" dirty="0" smtClean="0"/>
          </a:p>
          <a:p>
            <a:r>
              <a:rPr lang="de-DE" dirty="0" err="1" smtClean="0"/>
              <a:t>Joah</a:t>
            </a:r>
            <a:r>
              <a:rPr lang="de-DE" baseline="0" dirty="0" smtClean="0"/>
              <a:t> man kriegt mit den Caches so Kaustik-kram schon deutlich besser hin, aber die Zeiten waren katastrophal</a:t>
            </a:r>
          </a:p>
          <a:p>
            <a:r>
              <a:rPr lang="de-DE" baseline="0" dirty="0" smtClean="0"/>
              <a:t>Überraschung: Caches + NEE zusammen sehr performant; wir hatten ursprünglich vor, NEE durch Caches zu ersetzen</a:t>
            </a:r>
          </a:p>
          <a:p>
            <a:endParaRPr lang="de-DE" baseline="0" dirty="0" smtClean="0"/>
          </a:p>
          <a:p>
            <a:r>
              <a:rPr lang="de-DE" baseline="0" dirty="0" smtClean="0"/>
              <a:t>Jetzt würde ich eigentlich Vorschläge machen für Future Work, ABER wir haben hier dieses Paper gefunden (leider erst nach der </a:t>
            </a:r>
            <a:r>
              <a:rPr lang="de-DE" baseline="0" dirty="0" err="1" smtClean="0"/>
              <a:t>abgabe</a:t>
            </a:r>
            <a:r>
              <a:rPr lang="de-DE" baseline="0" dirty="0" smtClean="0"/>
              <a:t>), von der </a:t>
            </a:r>
            <a:r>
              <a:rPr lang="de-DE" baseline="0" dirty="0" err="1" smtClean="0"/>
              <a:t>Siggraph</a:t>
            </a:r>
            <a:r>
              <a:rPr lang="de-DE" baseline="0" dirty="0" smtClean="0"/>
              <a:t> letztes Jahr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Die machen etwas sehr ähnliches: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auch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und noch dazu sogar die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; Speicherung halt in GMM anstatt </a:t>
            </a:r>
            <a:r>
              <a:rPr lang="de-DE" baseline="0" dirty="0" err="1" smtClean="0"/>
              <a:t>Envmap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Cool: Vorverarbeitung in mehreren Passes (on-Line, naja ok halt), die sich gegenseitig unterstützen! </a:t>
            </a:r>
            <a:r>
              <a:rPr lang="de-DE" baseline="0" dirty="0" smtClean="0">
                <a:sym typeface="Wingdings" panose="05000000000000000000" pitchFamily="2" charset="2"/>
              </a:rPr>
              <a:t> Dadurch erreicht man, dass man mehr Photonen da hat, wo man auch Kamerastrahlen hat, und umgekehrt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Nett zu wissen: Die haben auch Probleme mit Overhead durch Query nach Cache bei simplen Szenen. Nicht so extrem wie bei uns, aber trotzdem.</a:t>
            </a:r>
          </a:p>
          <a:p>
            <a:r>
              <a:rPr lang="de-DE" baseline="0" dirty="0" smtClean="0">
                <a:sym typeface="Wingdings" panose="05000000000000000000" pitchFamily="2" charset="2"/>
              </a:rPr>
              <a:t>Und: Bei denen ist die Cache </a:t>
            </a:r>
            <a:r>
              <a:rPr lang="de-DE" baseline="0" dirty="0" err="1" smtClean="0">
                <a:sym typeface="Wingdings" panose="05000000000000000000" pitchFamily="2" charset="2"/>
              </a:rPr>
              <a:t>erzeugung</a:t>
            </a:r>
            <a:r>
              <a:rPr lang="de-DE" baseline="0" dirty="0" smtClean="0">
                <a:sym typeface="Wingdings" panose="05000000000000000000" pitchFamily="2" charset="2"/>
              </a:rPr>
              <a:t>, obwohl „online“ im Titel steht, auch nur zur Vorverarbeitung, während dem Rendern passiert da nichts mehr.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Zeigt aber auch, unser Ansatz war </a:t>
            </a:r>
            <a:r>
              <a:rPr lang="de-DE" baseline="0" dirty="0" err="1" smtClean="0">
                <a:sym typeface="Wingdings" panose="05000000000000000000" pitchFamily="2" charset="2"/>
              </a:rPr>
              <a:t>schonmal</a:t>
            </a:r>
            <a:r>
              <a:rPr lang="de-DE" baseline="0" dirty="0" smtClean="0">
                <a:sym typeface="Wingdings" panose="05000000000000000000" pitchFamily="2" charset="2"/>
              </a:rPr>
              <a:t> auf dem richtigen Weg.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929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Nee+bsdf</a:t>
            </a:r>
            <a:endParaRPr lang="de-DE" dirty="0" smtClean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err="1" smtClean="0"/>
              <a:t>Caches+bsdf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69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 </a:t>
            </a:r>
            <a:r>
              <a:rPr lang="de-DE" dirty="0" err="1" smtClean="0"/>
              <a:t>folie</a:t>
            </a:r>
            <a:r>
              <a:rPr lang="de-DE" dirty="0" smtClean="0"/>
              <a:t> eventuell </a:t>
            </a:r>
            <a:r>
              <a:rPr lang="de-DE" dirty="0" smtClean="0"/>
              <a:t>raus, höchstens 1-2 Sätze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1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 Folie</a:t>
            </a:r>
            <a:r>
              <a:rPr lang="de-DE" baseline="0" dirty="0" smtClean="0"/>
              <a:t> wird superkurz, will nur kurz sagen dass man halt mit </a:t>
            </a:r>
            <a:r>
              <a:rPr lang="de-DE" baseline="0" dirty="0" err="1" smtClean="0"/>
              <a:t>Photonmapping</a:t>
            </a:r>
            <a:r>
              <a:rPr lang="de-DE" baseline="0" dirty="0" smtClean="0"/>
              <a:t> anfängt und sich ein paar Faktoren sparen kann.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Skizze für </a:t>
            </a:r>
            <a:r>
              <a:rPr lang="de-DE" baseline="0" dirty="0" err="1" smtClean="0"/>
              <a:t>Photonmapping</a:t>
            </a:r>
            <a:endParaRPr lang="de-DE" baseline="0" dirty="0" smtClean="0"/>
          </a:p>
          <a:p>
            <a:r>
              <a:rPr lang="de-DE" baseline="0" dirty="0" smtClean="0"/>
              <a:t>K-d </a:t>
            </a:r>
            <a:r>
              <a:rPr lang="de-DE" baseline="0" dirty="0" err="1" smtClean="0"/>
              <a:t>tree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faster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nearest-neighbour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search</a:t>
            </a:r>
            <a:endParaRPr lang="de-DE" baseline="0" dirty="0" smtClean="0"/>
          </a:p>
          <a:p>
            <a:r>
              <a:rPr lang="de-DE" baseline="0" dirty="0" smtClean="0"/>
              <a:t>Pointer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kann raus, ist nur ein </a:t>
            </a:r>
            <a:r>
              <a:rPr lang="de-DE" baseline="0" dirty="0" err="1" smtClean="0">
                <a:sym typeface="Wingdings" panose="05000000000000000000" pitchFamily="2" charset="2"/>
              </a:rPr>
              <a:t>detail</a:t>
            </a:r>
            <a:r>
              <a:rPr lang="de-DE" baseline="0" dirty="0" smtClean="0">
                <a:sym typeface="Wingdings" panose="05000000000000000000" pitchFamily="2" charset="2"/>
              </a:rPr>
              <a:t>. Höchstens „BSDF hinschreiben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dirty="0" smtClean="0"/>
              <a:t>TODO</a:t>
            </a:r>
          </a:p>
          <a:p>
            <a:pPr marL="342900" indent="-342900">
              <a:buFontTx/>
              <a:buChar char="-"/>
            </a:pPr>
            <a:r>
              <a:rPr lang="de-DE" dirty="0" err="1" smtClean="0"/>
              <a:t>reihenfolge</a:t>
            </a:r>
            <a:r>
              <a:rPr lang="de-DE" dirty="0" smtClean="0"/>
              <a:t>: tausche 2.</a:t>
            </a:r>
            <a:r>
              <a:rPr lang="de-DE" baseline="0" dirty="0" smtClean="0"/>
              <a:t> mit 1.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Formeln raus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/>
              <a:t>Evtl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bild</a:t>
            </a:r>
            <a:r>
              <a:rPr lang="de-DE" baseline="0" dirty="0" smtClean="0"/>
              <a:t> aus </a:t>
            </a:r>
            <a:r>
              <a:rPr lang="de-DE" baseline="0" dirty="0" err="1" smtClean="0"/>
              <a:t>octahedron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paper</a:t>
            </a:r>
            <a:r>
              <a:rPr lang="de-DE" baseline="0" dirty="0" smtClean="0"/>
              <a:t> raus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Nicht mit leerer </a:t>
            </a:r>
            <a:r>
              <a:rPr lang="de-DE" baseline="0" dirty="0" err="1" smtClean="0"/>
              <a:t>folie</a:t>
            </a:r>
            <a:r>
              <a:rPr lang="de-DE" baseline="0" dirty="0" smtClean="0"/>
              <a:t> anfangen</a:t>
            </a:r>
          </a:p>
          <a:p>
            <a:pPr marL="342900" indent="-342900">
              <a:buFontTx/>
              <a:buChar char="-"/>
            </a:pPr>
            <a:endParaRPr lang="de-DE" baseline="0" dirty="0" smtClean="0"/>
          </a:p>
          <a:p>
            <a:pPr marL="342900" indent="-34290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5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 smtClean="0"/>
          </a:p>
          <a:p>
            <a:pPr marL="342900" indent="-342900">
              <a:buFontTx/>
              <a:buChar char="-"/>
            </a:pPr>
            <a:endParaRPr lang="de-DE" dirty="0" smtClean="0"/>
          </a:p>
          <a:p>
            <a:pPr marL="342900" indent="-342900">
              <a:buFontTx/>
              <a:buChar char="-"/>
            </a:pPr>
            <a:r>
              <a:rPr lang="de-DE" dirty="0" smtClean="0"/>
              <a:t>Warum machen wir das? Naja, normalerweise will man Caches an wichtigen Stellen. Wichtig = Es kommen viele Kamerastrahlen (=</a:t>
            </a:r>
            <a:r>
              <a:rPr lang="de-DE" dirty="0" err="1" smtClean="0"/>
              <a:t>importance</a:t>
            </a:r>
            <a:r>
              <a:rPr lang="de-DE" dirty="0" smtClean="0"/>
              <a:t>) da an, aber auch viele </a:t>
            </a:r>
            <a:r>
              <a:rPr lang="de-DE" dirty="0" err="1" smtClean="0"/>
              <a:t>photonen</a:t>
            </a:r>
            <a:r>
              <a:rPr lang="de-DE" dirty="0" smtClean="0"/>
              <a:t> (</a:t>
            </a:r>
            <a:r>
              <a:rPr lang="de-DE" dirty="0" err="1" smtClean="0"/>
              <a:t>radiance</a:t>
            </a:r>
            <a:r>
              <a:rPr lang="de-DE" dirty="0" smtClean="0"/>
              <a:t>).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Die</a:t>
            </a:r>
            <a:r>
              <a:rPr lang="de-DE" baseline="0" dirty="0" smtClean="0"/>
              <a:t> Zeit hat nicht gereicht um das sauber zu machen, deswegen naiver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: Einfach überall wo Kamera ODER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 sind mal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hinhauen, damit wird man das schon gut abgedeckt haben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Keine Zeit darauf verwendet, Platzierung zu optimieren (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dass man Caches nicht nochmal platziert, wo schon voll viele sind)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7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das ausführlicher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Skizze für „</a:t>
            </a:r>
            <a:r>
              <a:rPr lang="de-DE" baseline="0" dirty="0" err="1" smtClean="0"/>
              <a:t>direction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mit sehr leerem Cache // falls ich das noch hab: Bild von richtigem ungefiltertem Cache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für </a:t>
            </a:r>
            <a:r>
              <a:rPr lang="de-DE" baseline="0" dirty="0" err="1" smtClean="0">
                <a:sym typeface="Wingdings" panose="05000000000000000000" pitchFamily="2" charset="2"/>
              </a:rPr>
              <a:t>anwendung</a:t>
            </a:r>
            <a:r>
              <a:rPr lang="de-DE" baseline="0" dirty="0" smtClean="0">
                <a:sym typeface="Wingdings" panose="05000000000000000000" pitchFamily="2" charset="2"/>
              </a:rPr>
              <a:t> von Gauß-filter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>
                <a:sym typeface="Wingdings" panose="05000000000000000000" pitchFamily="2" charset="2"/>
              </a:rPr>
              <a:t>Vergleichbild</a:t>
            </a:r>
            <a:r>
              <a:rPr lang="de-DE" baseline="0" dirty="0" smtClean="0">
                <a:sym typeface="Wingdings" panose="05000000000000000000" pitchFamily="2" charset="2"/>
              </a:rPr>
              <a:t>: </a:t>
            </a:r>
            <a:r>
              <a:rPr lang="de-DE" baseline="0" dirty="0" err="1" smtClean="0">
                <a:sym typeface="Wingdings" panose="05000000000000000000" pitchFamily="2" charset="2"/>
              </a:rPr>
              <a:t>Evtl</a:t>
            </a:r>
            <a:r>
              <a:rPr lang="de-DE" baseline="0" dirty="0" smtClean="0">
                <a:sym typeface="Wingdings" panose="05000000000000000000" pitchFamily="2" charset="2"/>
              </a:rPr>
              <a:t> größer machen, damit man das auf dem </a:t>
            </a:r>
            <a:r>
              <a:rPr lang="de-DE" baseline="0" dirty="0" err="1" smtClean="0">
                <a:sym typeface="Wingdings" panose="05000000000000000000" pitchFamily="2" charset="2"/>
              </a:rPr>
              <a:t>beamer</a:t>
            </a:r>
            <a:r>
              <a:rPr lang="de-DE" baseline="0" dirty="0" smtClean="0">
                <a:sym typeface="Wingdings" panose="05000000000000000000" pitchFamily="2" charset="2"/>
              </a:rPr>
              <a:t> sieht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Dazusagen: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energy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vllt</a:t>
            </a:r>
            <a:r>
              <a:rPr lang="de-DE" baseline="0" dirty="0" smtClean="0">
                <a:sym typeface="Wingdings" panose="05000000000000000000" pitchFamily="2" charset="2"/>
              </a:rPr>
              <a:t> fett schreiben?): Ganz </a:t>
            </a:r>
            <a:r>
              <a:rPr lang="de-DE" baseline="0" dirty="0" err="1" smtClean="0">
                <a:sym typeface="Wingdings" panose="05000000000000000000" pitchFamily="2" charset="2"/>
              </a:rPr>
              <a:t>ganz</a:t>
            </a:r>
            <a:r>
              <a:rPr lang="de-DE" baseline="0" dirty="0" smtClean="0">
                <a:sym typeface="Wingdings" panose="05000000000000000000" pitchFamily="2" charset="2"/>
              </a:rPr>
              <a:t> wichtig bei uns. Jansen </a:t>
            </a:r>
            <a:r>
              <a:rPr lang="de-DE" baseline="0" dirty="0" err="1" smtClean="0">
                <a:sym typeface="Wingdings" panose="05000000000000000000" pitchFamily="2" charset="2"/>
              </a:rPr>
              <a:t>undso</a:t>
            </a:r>
            <a:r>
              <a:rPr lang="de-DE" baseline="0" dirty="0" smtClean="0">
                <a:sym typeface="Wingdings" panose="05000000000000000000" pitchFamily="2" charset="2"/>
              </a:rPr>
              <a:t> wollen die </a:t>
            </a:r>
            <a:r>
              <a:rPr lang="de-DE" baseline="0" dirty="0" err="1" smtClean="0">
                <a:sym typeface="Wingdings" panose="05000000000000000000" pitchFamily="2" charset="2"/>
              </a:rPr>
              <a:t>Irradiance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cachen</a:t>
            </a:r>
            <a:r>
              <a:rPr lang="de-DE" baseline="0" dirty="0" smtClean="0">
                <a:sym typeface="Wingdings" panose="05000000000000000000" pitchFamily="2" charset="2"/>
              </a:rPr>
              <a:t> und damit dann direkt die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berechnen und haben dafür da </a:t>
            </a:r>
            <a:r>
              <a:rPr lang="de-DE" baseline="0" dirty="0" err="1" smtClean="0">
                <a:sym typeface="Wingdings" panose="05000000000000000000" pitchFamily="2" charset="2"/>
              </a:rPr>
              <a:t>nen</a:t>
            </a:r>
            <a:r>
              <a:rPr lang="de-DE" baseline="0" dirty="0" smtClean="0">
                <a:sym typeface="Wingdings" panose="05000000000000000000" pitchFamily="2" charset="2"/>
              </a:rPr>
              <a:t> absoluten wert stehen.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wollen nur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nach der wir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können, </a:t>
            </a:r>
            <a:r>
              <a:rPr lang="de-DE" baseline="0" dirty="0" err="1" smtClean="0">
                <a:sym typeface="Wingdings" panose="05000000000000000000" pitchFamily="2" charset="2"/>
              </a:rPr>
              <a:t>dh</a:t>
            </a:r>
            <a:r>
              <a:rPr lang="de-DE" baseline="0" dirty="0" smtClean="0">
                <a:sym typeface="Wingdings" panose="05000000000000000000" pitchFamily="2" charset="2"/>
              </a:rPr>
              <a:t> uns reicht die 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Wenn wir danach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wollen, sollte das aber 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sein  nächste </a:t>
            </a:r>
            <a:r>
              <a:rPr lang="de-DE" baseline="0" dirty="0" err="1" smtClean="0">
                <a:sym typeface="Wingdings" panose="05000000000000000000" pitchFamily="2" charset="2"/>
              </a:rPr>
              <a:t>folie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Erklären: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Erst normalisieren, damit man ne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So, Monte Carlo Integration verlangt aber, dass jedes sample, das einen nicht-0 </a:t>
            </a:r>
            <a:r>
              <a:rPr lang="de-DE" baseline="0" dirty="0" err="1" smtClean="0"/>
              <a:t>beitrag</a:t>
            </a:r>
            <a:r>
              <a:rPr lang="de-DE" baseline="0" dirty="0" smtClean="0"/>
              <a:t> hat, auch eine nicht-0 </a:t>
            </a:r>
            <a:r>
              <a:rPr lang="de-DE" baseline="0" dirty="0" err="1" smtClean="0"/>
              <a:t>wahrscheinlichkeit</a:t>
            </a:r>
            <a:r>
              <a:rPr lang="de-DE" baseline="0" dirty="0" smtClean="0"/>
              <a:t> in der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 =&gt; 0-texel auf kleinen wert setzen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Dadurch verändert sich summe </a:t>
            </a:r>
            <a:r>
              <a:rPr lang="de-DE" baseline="0" dirty="0" smtClean="0">
                <a:sym typeface="Wingdings" panose="05000000000000000000" pitchFamily="2" charset="2"/>
              </a:rPr>
              <a:t> Nochmal normalisieren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WICHTIG: Erklären, dass: Warum macht man dieses auf-epsilon-setzen nicht davor?  Größenordnung der </a:t>
            </a:r>
            <a:r>
              <a:rPr lang="de-DE" baseline="0" dirty="0" err="1" smtClean="0">
                <a:sym typeface="Wingdings" panose="05000000000000000000" pitchFamily="2" charset="2"/>
              </a:rPr>
              <a:t>texelwerte</a:t>
            </a:r>
            <a:r>
              <a:rPr lang="de-DE" baseline="0" dirty="0" smtClean="0">
                <a:sym typeface="Wingdings" panose="05000000000000000000" pitchFamily="2" charset="2"/>
              </a:rPr>
              <a:t> stark abhängig von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		Position: Kommen da viele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durch direkte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mit starker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 an, oder haben die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nur noch wenig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?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Anzahl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im Cache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Auflösung vom Cache</a:t>
            </a:r>
          </a:p>
          <a:p>
            <a:pPr marL="241200" lvl="1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Wenn man das nach dem normalisieren macht, hat man eine viel bessere </a:t>
            </a:r>
            <a:r>
              <a:rPr lang="de-DE" baseline="0" dirty="0" err="1" smtClean="0">
                <a:sym typeface="Wingdings" panose="05000000000000000000" pitchFamily="2" charset="2"/>
              </a:rPr>
              <a:t>einschätzung</a:t>
            </a:r>
            <a:r>
              <a:rPr lang="de-DE" baseline="0" dirty="0" smtClean="0">
                <a:sym typeface="Wingdings" panose="05000000000000000000" pitchFamily="2" charset="2"/>
              </a:rPr>
              <a:t> über die </a:t>
            </a:r>
            <a:r>
              <a:rPr lang="de-DE" baseline="0" dirty="0" err="1" smtClean="0">
                <a:sym typeface="Wingdings" panose="05000000000000000000" pitchFamily="2" charset="2"/>
              </a:rPr>
              <a:t>größenordnung</a:t>
            </a:r>
            <a:r>
              <a:rPr lang="de-DE" baseline="0" dirty="0" smtClean="0">
                <a:sym typeface="Wingdings" panose="05000000000000000000" pitchFamily="2" charset="2"/>
              </a:rPr>
              <a:t> der werte in den </a:t>
            </a:r>
            <a:r>
              <a:rPr lang="de-DE" baseline="0" dirty="0" err="1" smtClean="0">
                <a:sym typeface="Wingdings" panose="05000000000000000000" pitchFamily="2" charset="2"/>
              </a:rPr>
              <a:t>texeln</a:t>
            </a:r>
            <a:r>
              <a:rPr lang="de-DE" baseline="0" dirty="0" smtClean="0">
                <a:sym typeface="Wingdings" panose="05000000000000000000" pitchFamily="2" charset="2"/>
              </a:rPr>
              <a:t> und kann ein festes </a:t>
            </a:r>
            <a:r>
              <a:rPr lang="de-DE" baseline="0" dirty="0" err="1" smtClean="0">
                <a:sym typeface="Wingdings" panose="05000000000000000000" pitchFamily="2" charset="2"/>
              </a:rPr>
              <a:t>epsilon</a:t>
            </a:r>
            <a:r>
              <a:rPr lang="de-DE" baseline="0" dirty="0" smtClean="0">
                <a:sym typeface="Wingdings" panose="05000000000000000000" pitchFamily="2" charset="2"/>
              </a:rPr>
              <a:t> nehmen, das für jeden </a:t>
            </a:r>
            <a:r>
              <a:rPr lang="de-DE" baseline="0" dirty="0" err="1" smtClean="0">
                <a:sym typeface="Wingdings" panose="05000000000000000000" pitchFamily="2" charset="2"/>
              </a:rPr>
              <a:t>cache</a:t>
            </a:r>
            <a:r>
              <a:rPr lang="de-DE" baseline="0" dirty="0" smtClean="0">
                <a:sym typeface="Wingdings" panose="05000000000000000000" pitchFamily="2" charset="2"/>
              </a:rPr>
              <a:t> gleich ist.</a:t>
            </a:r>
          </a:p>
          <a:p>
            <a:pPr marL="241200" lvl="1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Ergebnis: PDF über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space</a:t>
            </a:r>
            <a:r>
              <a:rPr lang="de-DE" baseline="0" dirty="0" smtClean="0">
                <a:sym typeface="Wingdings" panose="05000000000000000000" pitchFamily="2" charset="2"/>
              </a:rPr>
              <a:t>! 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Das reicht, falls man sich nur </a:t>
            </a:r>
            <a:r>
              <a:rPr lang="de-DE" baseline="0" dirty="0" err="1" smtClean="0">
                <a:sym typeface="Wingdings" panose="05000000000000000000" pitchFamily="2" charset="2"/>
              </a:rPr>
              <a:t>richtungen</a:t>
            </a:r>
            <a:r>
              <a:rPr lang="de-DE" baseline="0" dirty="0" smtClean="0">
                <a:sym typeface="Wingdings" panose="05000000000000000000" pitchFamily="2" charset="2"/>
              </a:rPr>
              <a:t> proportional zur </a:t>
            </a:r>
            <a:r>
              <a:rPr lang="de-DE" baseline="0" dirty="0" err="1" smtClean="0">
                <a:sym typeface="Wingdings" panose="05000000000000000000" pitchFamily="2" charset="2"/>
              </a:rPr>
              <a:t>incident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will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Aber für Monte Carlo muss man ja auch noch durch so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teilen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Und die Wahrscheinlichkeit sollte über dem solid angle gemessen sein  Das muss man noch umrechnen</a:t>
            </a: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für Betriebs- und Dialogsysteme,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3074" name="Picture 2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84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84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2018570" y="1111560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faster</a:t>
            </a:r>
            <a:r>
              <a:rPr lang="de-DE" dirty="0" smtClean="0"/>
              <a:t> </a:t>
            </a:r>
            <a:r>
              <a:rPr lang="de-DE" dirty="0" err="1" smtClean="0"/>
              <a:t>lookup</a:t>
            </a:r>
            <a:endParaRPr lang="de-DE" dirty="0" smtClean="0"/>
          </a:p>
          <a:p>
            <a:r>
              <a:rPr lang="de-DE" dirty="0" err="1" smtClean="0"/>
              <a:t>Local</a:t>
            </a:r>
            <a:r>
              <a:rPr lang="de-DE" dirty="0" smtClean="0"/>
              <a:t> </a:t>
            </a:r>
            <a:r>
              <a:rPr lang="de-DE" dirty="0" err="1" smtClean="0"/>
              <a:t>coordinate</a:t>
            </a:r>
            <a:r>
              <a:rPr lang="de-DE" dirty="0" smtClean="0"/>
              <a:t> </a:t>
            </a:r>
            <a:r>
              <a:rPr lang="de-DE" dirty="0" err="1" smtClean="0"/>
              <a:t>system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Kekse\projekte\Bachelorarbeit\Ausarbeitung\bilder\kugelbox\nee&amp;irc 250k20k2500 409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cxnSp>
        <p:nvCxnSpPr>
          <p:cNvPr id="32" name="Gerade Verbindung 31"/>
          <p:cNvCxnSpPr/>
          <p:nvPr/>
        </p:nvCxnSpPr>
        <p:spPr>
          <a:xfrm>
            <a:off x="1865282" y="2463310"/>
            <a:ext cx="2346678" cy="317618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771800" y="3176972"/>
            <a:ext cx="1080120" cy="19988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020888"/>
              </p:ext>
            </p:extLst>
          </p:nvPr>
        </p:nvGraphicFramePr>
        <p:xfrm>
          <a:off x="3563888" y="1124745"/>
          <a:ext cx="5184825" cy="446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6500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2728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725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3698833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91" t="65632" r="6869" b="11220"/>
          <a:stretch/>
        </p:blipFill>
        <p:spPr bwMode="auto">
          <a:xfrm>
            <a:off x="5405817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7" t="65315" r="56904" b="11536"/>
          <a:stretch/>
        </p:blipFill>
        <p:spPr bwMode="auto">
          <a:xfrm>
            <a:off x="7146709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38462" r="76038" b="39806"/>
          <a:stretch/>
        </p:blipFill>
        <p:spPr bwMode="auto">
          <a:xfrm>
            <a:off x="7139451" y="2070787"/>
            <a:ext cx="1502229" cy="150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t="38462" r="52079" b="39806"/>
          <a:stretch/>
        </p:blipFill>
        <p:spPr bwMode="auto">
          <a:xfrm>
            <a:off x="3695204" y="2070787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5" t="38462" r="26039" b="39806"/>
          <a:stretch/>
        </p:blipFill>
        <p:spPr bwMode="auto">
          <a:xfrm>
            <a:off x="5402188" y="2070786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20,000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2000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267744" y="292494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1331640" y="2276872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1403648" y="1664804"/>
            <a:ext cx="2808312" cy="111612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915816" y="3507961"/>
            <a:ext cx="728585" cy="668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886225"/>
              </p:ext>
            </p:extLst>
          </p:nvPr>
        </p:nvGraphicFramePr>
        <p:xfrm>
          <a:off x="3563888" y="1124745"/>
          <a:ext cx="5184825" cy="393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92087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0819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3136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128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/>
              <a:t>8</a:t>
            </a:r>
            <a:r>
              <a:rPr lang="de-DE" dirty="0" smtClean="0"/>
              <a:t>00k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1k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411760" y="3255933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899592" y="1412776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0" t="13396" r="65499" b="63975"/>
          <a:stretch/>
        </p:blipFill>
        <p:spPr bwMode="auto">
          <a:xfrm>
            <a:off x="7088256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3644401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5362271" y="2060848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3707904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7164288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3" t="82977" r="7261" b="2403"/>
          <a:stretch/>
        </p:blipFill>
        <p:spPr bwMode="auto">
          <a:xfrm>
            <a:off x="5436096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3800352" cy="28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3851920" y="2125440"/>
            <a:ext cx="2723468" cy="1144711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192589" y="2201652"/>
            <a:ext cx="3675555" cy="25955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72549"/>
              </p:ext>
            </p:extLst>
          </p:nvPr>
        </p:nvGraphicFramePr>
        <p:xfrm>
          <a:off x="5156133" y="1124744"/>
          <a:ext cx="3180748" cy="393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74"/>
                <a:gridCol w="1590374"/>
              </a:tblGrid>
              <a:tr h="87904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49722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85304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4096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1.5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3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1688533" y="194962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63020" y="1844824"/>
            <a:ext cx="588900" cy="561231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5" t="23347" r="8886" b="53211"/>
          <a:stretch/>
        </p:blipFill>
        <p:spPr bwMode="auto">
          <a:xfrm>
            <a:off x="6838156" y="2093640"/>
            <a:ext cx="1398219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23671" r="8872" b="52887"/>
          <a:stretch/>
        </p:blipFill>
        <p:spPr bwMode="auto">
          <a:xfrm>
            <a:off x="5259502" y="2097913"/>
            <a:ext cx="1398216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5259501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6838158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5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6146" name="Picture 2" descr="E:\Kekse\projekte\Bachelorarbeit\Ausarbeitung\bilder\kugelbox\caches\artefac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95912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lipse 5"/>
          <p:cNvSpPr/>
          <p:nvPr/>
        </p:nvSpPr>
        <p:spPr>
          <a:xfrm>
            <a:off x="1547664" y="3068960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5436096" y="3070508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380160" y="3328052"/>
            <a:ext cx="1296144" cy="108012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1417293" y="516177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~4000 Caches 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Camera</a:t>
            </a:r>
            <a:r>
              <a:rPr lang="de-DE" dirty="0" smtClean="0"/>
              <a:t> Caches </a:t>
            </a:r>
            <a:r>
              <a:rPr lang="de-DE" dirty="0" err="1" smtClean="0"/>
              <a:t>only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436096" y="5148828"/>
            <a:ext cx="2813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~20 000 Caches 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&amp; Photons)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529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87825" y="516177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scene</a:t>
            </a:r>
            <a:endParaRPr lang="de-DE" dirty="0" smtClean="0"/>
          </a:p>
          <a:p>
            <a:pPr algn="ctr"/>
            <a:r>
              <a:rPr lang="de-DE" dirty="0" smtClean="0"/>
              <a:t>(~ 10 000)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450396" y="5157192"/>
            <a:ext cx="246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caches</a:t>
            </a:r>
            <a:endParaRPr lang="de-DE" dirty="0" smtClean="0"/>
          </a:p>
          <a:p>
            <a:pPr algn="ctr"/>
            <a:r>
              <a:rPr lang="de-DE" dirty="0" smtClean="0"/>
              <a:t>(20)</a:t>
            </a:r>
            <a:endParaRPr lang="de-DE" dirty="0"/>
          </a:p>
        </p:txBody>
      </p:sp>
      <p:pic>
        <p:nvPicPr>
          <p:cNvPr id="6146" name="Picture 2" descr="E:\Kekse\projekte\Abschlussvortrag\whi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53" y="1484784"/>
            <a:ext cx="4316627" cy="43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488012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7058186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7054180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7133968" y="4437112"/>
            <a:ext cx="1710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9433858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7054180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7133968" y="4437112"/>
            <a:ext cx="1710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Photorealistic</a:t>
            </a:r>
            <a:r>
              <a:rPr lang="de-DE" dirty="0" smtClean="0"/>
              <a:t> Images</a:t>
            </a:r>
          </a:p>
          <a:p>
            <a:r>
              <a:rPr lang="de-DE" dirty="0" err="1" smtClean="0"/>
              <a:t>Improve</a:t>
            </a:r>
            <a:r>
              <a:rPr lang="de-DE" dirty="0" smtClean="0"/>
              <a:t>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endParaRPr lang="de-DE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8356600" cy="109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11528" r="7003" b="14034"/>
          <a:stretch/>
        </p:blipFill>
        <p:spPr bwMode="auto">
          <a:xfrm>
            <a:off x="362857" y="1175656"/>
            <a:ext cx="8490858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Backupfolien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Prof. Max Mustermann - Präsentationstitel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D64446-9DE9-4EC1-92AB-907DF09BD351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 Richtung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09915" cy="11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597128" cy="120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E:\Kekse\projekte\Bachelorarbeit\Präsentation\titelbild_2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28" y="1249088"/>
            <a:ext cx="3629532" cy="29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4765698" cy="175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9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Verzerrung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9" y="1465040"/>
            <a:ext cx="756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81889" y="5353471"/>
            <a:ext cx="7510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Quelle: „</a:t>
            </a:r>
            <a:r>
              <a:rPr lang="de-DE" sz="1400" dirty="0" err="1"/>
              <a:t>Octahedron</a:t>
            </a:r>
            <a:r>
              <a:rPr lang="de-DE" sz="1400" dirty="0"/>
              <a:t> Environment </a:t>
            </a:r>
            <a:r>
              <a:rPr lang="de-DE" sz="1400" dirty="0" err="1" smtClean="0"/>
              <a:t>Maps</a:t>
            </a:r>
            <a:r>
              <a:rPr lang="de-DE" sz="1400" dirty="0" smtClean="0"/>
              <a:t>“ - Thomas Engelhardt, Carsten </a:t>
            </a:r>
            <a:r>
              <a:rPr lang="de-DE" sz="1400" dirty="0" err="1" smtClean="0"/>
              <a:t>Dachsbacher</a:t>
            </a:r>
            <a:r>
              <a:rPr lang="de-DE" sz="1400" dirty="0"/>
              <a:t> </a:t>
            </a:r>
            <a:r>
              <a:rPr lang="de-DE" sz="1400" dirty="0" smtClean="0"/>
              <a:t>(2008)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751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: </a:t>
            </a:r>
            <a:r>
              <a:rPr lang="de-DE" dirty="0" err="1" smtClean="0"/>
              <a:t>Mitsuba</a:t>
            </a:r>
            <a:r>
              <a:rPr lang="de-DE" dirty="0" smtClean="0"/>
              <a:t> </a:t>
            </a:r>
            <a:r>
              <a:rPr lang="de-DE" dirty="0" err="1" smtClean="0"/>
              <a:t>Bidirectional</a:t>
            </a:r>
            <a:r>
              <a:rPr lang="de-DE" dirty="0" smtClean="0"/>
              <a:t> Path Tracer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9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8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Kekse\projekte\Bachelorarbeit\Ausarbeitung\bilder\bidir\vergleich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187622" y="1296447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Importance</a:t>
            </a:r>
            <a:r>
              <a:rPr lang="de-DE" dirty="0" smtClean="0"/>
              <a:t> Sampling: Options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Importance</a:t>
            </a:r>
            <a:r>
              <a:rPr lang="de-DE" dirty="0" smtClean="0"/>
              <a:t> Sampling </a:t>
            </a:r>
            <a:r>
              <a:rPr lang="de-DE" dirty="0" err="1" smtClean="0"/>
              <a:t>for</a:t>
            </a:r>
            <a:r>
              <a:rPr lang="de-DE" dirty="0" smtClean="0"/>
              <a:t>…</a:t>
            </a:r>
          </a:p>
          <a:p>
            <a:r>
              <a:rPr lang="de-DE" dirty="0" smtClean="0"/>
              <a:t>The </a:t>
            </a:r>
            <a:r>
              <a:rPr lang="de-DE" dirty="0" err="1"/>
              <a:t>cosine</a:t>
            </a:r>
            <a:r>
              <a:rPr lang="de-DE" dirty="0"/>
              <a:t>:</a:t>
            </a:r>
          </a:p>
          <a:p>
            <a:r>
              <a:rPr lang="de-DE" dirty="0"/>
              <a:t>The </a:t>
            </a:r>
            <a:r>
              <a:rPr lang="de-DE" dirty="0" err="1"/>
              <a:t>bsdf</a:t>
            </a:r>
            <a:r>
              <a:rPr lang="de-DE" dirty="0"/>
              <a:t>:</a:t>
            </a:r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/>
              <a:t>Radiance</a:t>
            </a:r>
            <a:r>
              <a:rPr lang="de-DE" dirty="0"/>
              <a:t> (    ):</a:t>
            </a:r>
          </a:p>
          <a:p>
            <a:pPr lvl="1"/>
            <a:r>
              <a:rPr lang="de-DE" sz="2000" dirty="0"/>
              <a:t>Next </a:t>
            </a:r>
            <a:r>
              <a:rPr lang="de-DE" sz="2000" dirty="0" err="1"/>
              <a:t>event</a:t>
            </a:r>
            <a:r>
              <a:rPr lang="de-DE" sz="2000" dirty="0"/>
              <a:t> </a:t>
            </a:r>
            <a:r>
              <a:rPr lang="de-DE" sz="2000" dirty="0" err="1" smtClean="0"/>
              <a:t>estimation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connection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light </a:t>
            </a:r>
            <a:r>
              <a:rPr lang="de-DE" sz="2000" dirty="0" err="1" smtClean="0"/>
              <a:t>source</a:t>
            </a:r>
            <a:r>
              <a:rPr lang="de-DE" sz="2000" dirty="0" smtClean="0"/>
              <a:t>)</a:t>
            </a:r>
            <a:endParaRPr lang="de-DE" sz="2000" dirty="0"/>
          </a:p>
          <a:p>
            <a:pPr lvl="1"/>
            <a:r>
              <a:rPr lang="de-DE" sz="2000" b="1" dirty="0"/>
              <a:t>Caches </a:t>
            </a:r>
            <a:r>
              <a:rPr lang="de-DE" sz="2000" b="1" dirty="0" err="1"/>
              <a:t>for</a:t>
            </a:r>
            <a:r>
              <a:rPr lang="de-DE" sz="2000" b="1" dirty="0"/>
              <a:t> </a:t>
            </a:r>
            <a:r>
              <a:rPr lang="de-DE" sz="2000" b="1" dirty="0" err="1"/>
              <a:t>incident</a:t>
            </a:r>
            <a:r>
              <a:rPr lang="de-DE" sz="2000" b="1" dirty="0"/>
              <a:t> </a:t>
            </a:r>
            <a:r>
              <a:rPr lang="de-DE" sz="2000" b="1" dirty="0" err="1"/>
              <a:t>radiance</a:t>
            </a:r>
            <a:endParaRPr lang="de-DE" sz="20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7" y="2464457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8" y="1960936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95054" y="2943882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E:\Kekse\projekte\Abschlussvortrag\veach_mi bs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1" y="1266091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Kekse\projekte\Abschlussvortrag\veach_mi ne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3590973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Kekse\projekte\Abschlussvortrag\bsdf nee skizze große L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20" y="2652476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E:\Kekse\projekte\Abschlussvortrag\bsdf nee skizze große LQ ne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20" y="2652476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E:\Kekse\projekte\Abschlussvortrag\bsdf nee skizze große LQ bsd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21" y="2652476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endParaRPr lang="de-DE" dirty="0" smtClean="0"/>
          </a:p>
          <a:p>
            <a:pPr lvl="1"/>
            <a:r>
              <a:rPr lang="de-DE" dirty="0" smtClean="0"/>
              <a:t>Photon Mapping</a:t>
            </a:r>
          </a:p>
          <a:p>
            <a:pPr lvl="1"/>
            <a:r>
              <a:rPr lang="de-DE" dirty="0" smtClean="0"/>
              <a:t>Place Caches</a:t>
            </a:r>
          </a:p>
          <a:p>
            <a:pPr lvl="1"/>
            <a:r>
              <a:rPr lang="de-DE" dirty="0" err="1" smtClean="0"/>
              <a:t>Fill</a:t>
            </a:r>
            <a:r>
              <a:rPr lang="de-DE" dirty="0" smtClean="0"/>
              <a:t> Caches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Rendering</a:t>
            </a:r>
          </a:p>
          <a:p>
            <a:pPr lvl="1"/>
            <a:r>
              <a:rPr lang="de-DE" dirty="0" err="1" smtClean="0"/>
              <a:t>Use</a:t>
            </a:r>
            <a:r>
              <a:rPr lang="de-DE" dirty="0" smtClean="0"/>
              <a:t> Caches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extend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smtClean="0"/>
              <a:t>MIS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bsdf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r>
              <a:rPr lang="de-DE" dirty="0" smtClean="0"/>
              <a:t> / </a:t>
            </a:r>
            <a:r>
              <a:rPr lang="de-DE" dirty="0" err="1" smtClean="0"/>
              <a:t>next</a:t>
            </a:r>
            <a:r>
              <a:rPr lang="de-DE" dirty="0" smtClean="0"/>
              <a:t> 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Store </a:t>
            </a:r>
            <a:r>
              <a:rPr lang="de-DE" dirty="0" err="1" smtClean="0"/>
              <a:t>photons</a:t>
            </a:r>
            <a:r>
              <a:rPr lang="de-DE" dirty="0" smtClean="0"/>
              <a:t> at non-</a:t>
            </a:r>
            <a:r>
              <a:rPr lang="de-DE" dirty="0" err="1" smtClean="0"/>
              <a:t>specular</a:t>
            </a:r>
            <a:r>
              <a:rPr lang="de-DE" dirty="0" smtClean="0"/>
              <a:t> </a:t>
            </a:r>
            <a:r>
              <a:rPr lang="de-DE" dirty="0" err="1" smtClean="0"/>
              <a:t>surfaces</a:t>
            </a:r>
            <a:r>
              <a:rPr lang="de-DE" dirty="0" smtClean="0"/>
              <a:t> </a:t>
            </a:r>
            <a:r>
              <a:rPr lang="de-DE" dirty="0" err="1" smtClean="0"/>
              <a:t>only</a:t>
            </a:r>
            <a:endParaRPr lang="de-DE" dirty="0" smtClean="0"/>
          </a:p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</a:t>
            </a:r>
          </a:p>
          <a:p>
            <a:pPr lvl="1"/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</a:t>
            </a:r>
            <a:r>
              <a:rPr lang="de-DE" dirty="0" smtClean="0"/>
              <a:t>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fast </a:t>
            </a:r>
            <a:r>
              <a:rPr lang="de-DE" dirty="0" err="1" smtClean="0"/>
              <a:t>nearest-neighbour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Simple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 </a:t>
            </a:r>
            <a:r>
              <a:rPr lang="de-DE" dirty="0" err="1" smtClean="0"/>
              <a:t>texel</a:t>
            </a:r>
            <a:r>
              <a:rPr lang="de-DE" dirty="0" smtClean="0"/>
              <a:t>  </a:t>
            </a:r>
            <a:endParaRPr lang="de-DE" dirty="0" smtClean="0"/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14" name="Picture 4" descr="E:\Kekse\projekte\Bachelorarbeit\Präsentation\titelbild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64907"/>
            <a:ext cx="3116950" cy="253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E:\Kekse\projekte\Abschlussvortrag\octahedr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t="1028" r="178" b="-1028"/>
          <a:stretch/>
        </p:blipFill>
        <p:spPr bwMode="auto">
          <a:xfrm>
            <a:off x="887406" y="3573016"/>
            <a:ext cx="7357002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ch rechts gekrümmter Pfeil 5"/>
          <p:cNvSpPr/>
          <p:nvPr/>
        </p:nvSpPr>
        <p:spPr>
          <a:xfrm>
            <a:off x="251520" y="2708920"/>
            <a:ext cx="864096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</a:t>
            </a:r>
            <a:r>
              <a:rPr lang="de-DE" dirty="0" smtClean="0"/>
              <a:t>block</a:t>
            </a:r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</a:t>
            </a:r>
            <a:r>
              <a:rPr lang="de-DE" dirty="0" smtClean="0"/>
              <a:t>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n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2056" name="Picture 8" descr="E:\Kekse\projekte\Abschlussvortrag\placing caches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Kekse\projekte\Abschlussvortrag\placing cache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5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n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relative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  <p:pic>
        <p:nvPicPr>
          <p:cNvPr id="2050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pdf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19.05.2015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1711</Words>
  <Application>Microsoft Office PowerPoint</Application>
  <PresentationFormat>Bildschirmpräsentation (4:3)</PresentationFormat>
  <Paragraphs>373</Paragraphs>
  <Slides>26</Slides>
  <Notes>22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27" baseType="lpstr">
      <vt:lpstr>alisa</vt:lpstr>
      <vt:lpstr>PowerPoint-Präsentation</vt:lpstr>
      <vt:lpstr>Goal</vt:lpstr>
      <vt:lpstr>Importance Sampling: Options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Results</vt:lpstr>
      <vt:lpstr>Results</vt:lpstr>
      <vt:lpstr>Results</vt:lpstr>
      <vt:lpstr>Results</vt:lpstr>
      <vt:lpstr>Different Cache Configurations: #Caches</vt:lpstr>
      <vt:lpstr>Different Cache Configurations: #photons</vt:lpstr>
      <vt:lpstr>Render Times: Glass Sphere</vt:lpstr>
      <vt:lpstr>Render Times: Glass Egg</vt:lpstr>
      <vt:lpstr>Conclusion</vt:lpstr>
      <vt:lpstr>Conclusion</vt:lpstr>
      <vt:lpstr>PowerPoint-Präsentation</vt:lpstr>
      <vt:lpstr>Octahedron maps: Texel  Richtung</vt:lpstr>
      <vt:lpstr>Octahedron Maps: Verzerrung</vt:lpstr>
      <vt:lpstr>Results: Mitsuba Bidirectional Path Tracer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175</cp:revision>
  <dcterms:created xsi:type="dcterms:W3CDTF">2014-06-08T16:21:51Z</dcterms:created>
  <dcterms:modified xsi:type="dcterms:W3CDTF">2015-05-19T20:34:52Z</dcterms:modified>
</cp:coreProperties>
</file>