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4" r:id="rId3"/>
    <p:sldId id="265" r:id="rId4"/>
    <p:sldId id="258" r:id="rId5"/>
    <p:sldId id="266" r:id="rId6"/>
    <p:sldId id="259" r:id="rId7"/>
    <p:sldId id="260" r:id="rId8"/>
    <p:sldId id="267" r:id="rId9"/>
    <p:sldId id="261" r:id="rId10"/>
    <p:sldId id="262" r:id="rId11"/>
    <p:sldId id="263" r:id="rId12"/>
    <p:sldId id="268" r:id="rId13"/>
    <p:sldId id="269" r:id="rId14"/>
    <p:sldId id="271" r:id="rId15"/>
    <p:sldId id="270" r:id="rId16"/>
    <p:sldId id="272" r:id="rId17"/>
    <p:sldId id="277" r:id="rId18"/>
    <p:sldId id="273" r:id="rId19"/>
    <p:sldId id="274" r:id="rId20"/>
    <p:sldId id="275" r:id="rId21"/>
    <p:sldId id="276" r:id="rId22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64457" autoAdjust="0"/>
  </p:normalViewPr>
  <p:slideViewPr>
    <p:cSldViewPr>
      <p:cViewPr varScale="1">
        <p:scale>
          <a:sx n="74" d="100"/>
          <a:sy n="74" d="100"/>
        </p:scale>
        <p:origin x="-23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930" y="-11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1.4</c:v>
                </c:pt>
                <c:pt idx="1">
                  <c:v>2.8</c:v>
                </c:pt>
                <c:pt idx="2">
                  <c:v>22.6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NEE+IRC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10.9</c:v>
                </c:pt>
                <c:pt idx="1">
                  <c:v>20.7</c:v>
                </c:pt>
                <c:pt idx="2">
                  <c:v>152.1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559680"/>
        <c:axId val="157972096"/>
      </c:barChart>
      <c:catAx>
        <c:axId val="39559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7972096"/>
        <c:crosses val="autoZero"/>
        <c:auto val="1"/>
        <c:lblAlgn val="ctr"/>
        <c:lblOffset val="100"/>
        <c:noMultiLvlLbl val="0"/>
      </c:catAx>
      <c:valAx>
        <c:axId val="157972096"/>
        <c:scaling>
          <c:orientation val="minMax"/>
        </c:scaling>
        <c:delete val="0"/>
        <c:axPos val="l"/>
        <c:majorGridlines/>
        <c:numFmt formatCode="#,##0;\-#,##0" sourceLinked="0"/>
        <c:majorTickMark val="out"/>
        <c:minorTickMark val="none"/>
        <c:tickLblPos val="nextTo"/>
        <c:crossAx val="395596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4.4000000000000004</c:v>
                </c:pt>
                <c:pt idx="1">
                  <c:v>8.5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NEE+IRC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19</c:v>
                </c:pt>
                <c:pt idx="1">
                  <c:v>37</c:v>
                </c:pt>
                <c:pt idx="2">
                  <c:v>281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Mitsuba Bidir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10.3</c:v>
                </c:pt>
                <c:pt idx="1">
                  <c:v>20.6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839360"/>
        <c:axId val="158835840"/>
      </c:barChart>
      <c:catAx>
        <c:axId val="157839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8835840"/>
        <c:crosses val="autoZero"/>
        <c:auto val="1"/>
        <c:lblAlgn val="ctr"/>
        <c:lblOffset val="100"/>
        <c:noMultiLvlLbl val="0"/>
      </c:catAx>
      <c:valAx>
        <c:axId val="1588358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78393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0.74146</cdr:x>
      <cdr:y>0.90917</cdr:y>
    </cdr:from>
    <cdr:to>
      <cdr:x>0.99135</cdr:x>
      <cdr:y>1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6196111" y="4319809"/>
          <a:ext cx="2088232" cy="4315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de-DE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84302F3-2793-4BE0-9B52-780BA0373090}" type="slidenum">
              <a:t>‹Nr.›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7160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4" name="Kopfzeilenplatzhalt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Datumsplatzhalt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C4A3714-6941-45BE-BB40-8899FF029CE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30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de-DE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/>
          <a:lstStyle/>
          <a:p>
            <a:pPr lvl="0"/>
            <a:r>
              <a:rPr lang="de-DE" dirty="0" smtClean="0"/>
              <a:t>- Alle bereit?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- </a:t>
            </a:r>
            <a:r>
              <a:rPr lang="de-DE" dirty="0"/>
              <a:t>für realistisches Aussehen</a:t>
            </a:r>
          </a:p>
          <a:p>
            <a:pPr lvl="0"/>
            <a:r>
              <a:rPr lang="de-DE" dirty="0"/>
              <a:t> OHNE jede Bewegung von Hand setzen zu müssen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- aber auch für Wissenschaft / Forschung / Entwicklung</a:t>
            </a:r>
          </a:p>
          <a:p>
            <a:pPr lvl="0"/>
            <a:r>
              <a:rPr lang="de-DE" dirty="0"/>
              <a:t>	Wetterbericht</a:t>
            </a:r>
          </a:p>
          <a:p>
            <a:pPr lvl="0"/>
            <a:r>
              <a:rPr lang="de-DE" dirty="0"/>
              <a:t>	Strömungseigenschaften von Fahrzeugen</a:t>
            </a:r>
          </a:p>
          <a:p>
            <a:pPr lvl="0"/>
            <a:r>
              <a:rPr lang="de-DE" dirty="0"/>
              <a:t>	Werkstoffeigenschaften neuer </a:t>
            </a:r>
            <a:r>
              <a:rPr lang="de-DE" dirty="0" smtClean="0"/>
              <a:t>Werkstoffe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Man braucht nicht nur Physik, sondern auch Simulation (-&gt;Weiter)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955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Left: camera caches only (3768).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Right: 20k caches including camera caches.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Note how the artefacts vanish on the left where the caustic ends.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42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Pfade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(2k)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allgemeines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ähnlich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bsdf&amp;nee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ppc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(20)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helleres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bunteres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 also noticed that reducing the number of photon paths resulted in a general noise not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unlike the noise from NEE + BSDF sampling, while reducing the number of photons per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 generated a brighter, more colorful noise. Figure 5.8 illustrates two extremes that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can be gradually improved by increasing the number of photon paths or photons per cache.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226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Dieses Ding</a:t>
            </a:r>
            <a:r>
              <a:rPr lang="de-DE" baseline="0" dirty="0" smtClean="0"/>
              <a:t> hier approximieren</a:t>
            </a:r>
          </a:p>
          <a:p>
            <a:r>
              <a:rPr lang="de-DE" baseline="0" dirty="0" smtClean="0"/>
              <a:t>Große Frage: Wie wählt man p?</a:t>
            </a:r>
          </a:p>
          <a:p>
            <a:endParaRPr lang="de-DE" baseline="0" dirty="0" smtClean="0"/>
          </a:p>
          <a:p>
            <a:r>
              <a:rPr lang="de-DE" baseline="0" dirty="0" smtClean="0"/>
              <a:t>… und natürlich Kombinieren durch MIS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46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Vorverarbeitung:</a:t>
            </a:r>
          </a:p>
          <a:p>
            <a:pPr lvl="1"/>
            <a:r>
              <a:rPr lang="de-DE" dirty="0" smtClean="0"/>
              <a:t>Viele Photonen in die Szene werfen, Energie &amp; Einfallswinkel speichern</a:t>
            </a:r>
          </a:p>
          <a:p>
            <a:pPr lvl="1"/>
            <a:r>
              <a:rPr lang="de-DE" dirty="0" smtClean="0"/>
              <a:t>An vielen Stellen (</a:t>
            </a:r>
            <a:r>
              <a:rPr lang="de-DE" dirty="0" err="1" smtClean="0"/>
              <a:t>abh</a:t>
            </a:r>
            <a:r>
              <a:rPr lang="de-DE" dirty="0" smtClean="0"/>
              <a:t> von Photonen und Kamerastrahlen – später genauer) die n nächsten Photonen nehmen</a:t>
            </a:r>
          </a:p>
          <a:p>
            <a:pPr lvl="1"/>
            <a:r>
              <a:rPr lang="de-DE" dirty="0" smtClean="0"/>
              <a:t>Abhängig von Richtung und Energie Cache füllen</a:t>
            </a:r>
          </a:p>
          <a:p>
            <a:pPr lvl="1"/>
            <a:r>
              <a:rPr lang="de-DE" dirty="0" smtClean="0"/>
              <a:t>Parametrisierung: </a:t>
            </a:r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endParaRPr lang="de-DE" dirty="0" smtClean="0"/>
          </a:p>
          <a:p>
            <a:r>
              <a:rPr lang="de-DE" dirty="0" smtClean="0"/>
              <a:t>Rendern:</a:t>
            </a:r>
          </a:p>
          <a:p>
            <a:pPr lvl="1"/>
            <a:r>
              <a:rPr lang="de-DE" dirty="0" smtClean="0"/>
              <a:t>Ganz normales Path </a:t>
            </a:r>
            <a:r>
              <a:rPr lang="de-DE" dirty="0" err="1" smtClean="0"/>
              <a:t>Tracing</a:t>
            </a:r>
            <a:endParaRPr lang="de-DE" dirty="0" smtClean="0"/>
          </a:p>
          <a:p>
            <a:pPr lvl="1"/>
            <a:r>
              <a:rPr lang="de-DE" dirty="0" smtClean="0"/>
              <a:t>Aber: Um Pfade zu erweitern, wird gemischt zwischen BSDF Sampling und Caches, bzw. Next Event </a:t>
            </a:r>
            <a:r>
              <a:rPr lang="de-DE" dirty="0" err="1" smtClean="0"/>
              <a:t>Estimation</a:t>
            </a:r>
            <a:r>
              <a:rPr lang="de-DE" dirty="0" smtClean="0"/>
              <a:t> &amp; Caches.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9067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 Folie</a:t>
            </a:r>
            <a:r>
              <a:rPr lang="de-DE" baseline="0" dirty="0" smtClean="0"/>
              <a:t> wird superkurz, will nur kurz sagen dass man halt mit </a:t>
            </a:r>
            <a:r>
              <a:rPr lang="de-DE" baseline="0" dirty="0" err="1" smtClean="0"/>
              <a:t>Photonmapping</a:t>
            </a:r>
            <a:r>
              <a:rPr lang="de-DE" baseline="0" dirty="0" smtClean="0"/>
              <a:t> anfängt und sich ein paar Faktoren sparen kann.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237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Negativbeispiel, das können</a:t>
            </a:r>
            <a:r>
              <a:rPr lang="de-DE" baseline="0" dirty="0" smtClean="0"/>
              <a:t> IRCs nicht gut.</a:t>
            </a:r>
          </a:p>
          <a:p>
            <a:endParaRPr lang="de-DE" baseline="0" dirty="0" smtClean="0"/>
          </a:p>
          <a:p>
            <a:r>
              <a:rPr lang="de-DE" baseline="0" dirty="0" smtClean="0"/>
              <a:t>64spp</a:t>
            </a:r>
          </a:p>
          <a:p>
            <a:r>
              <a:rPr lang="de-DE" baseline="0" dirty="0" smtClean="0"/>
              <a:t>oben: BSDF&amp;NEE</a:t>
            </a:r>
          </a:p>
          <a:p>
            <a:r>
              <a:rPr lang="de-DE" baseline="0" dirty="0" smtClean="0"/>
              <a:t>Unten links: IRC&amp;NEE</a:t>
            </a:r>
          </a:p>
          <a:p>
            <a:r>
              <a:rPr lang="de-DE" baseline="0" dirty="0" smtClean="0"/>
              <a:t>Unten Rechts: IRC&amp;BSDF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006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488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150k </a:t>
            </a:r>
            <a:r>
              <a:rPr lang="de-DE" dirty="0" err="1" smtClean="0"/>
              <a:t>photonen</a:t>
            </a:r>
            <a:r>
              <a:rPr lang="de-DE" dirty="0" smtClean="0"/>
              <a:t>, 20k </a:t>
            </a:r>
            <a:r>
              <a:rPr lang="de-DE" dirty="0" err="1" smtClean="0"/>
              <a:t>caches</a:t>
            </a:r>
            <a:r>
              <a:rPr lang="de-DE" dirty="0" smtClean="0"/>
              <a:t>, 1k </a:t>
            </a:r>
            <a:r>
              <a:rPr lang="de-DE" dirty="0" err="1" smtClean="0"/>
              <a:t>ppc</a:t>
            </a:r>
            <a:r>
              <a:rPr lang="de-DE" dirty="0" smtClean="0"/>
              <a:t>, 128spp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nee&amp;irc</a:t>
            </a:r>
            <a:endParaRPr lang="de-DE" dirty="0" smtClean="0"/>
          </a:p>
          <a:p>
            <a:r>
              <a:rPr lang="de-DE" dirty="0" smtClean="0"/>
              <a:t>Unten links: </a:t>
            </a:r>
            <a:r>
              <a:rPr lang="de-DE" dirty="0" err="1" smtClean="0"/>
              <a:t>bsdf&amp;nee</a:t>
            </a:r>
            <a:endParaRPr lang="de-DE" dirty="0" smtClean="0"/>
          </a:p>
          <a:p>
            <a:r>
              <a:rPr lang="de-DE" dirty="0" smtClean="0"/>
              <a:t>Unten rechts: </a:t>
            </a:r>
            <a:r>
              <a:rPr lang="de-DE" dirty="0" err="1" smtClean="0"/>
              <a:t>bsdf&amp;irc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67974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  <a:p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 userDrawn="1"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/>
              <a:t>KIT – Universität des Landes Baden-Württemberg und</a:t>
            </a:r>
          </a:p>
          <a:p>
            <a:r>
              <a:rPr lang="de-DE" sz="80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 userDrawn="1"/>
        </p:nvSpPr>
        <p:spPr bwMode="auto">
          <a:xfrm>
            <a:off x="385763" y="3367088"/>
            <a:ext cx="4537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</a:rPr>
              <a:t>Institut für Visualisierung und Datenanalyse, Lehrstuhl für Computergrafik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Kekse\projekte\Bachelorarbeit\Präsentation\titelbi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63704"/>
            <a:ext cx="3956418" cy="16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Bachelorarbeit\Ausarbeitung\bilder\kugelbox\nee&amp;irc 250k20k2500 4096spp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02" y="3861048"/>
            <a:ext cx="2299389" cy="229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Kekse\projekte\Bachelorarbeit\Präsentation\titelbild_2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9" y="3992639"/>
            <a:ext cx="2664296" cy="216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2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7161F-0686-4A32-B5C2-6110D54CBF61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538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01DA-C805-49D6-936E-EF17408DE37B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26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D019-5134-4866-8BCC-6AD2983F956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510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1975" cy="648071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340768"/>
            <a:ext cx="8356600" cy="4752057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9348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isas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112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64446-9DE9-4EC1-92AB-907DF09BD351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582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864FC-C1F6-4F60-90E2-4C82285A7CB6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1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8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F499-D2C2-429B-A38D-874884AC2B44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573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C2FF-F6B1-4953-8BD6-DF423CDA3B5D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2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F657-D1DB-4306-82A3-A2011C94EF85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674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86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ADCC-593E-41F1-8EDC-3499514C881E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0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</a:t>
            </a:r>
            <a:r>
              <a:rPr lang="de-DE" dirty="0" err="1" smtClean="0"/>
              <a:t>of</a:t>
            </a:r>
            <a:r>
              <a:rPr lang="de-DE" dirty="0" smtClean="0"/>
              <a:t> Technology (KIT).</a:t>
            </a:r>
          </a:p>
          <a:p>
            <a:pPr lvl="0"/>
            <a:r>
              <a:rPr lang="de-DE" dirty="0" err="1" smtClean="0"/>
              <a:t>blablub</a:t>
            </a:r>
            <a:endParaRPr lang="de-DE" dirty="0" smtClean="0"/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Fakultät für Informatik,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Institut für Betriebs- und Dialogsysteme,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Lehrstuhl für Computergrafik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899"/>
              </a:spcBef>
              <a:spcAft>
                <a:spcPts val="0"/>
              </a:spcAft>
              <a:buNone/>
              <a:tabLst/>
            </a:pPr>
            <a:endParaRPr lang="de-DE" sz="900" b="0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643774FD-E815-4B85-B421-6F4167BD583D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FFB54-A4C6-43F5-85F0-3FD9312F6439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95280" y="1413000"/>
            <a:ext cx="8389440" cy="720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b" anchorCtr="0" compatLnSpc="0"/>
          <a:lstStyle/>
          <a:p>
            <a:pPr marL="0" marR="0" lvl="0" indent="0" algn="l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Irradiance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Importance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Sampling</a:t>
            </a:r>
            <a:endParaRPr lang="de-DE" sz="2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6720" y="2349360"/>
            <a:ext cx="8370360" cy="620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Bachelorarbeit</a:t>
            </a:r>
            <a:endParaRPr lang="de-DE" sz="1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Alisa Jung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Vorverarbeitung: Cache füllen (2)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Normalisiere Summe aller </a:t>
            </a:r>
            <a:r>
              <a:rPr lang="de-DE" dirty="0" err="1" smtClean="0"/>
              <a:t>Texel</a:t>
            </a:r>
            <a:r>
              <a:rPr lang="de-DE" dirty="0" smtClean="0"/>
              <a:t> auf 1</a:t>
            </a:r>
          </a:p>
          <a:p>
            <a:r>
              <a:rPr lang="de-DE" dirty="0" smtClean="0"/>
              <a:t>Monte-Carlo-Integration fordert: </a:t>
            </a:r>
            <a:r>
              <a:rPr lang="de-DE" dirty="0" err="1" smtClean="0"/>
              <a:t>pdf</a:t>
            </a:r>
            <a:r>
              <a:rPr lang="de-DE" dirty="0" smtClean="0"/>
              <a:t> &gt; 0 falls Beitrag möglich</a:t>
            </a:r>
          </a:p>
          <a:p>
            <a:pPr marL="0" indent="0">
              <a:buNone/>
            </a:pPr>
            <a:r>
              <a:rPr lang="de-DE" dirty="0" smtClean="0"/>
              <a:t>	</a:t>
            </a:r>
            <a:r>
              <a:rPr lang="de-DE" dirty="0" smtClean="0">
                <a:sym typeface="Wingdings" panose="05000000000000000000" pitchFamily="2" charset="2"/>
              </a:rPr>
              <a:t> Setze 0-Texel auf kleinen positiven Wert</a:t>
            </a:r>
          </a:p>
          <a:p>
            <a:pPr marL="0" indent="0">
              <a:buNone/>
            </a:pPr>
            <a:r>
              <a:rPr lang="de-DE" dirty="0">
                <a:sym typeface="Wingdings" panose="05000000000000000000" pitchFamily="2" charset="2"/>
              </a:rPr>
              <a:t>	</a:t>
            </a:r>
            <a:r>
              <a:rPr lang="de-DE" dirty="0" smtClean="0">
                <a:sym typeface="Wingdings" panose="05000000000000000000" pitchFamily="2" charset="2"/>
              </a:rPr>
              <a:t>Nach Normalisierung! Größenordnung der Energien schwankt.</a:t>
            </a:r>
            <a:endParaRPr lang="de-DE" dirty="0" smtClean="0"/>
          </a:p>
          <a:p>
            <a:r>
              <a:rPr lang="de-DE" dirty="0" smtClean="0"/>
              <a:t>Nochmal normalisieren.</a:t>
            </a:r>
          </a:p>
          <a:p>
            <a:pPr marL="0" indent="0">
              <a:buNone/>
            </a:pPr>
            <a:r>
              <a:rPr lang="de-DE" dirty="0" smtClean="0"/>
              <a:t>Ergebnis: Cache gefüllt </a:t>
            </a:r>
            <a:r>
              <a:rPr lang="de-DE" dirty="0" err="1" smtClean="0"/>
              <a:t>pdf</a:t>
            </a:r>
            <a:r>
              <a:rPr lang="de-DE" dirty="0" smtClean="0"/>
              <a:t> gemessen über </a:t>
            </a:r>
            <a:r>
              <a:rPr lang="de-DE" dirty="0" err="1" smtClean="0"/>
              <a:t>Texel</a:t>
            </a:r>
            <a:r>
              <a:rPr lang="de-DE" dirty="0" smtClean="0"/>
              <a:t> Space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8035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Vorverarbeitung: Cache füllen (3)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Umwandlung der </a:t>
            </a:r>
            <a:r>
              <a:rPr lang="de-DE" dirty="0" err="1" smtClean="0"/>
              <a:t>pdf</a:t>
            </a:r>
            <a:r>
              <a:rPr lang="de-DE" dirty="0" smtClean="0"/>
              <a:t>-Werte in </a:t>
            </a:r>
            <a:r>
              <a:rPr lang="de-DE" dirty="0" err="1" smtClean="0"/>
              <a:t>pdf</a:t>
            </a:r>
            <a:r>
              <a:rPr lang="de-DE" dirty="0" smtClean="0"/>
              <a:t> über Raumwinkel:</a:t>
            </a:r>
          </a:p>
          <a:p>
            <a:r>
              <a:rPr lang="de-DE" dirty="0" err="1" smtClean="0"/>
              <a:t>blabla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8001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  <p:pic>
        <p:nvPicPr>
          <p:cNvPr id="2050" name="Picture 2" descr="E:\Kekse\projekte\Bachelorarbeit\Ausarbeitung\bilder\veach\bsdf und nee - 64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83" y="1248268"/>
            <a:ext cx="3819760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Kekse\projekte\Bachelorarbeit\Ausarbeitung\bilder\veach\cachecombos_64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1" y="3794775"/>
            <a:ext cx="7639523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97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  <p:pic>
        <p:nvPicPr>
          <p:cNvPr id="3075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818" y="562700"/>
            <a:ext cx="2753308" cy="275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38734"/>
            <a:ext cx="6189712" cy="309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39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pic>
        <p:nvPicPr>
          <p:cNvPr id="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  <p:pic>
        <p:nvPicPr>
          <p:cNvPr id="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1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  <p:pic>
        <p:nvPicPr>
          <p:cNvPr id="4098" name="Picture 2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818" y="562700"/>
            <a:ext cx="2753308" cy="275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Kekse\projekte\Bachelorarbeit\Ausarbeitung\bilder\spiegelbox\bsdfcombos_128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38734"/>
            <a:ext cx="6189712" cy="309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00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  <p:pic>
        <p:nvPicPr>
          <p:cNvPr id="5122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4962"/>
            <a:ext cx="6862962" cy="686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4962"/>
            <a:ext cx="6862962" cy="686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Kekse\projekte\Bachelorarbeit\Ausarbeitung\bilder\spiegelbox\nee&amp;bsdf_25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4962"/>
            <a:ext cx="6862962" cy="686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39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  <p:pic>
        <p:nvPicPr>
          <p:cNvPr id="9218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96451"/>
            <a:ext cx="6739137" cy="505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96450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296449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04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  <p:pic>
        <p:nvPicPr>
          <p:cNvPr id="6146" name="Picture 2" descr="E:\Kekse\projekte\Bachelorarbeit\Ausarbeitung\bilder\kugelbox\caches\artefac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395912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llipse 5"/>
          <p:cNvSpPr/>
          <p:nvPr/>
        </p:nvSpPr>
        <p:spPr>
          <a:xfrm>
            <a:off x="1547664" y="3068960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5436096" y="3070508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/>
          <p:cNvSpPr/>
          <p:nvPr/>
        </p:nvSpPr>
        <p:spPr>
          <a:xfrm>
            <a:off x="380160" y="3328052"/>
            <a:ext cx="1296144" cy="108012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529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</a:t>
            </a:r>
            <a:r>
              <a:rPr lang="de-DE" dirty="0" err="1" smtClean="0"/>
              <a:t>photons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  <p:pic>
        <p:nvPicPr>
          <p:cNvPr id="7170" name="Picture 2" descr="E:\Kekse\projekte\Bachelorarbeit\Ausarbeitung\bilder\kugelbox\caches\different_nois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360634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10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Goal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 </a:t>
            </a:r>
            <a:r>
              <a:rPr lang="de-DE" dirty="0" smtClean="0"/>
              <a:t> </a:t>
            </a:r>
          </a:p>
          <a:p>
            <a:r>
              <a:rPr lang="de-DE" dirty="0"/>
              <a:t> 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err="1" smtClean="0"/>
              <a:t>Importance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…</a:t>
            </a:r>
          </a:p>
          <a:p>
            <a:r>
              <a:rPr lang="de-DE" dirty="0" smtClean="0"/>
              <a:t>The </a:t>
            </a:r>
            <a:r>
              <a:rPr lang="de-DE" dirty="0" err="1" smtClean="0"/>
              <a:t>cosine</a:t>
            </a:r>
            <a:r>
              <a:rPr lang="de-DE" dirty="0" smtClean="0"/>
              <a:t>:</a:t>
            </a:r>
          </a:p>
          <a:p>
            <a:r>
              <a:rPr lang="de-DE" dirty="0" smtClean="0"/>
              <a:t>The </a:t>
            </a:r>
            <a:r>
              <a:rPr lang="de-DE" dirty="0" err="1" smtClean="0"/>
              <a:t>bsdf</a:t>
            </a:r>
            <a:r>
              <a:rPr lang="de-DE" dirty="0" smtClean="0"/>
              <a:t>:</a:t>
            </a:r>
            <a:endParaRPr lang="de-DE" dirty="0"/>
          </a:p>
          <a:p>
            <a:r>
              <a:rPr lang="de-DE" dirty="0" err="1"/>
              <a:t>Incident</a:t>
            </a:r>
            <a:r>
              <a:rPr lang="de-DE" dirty="0"/>
              <a:t> </a:t>
            </a:r>
            <a:r>
              <a:rPr lang="de-DE" dirty="0" err="1" smtClean="0"/>
              <a:t>Radiance</a:t>
            </a:r>
            <a:r>
              <a:rPr lang="de-DE" dirty="0" smtClean="0"/>
              <a:t> (    ):</a:t>
            </a:r>
            <a:endParaRPr lang="de-DE" dirty="0"/>
          </a:p>
          <a:p>
            <a:pPr lvl="1"/>
            <a:r>
              <a:rPr lang="de-DE" sz="2000" dirty="0">
                <a:ea typeface="+mn-ea"/>
                <a:cs typeface="+mn-cs"/>
              </a:rPr>
              <a:t>Next </a:t>
            </a:r>
            <a:r>
              <a:rPr lang="de-DE" sz="2000" dirty="0" err="1">
                <a:ea typeface="+mn-ea"/>
                <a:cs typeface="+mn-cs"/>
              </a:rPr>
              <a:t>event</a:t>
            </a:r>
            <a:r>
              <a:rPr lang="de-DE" sz="2000" dirty="0">
                <a:ea typeface="+mn-ea"/>
                <a:cs typeface="+mn-cs"/>
              </a:rPr>
              <a:t> </a:t>
            </a:r>
            <a:r>
              <a:rPr lang="de-DE" sz="2000" dirty="0" err="1">
                <a:ea typeface="+mn-ea"/>
                <a:cs typeface="+mn-cs"/>
              </a:rPr>
              <a:t>estimation</a:t>
            </a:r>
            <a:endParaRPr lang="de-DE" sz="2000" dirty="0">
              <a:ea typeface="+mn-ea"/>
              <a:cs typeface="+mn-cs"/>
            </a:endParaRPr>
          </a:p>
          <a:p>
            <a:pPr lvl="1"/>
            <a:r>
              <a:rPr lang="de-DE" sz="2000" b="1" dirty="0">
                <a:ea typeface="+mn-ea"/>
                <a:cs typeface="+mn-cs"/>
              </a:rPr>
              <a:t>Caches </a:t>
            </a:r>
            <a:r>
              <a:rPr lang="de-DE" sz="2000" b="1" dirty="0" err="1">
                <a:ea typeface="+mn-ea"/>
                <a:cs typeface="+mn-cs"/>
              </a:rPr>
              <a:t>for</a:t>
            </a:r>
            <a:r>
              <a:rPr lang="de-DE" sz="2000" b="1" dirty="0">
                <a:ea typeface="+mn-ea"/>
                <a:cs typeface="+mn-cs"/>
              </a:rPr>
              <a:t> </a:t>
            </a:r>
            <a:r>
              <a:rPr lang="de-DE" sz="2000" b="1" dirty="0" err="1">
                <a:ea typeface="+mn-ea"/>
                <a:cs typeface="+mn-cs"/>
              </a:rPr>
              <a:t>incident</a:t>
            </a:r>
            <a:r>
              <a:rPr lang="de-DE" sz="2000" b="1" dirty="0">
                <a:ea typeface="+mn-ea"/>
                <a:cs typeface="+mn-cs"/>
              </a:rPr>
              <a:t> </a:t>
            </a:r>
            <a:r>
              <a:rPr lang="de-DE" sz="2000" b="1" dirty="0" err="1">
                <a:ea typeface="+mn-ea"/>
                <a:cs typeface="+mn-cs"/>
              </a:rPr>
              <a:t>radiance</a:t>
            </a:r>
            <a:endParaRPr lang="de-DE" sz="2000" b="1" dirty="0">
              <a:ea typeface="+mn-ea"/>
              <a:cs typeface="+mn-cs"/>
            </a:endParaRPr>
          </a:p>
          <a:p>
            <a:endParaRPr lang="de-DE" dirty="0" smtClean="0"/>
          </a:p>
          <a:p>
            <a:endParaRPr lang="de-DE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356600" cy="1093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4022651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19130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5"/>
          <a:stretch/>
        </p:blipFill>
        <p:spPr bwMode="auto">
          <a:xfrm>
            <a:off x="2680204" y="3475250"/>
            <a:ext cx="51435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E:\Kekse\projekte\Bachelorarbeit\Ausarbeitung\bilder\veach\bsdf_6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45548"/>
            <a:ext cx="3531308" cy="235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r="7849"/>
          <a:stretch/>
        </p:blipFill>
        <p:spPr bwMode="auto">
          <a:xfrm>
            <a:off x="2877184" y="4502076"/>
            <a:ext cx="298451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E:\Kekse\projekte\Bachelorarbeit\Ausarbeitung\bilder\veach\nur nee - 64spp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45547"/>
            <a:ext cx="3531308" cy="235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74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</a:t>
            </a:r>
            <a:r>
              <a:rPr lang="de-DE" dirty="0" err="1" smtClean="0"/>
              <a:t>Sphere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3344118"/>
              </p:ext>
            </p:extLst>
          </p:nvPr>
        </p:nvGraphicFramePr>
        <p:xfrm>
          <a:off x="392113" y="1476162"/>
          <a:ext cx="83566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9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84751"/>
            <a:ext cx="1396077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38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Egg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5476582"/>
              </p:ext>
            </p:extLst>
          </p:nvPr>
        </p:nvGraphicFramePr>
        <p:xfrm>
          <a:off x="392113" y="1476162"/>
          <a:ext cx="83566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8194" name="Picture 2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84751"/>
            <a:ext cx="1861436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5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Restrictions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Geometric</a:t>
            </a:r>
            <a:r>
              <a:rPr lang="de-DE" dirty="0" smtClean="0"/>
              <a:t> </a:t>
            </a:r>
            <a:r>
              <a:rPr lang="de-DE" dirty="0" err="1" smtClean="0"/>
              <a:t>optics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/>
              <a:t> </a:t>
            </a:r>
            <a:r>
              <a:rPr lang="de-DE" dirty="0" err="1" smtClean="0"/>
              <a:t>participating</a:t>
            </a:r>
            <a:r>
              <a:rPr lang="de-DE" dirty="0" smtClean="0"/>
              <a:t> </a:t>
            </a:r>
            <a:r>
              <a:rPr lang="de-DE" dirty="0" err="1" smtClean="0"/>
              <a:t>media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subsurface</a:t>
            </a:r>
            <a:r>
              <a:rPr lang="de-DE" dirty="0" smtClean="0"/>
              <a:t> </a:t>
            </a:r>
            <a:r>
              <a:rPr lang="de-DE" dirty="0" err="1" smtClean="0"/>
              <a:t>scattering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relativistic</a:t>
            </a:r>
            <a:r>
              <a:rPr lang="de-DE" dirty="0" smtClean="0"/>
              <a:t> </a:t>
            </a:r>
            <a:r>
              <a:rPr lang="de-DE" dirty="0" err="1" smtClean="0"/>
              <a:t>effects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light </a:t>
            </a:r>
            <a:r>
              <a:rPr lang="de-DE" dirty="0" err="1" smtClean="0"/>
              <a:t>sources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252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Skizze - Funktionsprinzip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846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Steps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endParaRPr lang="de-DE" dirty="0" smtClean="0"/>
          </a:p>
          <a:p>
            <a:pPr lvl="1"/>
            <a:r>
              <a:rPr lang="de-DE" dirty="0" smtClean="0"/>
              <a:t>Photon Mapping</a:t>
            </a:r>
          </a:p>
          <a:p>
            <a:pPr lvl="1"/>
            <a:r>
              <a:rPr lang="de-DE" dirty="0" smtClean="0"/>
              <a:t>Place Caches</a:t>
            </a:r>
          </a:p>
          <a:p>
            <a:pPr lvl="1"/>
            <a:r>
              <a:rPr lang="de-DE" dirty="0" err="1" smtClean="0"/>
              <a:t>Fill</a:t>
            </a:r>
            <a:r>
              <a:rPr lang="de-DE" dirty="0" smtClean="0"/>
              <a:t> Caches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Rendering</a:t>
            </a:r>
          </a:p>
          <a:p>
            <a:pPr lvl="1"/>
            <a:r>
              <a:rPr lang="de-DE" dirty="0" err="1" smtClean="0"/>
              <a:t>Use</a:t>
            </a:r>
            <a:r>
              <a:rPr lang="de-DE" dirty="0" smtClean="0"/>
              <a:t> Caches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extend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smtClean="0"/>
              <a:t>MIS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bsdf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r>
              <a:rPr lang="de-DE" dirty="0" smtClean="0"/>
              <a:t> / </a:t>
            </a:r>
            <a:r>
              <a:rPr lang="de-DE" dirty="0" err="1" smtClean="0"/>
              <a:t>next</a:t>
            </a:r>
            <a:r>
              <a:rPr lang="de-DE" dirty="0" smtClean="0"/>
              <a:t> 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8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Vorverarbeitung: Photon Mapping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Gesamtenergie ausreichend, Wellenlengen nicht berücksichtigt</a:t>
            </a:r>
          </a:p>
          <a:p>
            <a:r>
              <a:rPr lang="de-DE" dirty="0" smtClean="0"/>
              <a:t>Nur relative Energie benötigt: Wahrscheinlichkeiten am Anfang fallen weg</a:t>
            </a:r>
          </a:p>
          <a:p>
            <a:r>
              <a:rPr lang="de-DE" dirty="0" err="1" smtClean="0"/>
              <a:t>kD</a:t>
            </a:r>
            <a:r>
              <a:rPr lang="de-DE" dirty="0" smtClean="0"/>
              <a:t>- Baum speichern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080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Vorverarbeitung: Caches Platzieren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Stellen, an denen lichtmäßig viel los ist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 Zufällige Photonen als Cachepositionen nehmen</a:t>
            </a:r>
            <a:endParaRPr lang="de-DE" dirty="0" smtClean="0"/>
          </a:p>
          <a:p>
            <a:r>
              <a:rPr lang="de-DE" dirty="0" smtClean="0"/>
              <a:t>Stellen, die öfter von Kamerastrahlen getroffen werden</a:t>
            </a:r>
          </a:p>
          <a:p>
            <a:pPr lvl="1">
              <a:buFont typeface="Wingdings"/>
              <a:buChar char="à"/>
            </a:pPr>
            <a:r>
              <a:rPr lang="de-DE" dirty="0" smtClean="0">
                <a:sym typeface="Wingdings" panose="05000000000000000000" pitchFamily="2" charset="2"/>
              </a:rPr>
              <a:t>Je 8x8 Pixelblock ein Kamerastrahl, Cache an erstem </a:t>
            </a:r>
            <a:r>
              <a:rPr lang="de-DE" dirty="0" err="1" smtClean="0">
                <a:sym typeface="Wingdings" panose="05000000000000000000" pitchFamily="2" charset="2"/>
              </a:rPr>
              <a:t>nichtspekularem</a:t>
            </a:r>
            <a:r>
              <a:rPr lang="de-DE" dirty="0" smtClean="0">
                <a:sym typeface="Wingdings" panose="05000000000000000000" pitchFamily="2" charset="2"/>
              </a:rPr>
              <a:t> Schnittpunkt mit Szene</a:t>
            </a:r>
            <a:endParaRPr lang="de-DE" dirty="0">
              <a:sym typeface="Wingdings" panose="05000000000000000000" pitchFamily="2" charset="2"/>
            </a:endParaRPr>
          </a:p>
          <a:p>
            <a:pPr lvl="1">
              <a:buFont typeface="Wingdings"/>
              <a:buChar char="à"/>
            </a:pPr>
            <a:endParaRPr lang="de-DE" dirty="0">
              <a:sym typeface="Wingdings" panose="05000000000000000000" pitchFamily="2" charset="2"/>
            </a:endParaRP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Caches werden nur an nicht-ideal-</a:t>
            </a:r>
            <a:r>
              <a:rPr lang="de-DE" dirty="0" err="1" smtClean="0">
                <a:sym typeface="Wingdings" panose="05000000000000000000" pitchFamily="2" charset="2"/>
              </a:rPr>
              <a:t>spekularen</a:t>
            </a:r>
            <a:r>
              <a:rPr lang="de-DE" dirty="0" smtClean="0">
                <a:sym typeface="Wingdings" panose="05000000000000000000" pitchFamily="2" charset="2"/>
              </a:rPr>
              <a:t> Oberflächen platziert.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94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Cache </a:t>
            </a:r>
            <a:r>
              <a:rPr lang="de-DE" dirty="0" err="1" smtClean="0"/>
              <a:t>Parameterization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3552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Vorverarbeitung: Cache füllen (1)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Nimm n nächste Photonen</a:t>
            </a:r>
          </a:p>
          <a:p>
            <a:pPr lvl="1"/>
            <a:r>
              <a:rPr lang="de-DE" dirty="0"/>
              <a:t>Rechne einfallende Richtung in Texturkoordinate um</a:t>
            </a:r>
          </a:p>
          <a:p>
            <a:pPr lvl="1"/>
            <a:r>
              <a:rPr lang="de-DE" dirty="0"/>
              <a:t>Addiere relative Energie auf Energie im </a:t>
            </a:r>
            <a:r>
              <a:rPr lang="de-DE" dirty="0" err="1" smtClean="0"/>
              <a:t>Texel</a:t>
            </a:r>
            <a:endParaRPr lang="de-DE" dirty="0" smtClean="0"/>
          </a:p>
          <a:p>
            <a:r>
              <a:rPr lang="de-DE" dirty="0" err="1" smtClean="0"/>
              <a:t>Gaussfilter</a:t>
            </a:r>
            <a:r>
              <a:rPr lang="de-DE" dirty="0" smtClean="0"/>
              <a:t> auf </a:t>
            </a:r>
            <a:r>
              <a:rPr lang="de-DE" dirty="0" err="1" smtClean="0"/>
              <a:t>Environmentmap</a:t>
            </a:r>
            <a:r>
              <a:rPr lang="de-DE" dirty="0" smtClean="0"/>
              <a:t> draufhauen</a:t>
            </a:r>
          </a:p>
          <a:p>
            <a:pPr marL="0" indent="0">
              <a:buNone/>
            </a:pPr>
            <a:r>
              <a:rPr lang="de-DE" dirty="0" smtClean="0"/>
              <a:t>Ergebnis: Cache gefüllt mit relativen Energien pro einfallender Richtung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01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lisa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763</Words>
  <Application>Microsoft Office PowerPoint</Application>
  <PresentationFormat>Bildschirmpräsentation (4:3)</PresentationFormat>
  <Paragraphs>169</Paragraphs>
  <Slides>21</Slides>
  <Notes>11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2" baseType="lpstr">
      <vt:lpstr>alisa</vt:lpstr>
      <vt:lpstr>PowerPoint-Präsentation</vt:lpstr>
      <vt:lpstr>Goal</vt:lpstr>
      <vt:lpstr>Restrictions</vt:lpstr>
      <vt:lpstr>Skizze - Funktionsprinzip</vt:lpstr>
      <vt:lpstr>Steps</vt:lpstr>
      <vt:lpstr>Vorverarbeitung: Photon Mapping</vt:lpstr>
      <vt:lpstr>Vorverarbeitung: Caches Platzieren</vt:lpstr>
      <vt:lpstr>Cache Parameterization</vt:lpstr>
      <vt:lpstr>Vorverarbeitung: Cache füllen (1)</vt:lpstr>
      <vt:lpstr>Vorverarbeitung: Cache füllen (2)</vt:lpstr>
      <vt:lpstr>Vorverarbeitung: Cache füllen (3)</vt:lpstr>
      <vt:lpstr>Results</vt:lpstr>
      <vt:lpstr>Results</vt:lpstr>
      <vt:lpstr>PowerPoint-Präsentation</vt:lpstr>
      <vt:lpstr>Results</vt:lpstr>
      <vt:lpstr>PowerPoint-Präsentation</vt:lpstr>
      <vt:lpstr>Results</vt:lpstr>
      <vt:lpstr>Different Cache Configurations: #Caches</vt:lpstr>
      <vt:lpstr>Different Cache Configurations: #photons</vt:lpstr>
      <vt:lpstr>Render Times: Glass Sphere</vt:lpstr>
      <vt:lpstr>Render Times: Glass Egg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die_hexe</dc:creator>
  <cp:lastModifiedBy>Customer</cp:lastModifiedBy>
  <cp:revision>139</cp:revision>
  <dcterms:created xsi:type="dcterms:W3CDTF">2014-06-08T16:21:51Z</dcterms:created>
  <dcterms:modified xsi:type="dcterms:W3CDTF">2015-05-10T19:15:22Z</dcterms:modified>
</cp:coreProperties>
</file>