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handoutMasterIdLst>
    <p:handoutMasterId r:id="rId32"/>
  </p:handoutMasterIdLst>
  <p:sldIdLst>
    <p:sldId id="256" r:id="rId2"/>
    <p:sldId id="264" r:id="rId3"/>
    <p:sldId id="292" r:id="rId4"/>
    <p:sldId id="266" r:id="rId5"/>
    <p:sldId id="259" r:id="rId6"/>
    <p:sldId id="267" r:id="rId7"/>
    <p:sldId id="280" r:id="rId8"/>
    <p:sldId id="261" r:id="rId9"/>
    <p:sldId id="281" r:id="rId10"/>
    <p:sldId id="282" r:id="rId11"/>
    <p:sldId id="283" r:id="rId12"/>
    <p:sldId id="269" r:id="rId13"/>
    <p:sldId id="288" r:id="rId14"/>
    <p:sldId id="290" r:id="rId15"/>
    <p:sldId id="268" r:id="rId16"/>
    <p:sldId id="274" r:id="rId17"/>
    <p:sldId id="275" r:id="rId18"/>
    <p:sldId id="276" r:id="rId19"/>
    <p:sldId id="284" r:id="rId20"/>
    <p:sldId id="291" r:id="rId21"/>
    <p:sldId id="295" r:id="rId22"/>
    <p:sldId id="286" r:id="rId23"/>
    <p:sldId id="285" r:id="rId24"/>
    <p:sldId id="287" r:id="rId25"/>
    <p:sldId id="279" r:id="rId26"/>
    <p:sldId id="293" r:id="rId27"/>
    <p:sldId id="294" r:id="rId28"/>
    <p:sldId id="271" r:id="rId29"/>
    <p:sldId id="296" r:id="rId30"/>
  </p:sldIdLst>
  <p:sldSz cx="9144000" cy="6858000" type="screen4x3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367">
          <p15:clr>
            <a:srgbClr val="A4A3A4"/>
          </p15:clr>
        </p15:guide>
        <p15:guide id="2" pos="238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82"/>
    <a:srgbClr val="38D0BA"/>
    <a:srgbClr val="0EC4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65143" autoAdjust="0"/>
  </p:normalViewPr>
  <p:slideViewPr>
    <p:cSldViewPr>
      <p:cViewPr varScale="1">
        <p:scale>
          <a:sx n="75" d="100"/>
          <a:sy n="75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3930" y="-114"/>
      </p:cViewPr>
      <p:guideLst>
        <p:guide orient="horz" pos="3367"/>
        <p:guide pos="23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NEE+BSDF</c:v>
                </c:pt>
              </c:strCache>
            </c:strRef>
          </c:tx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64</c:v>
                </c:pt>
                <c:pt idx="1">
                  <c:v>128</c:v>
                </c:pt>
                <c:pt idx="2">
                  <c:v>256</c:v>
                </c:pt>
                <c:pt idx="3">
                  <c:v>512</c:v>
                </c:pt>
              </c:numCache>
            </c:num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0.3</c:v>
                </c:pt>
                <c:pt idx="1">
                  <c:v>0.6</c:v>
                </c:pt>
                <c:pt idx="2">
                  <c:v>1.4</c:v>
                </c:pt>
                <c:pt idx="3">
                  <c:v>2.8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NEE+Caches</c:v>
                </c:pt>
              </c:strCache>
            </c:strRef>
          </c:tx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64</c:v>
                </c:pt>
                <c:pt idx="1">
                  <c:v>128</c:v>
                </c:pt>
                <c:pt idx="2">
                  <c:v>256</c:v>
                </c:pt>
                <c:pt idx="3">
                  <c:v>512</c:v>
                </c:pt>
              </c:numCache>
            </c:num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2.6</c:v>
                </c:pt>
                <c:pt idx="1">
                  <c:v>4.2</c:v>
                </c:pt>
                <c:pt idx="2">
                  <c:v>10.9</c:v>
                </c:pt>
                <c:pt idx="3">
                  <c:v>20.7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0168448"/>
        <c:axId val="160993216"/>
      </c:barChart>
      <c:catAx>
        <c:axId val="160168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0993216"/>
        <c:crosses val="autoZero"/>
        <c:auto val="1"/>
        <c:lblAlgn val="ctr"/>
        <c:lblOffset val="100"/>
        <c:noMultiLvlLbl val="0"/>
      </c:catAx>
      <c:valAx>
        <c:axId val="160993216"/>
        <c:scaling>
          <c:orientation val="minMax"/>
          <c:max val="25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0168448"/>
        <c:crosses val="autoZero"/>
        <c:crossBetween val="between"/>
        <c:majorUnit val="5"/>
      </c:valAx>
      <c:spPr>
        <a:ln cap="sq"/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NEE+BSDF</c:v>
                </c:pt>
              </c:strCache>
            </c:strRef>
          </c:tx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64</c:v>
                </c:pt>
                <c:pt idx="1">
                  <c:v>128</c:v>
                </c:pt>
                <c:pt idx="2">
                  <c:v>256</c:v>
                </c:pt>
                <c:pt idx="3">
                  <c:v>512</c:v>
                </c:pt>
              </c:numCache>
            </c:num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4.4000000000000004</c:v>
                </c:pt>
                <c:pt idx="3">
                  <c:v>8.5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NEE+Caches</c:v>
                </c:pt>
              </c:strCache>
            </c:strRef>
          </c:tx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64</c:v>
                </c:pt>
                <c:pt idx="1">
                  <c:v>128</c:v>
                </c:pt>
                <c:pt idx="2">
                  <c:v>256</c:v>
                </c:pt>
                <c:pt idx="3">
                  <c:v>512</c:v>
                </c:pt>
              </c:numCache>
            </c:num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4.8</c:v>
                </c:pt>
                <c:pt idx="1">
                  <c:v>8.5</c:v>
                </c:pt>
                <c:pt idx="2">
                  <c:v>19</c:v>
                </c:pt>
                <c:pt idx="3">
                  <c:v>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984448"/>
        <c:axId val="89425024"/>
      </c:barChart>
      <c:catAx>
        <c:axId val="90984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9425024"/>
        <c:crosses val="autoZero"/>
        <c:auto val="1"/>
        <c:lblAlgn val="ctr"/>
        <c:lblOffset val="100"/>
        <c:noMultiLvlLbl val="0"/>
      </c:catAx>
      <c:valAx>
        <c:axId val="89425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984448"/>
        <c:crosses val="autoZero"/>
        <c:crossBetween val="between"/>
        <c:majorUnit val="10"/>
      </c:valAx>
      <c:spPr>
        <a:ln cap="sq"/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Datumsplatzhalter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Fußzeilenplatzhalt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Foliennummernplatzhalter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684302F3-2793-4BE0-9B52-780BA0373090}" type="slidenum">
              <a:t>‹Nr.›</a:t>
            </a:fld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71606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4" name="Kopfzeilenplatzhalt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Datumsplatzhalter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Fußzeilenplatzhalt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7" name="Foliennummernplatzhalter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C4A3714-6941-45BE-BB40-8899FF029CE1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9307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de-DE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811400"/>
          </a:xfrm>
        </p:spPr>
        <p:txBody>
          <a:bodyPr/>
          <a:lstStyle/>
          <a:p>
            <a:pPr lvl="0"/>
            <a:r>
              <a:rPr lang="de-DE" dirty="0" smtClean="0"/>
              <a:t>Guten Morgen, Willkommen</a:t>
            </a:r>
            <a:r>
              <a:rPr lang="de-DE" baseline="0" dirty="0" smtClean="0"/>
              <a:t> zum Abschlussvortrag bei meiner BA über IIS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4649558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Problem: PDF in </a:t>
            </a:r>
            <a:r>
              <a:rPr lang="de-DE" dirty="0" err="1" smtClean="0"/>
              <a:t>Map</a:t>
            </a:r>
            <a:r>
              <a:rPr lang="de-DE" dirty="0" smtClean="0"/>
              <a:t> im Moment über </a:t>
            </a:r>
            <a:r>
              <a:rPr lang="de-DE" dirty="0" err="1" smtClean="0"/>
              <a:t>Texel</a:t>
            </a:r>
            <a:r>
              <a:rPr lang="de-DE" dirty="0" smtClean="0"/>
              <a:t> gemessen</a:t>
            </a:r>
            <a:r>
              <a:rPr lang="de-DE" baseline="0" dirty="0" smtClean="0"/>
              <a:t> (Summe = 1)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reicht, um damit zu </a:t>
            </a:r>
            <a:r>
              <a:rPr lang="de-DE" baseline="0" dirty="0" err="1" smtClean="0"/>
              <a:t>samplen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jetzt schon mal CDF rausziehen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Aber: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ist gleich viel Solid Angle (Bild 1)</a:t>
            </a:r>
          </a:p>
          <a:p>
            <a:pPr mar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haben den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berechnet (Bild 2)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Und die </a:t>
            </a:r>
            <a:r>
              <a:rPr lang="de-DE" baseline="0" dirty="0" err="1" smtClean="0">
                <a:sym typeface="Wingdings" panose="05000000000000000000" pitchFamily="2" charset="2"/>
              </a:rPr>
              <a:t>Map</a:t>
            </a:r>
            <a:r>
              <a:rPr lang="de-DE" baseline="0" dirty="0" smtClean="0">
                <a:sym typeface="Wingdings" panose="05000000000000000000" pitchFamily="2" charset="2"/>
              </a:rPr>
              <a:t> damit verrechnet =&gt;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-Werte über Raumwinkel</a:t>
            </a: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Wie korrekt? Jacobi-Determinante von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 Richtung</a:t>
            </a:r>
          </a:p>
          <a:p>
            <a:pPr marL="584100" lvl="1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Partielle Ableitung der Abb.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 </a:t>
            </a:r>
            <a:r>
              <a:rPr lang="de-DE" baseline="0" dirty="0" err="1" smtClean="0">
                <a:sym typeface="Wingdings" panose="05000000000000000000" pitchFamily="2" charset="2"/>
              </a:rPr>
              <a:t>Rrichtung</a:t>
            </a:r>
            <a:r>
              <a:rPr lang="de-DE" baseline="0" dirty="0" smtClean="0">
                <a:sym typeface="Wingdings" panose="05000000000000000000" pitchFamily="2" charset="2"/>
              </a:rPr>
              <a:t> in Jacobimatrix, davon Determinante</a:t>
            </a:r>
          </a:p>
          <a:p>
            <a:pPr mar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TODO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/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Problem: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hat den selben Raumwinkel: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in der Mitte der Flächen nehmen mehr ein,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am Rand weniger  Naiv *</a:t>
            </a:r>
            <a:r>
              <a:rPr lang="de-DE" baseline="0" dirty="0" err="1" smtClean="0">
                <a:sym typeface="Wingdings" panose="05000000000000000000" pitchFamily="2" charset="2"/>
              </a:rPr>
              <a:t>anzahl</a:t>
            </a:r>
            <a:r>
              <a:rPr lang="de-DE" baseline="0" dirty="0" smtClean="0">
                <a:sym typeface="Wingdings" panose="05000000000000000000" pitchFamily="2" charset="2"/>
              </a:rPr>
              <a:t> 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/ 2 </a:t>
            </a:r>
            <a:r>
              <a:rPr lang="de-DE" baseline="0" dirty="0" err="1" smtClean="0">
                <a:sym typeface="Wingdings" panose="05000000000000000000" pitchFamily="2" charset="2"/>
              </a:rPr>
              <a:t>pi</a:t>
            </a:r>
            <a:r>
              <a:rPr lang="de-DE" baseline="0" dirty="0" smtClean="0">
                <a:sym typeface="Wingdings" panose="05000000000000000000" pitchFamily="2" charset="2"/>
              </a:rPr>
              <a:t>    reicht nicht.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Diese unterschiedlichen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muss man in die </a:t>
            </a:r>
            <a:r>
              <a:rPr lang="de-DE" baseline="0" dirty="0" err="1" smtClean="0">
                <a:sym typeface="Wingdings" panose="05000000000000000000" pitchFamily="2" charset="2"/>
              </a:rPr>
              <a:t>Octahedron-Map</a:t>
            </a:r>
            <a:r>
              <a:rPr lang="de-DE" baseline="0" dirty="0" smtClean="0">
                <a:sym typeface="Wingdings" panose="05000000000000000000" pitchFamily="2" charset="2"/>
              </a:rPr>
              <a:t> noch mit einbeziehen, damit man eine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 über dem Raumwinkel kriegt.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- Bild mit verschiedenen </a:t>
            </a:r>
            <a:r>
              <a:rPr lang="de-DE" baseline="0" dirty="0" err="1" smtClean="0">
                <a:sym typeface="Wingdings" panose="05000000000000000000" pitchFamily="2" charset="2"/>
              </a:rPr>
              <a:t>graumaps</a:t>
            </a:r>
            <a:r>
              <a:rPr lang="de-DE" baseline="0" dirty="0" smtClean="0">
                <a:sym typeface="Wingdings" panose="05000000000000000000" pitchFamily="2" charset="2"/>
              </a:rPr>
              <a:t> kommt raus, das ist nicht so wichtig wie wir das gemacht haben.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0599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19503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verrauschter</a:t>
            </a:r>
          </a:p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</a:t>
            </a:r>
            <a:r>
              <a:rPr lang="de-DE" baseline="0" dirty="0" smtClean="0"/>
              <a:t>verrauschter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Negativbeispiel, das können</a:t>
            </a:r>
            <a:r>
              <a:rPr lang="de-DE" baseline="0" dirty="0" smtClean="0"/>
              <a:t> IRCs nicht gut.</a:t>
            </a:r>
          </a:p>
          <a:p>
            <a:endParaRPr lang="de-DE" baseline="0" dirty="0" smtClean="0"/>
          </a:p>
          <a:p>
            <a:r>
              <a:rPr lang="de-DE" baseline="0" dirty="0" smtClean="0"/>
              <a:t>64spp</a:t>
            </a:r>
          </a:p>
          <a:p>
            <a:r>
              <a:rPr lang="de-DE" baseline="0" dirty="0" smtClean="0"/>
              <a:t>oben: BSDF&amp;NEE</a:t>
            </a:r>
          </a:p>
          <a:p>
            <a:r>
              <a:rPr lang="de-DE" baseline="0" dirty="0" smtClean="0"/>
              <a:t>Unten links: IRC&amp;NEE</a:t>
            </a:r>
          </a:p>
          <a:p>
            <a:r>
              <a:rPr lang="de-DE" baseline="0" dirty="0" smtClean="0"/>
              <a:t>Unten Rechts: IRC&amp;BSDF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006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Pfade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(2k)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allgemeines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ähnlich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wie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bsdf&amp;nee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ppc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(20)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helleres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bunteres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 also noticed that reducing the number of photon paths resulted in a general noise not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unlike the noise from NEE + BSDF sampling, while reducing the number of photons per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 generated a brighter, more colorful noise. Figure 5.8 illustrates two extremes that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can be gradually improved by increasing the number of photon paths or photons per cache.</a:t>
            </a: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TODO</a:t>
            </a:r>
            <a:b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</a:b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naja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da hat man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dann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halt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eigentlich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hauptsächlich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nach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der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gesamplet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viele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caches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sind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wahrsch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eh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komplett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leer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ausgegangen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und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wurden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dann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ignoriert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	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Fireflies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durch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zu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starke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unterschiede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in den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cachewerten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52263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Vorverarbeitung</a:t>
            </a:r>
            <a:r>
              <a:rPr lang="de-DE" baseline="0" dirty="0" smtClean="0"/>
              <a:t> 55sec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err="1" smtClean="0"/>
              <a:t>Mitsuba</a:t>
            </a:r>
            <a:r>
              <a:rPr lang="de-DE" dirty="0" smtClean="0"/>
              <a:t> PT 512spp</a:t>
            </a:r>
            <a:r>
              <a:rPr lang="de-DE" baseline="0" dirty="0" smtClean="0"/>
              <a:t> 2,0min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err="1" smtClean="0"/>
              <a:t>Bidir</a:t>
            </a:r>
            <a:r>
              <a:rPr lang="de-DE" dirty="0" smtClean="0"/>
              <a:t> </a:t>
            </a:r>
            <a:r>
              <a:rPr lang="de-DE" dirty="0" err="1" smtClean="0"/>
              <a:t>MaxDepth</a:t>
            </a:r>
            <a:r>
              <a:rPr lang="de-DE" baseline="0" dirty="0" smtClean="0"/>
              <a:t> 20, 128spp 4.6 min</a:t>
            </a:r>
          </a:p>
          <a:p>
            <a:r>
              <a:rPr lang="de-DE" baseline="0" dirty="0" smtClean="0"/>
              <a:t>		   10, 128spp 3.1 min</a:t>
            </a:r>
          </a:p>
          <a:p>
            <a:r>
              <a:rPr lang="de-DE" baseline="0" dirty="0" smtClean="0"/>
              <a:t>		   20, 256spp 9.3 min</a:t>
            </a:r>
            <a:endParaRPr lang="de-DE" dirty="0" smtClean="0"/>
          </a:p>
          <a:p>
            <a:r>
              <a:rPr lang="de-DE" dirty="0" smtClean="0"/>
              <a:t>		</a:t>
            </a:r>
            <a:r>
              <a:rPr lang="de-DE" baseline="0" dirty="0" smtClean="0"/>
              <a:t>   10, 256spp 6.2 min</a:t>
            </a:r>
            <a:endParaRPr lang="de-DE" dirty="0" smtClean="0"/>
          </a:p>
          <a:p>
            <a:endParaRPr lang="de-DE" dirty="0" smtClean="0"/>
          </a:p>
          <a:p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4096: BSDF</a:t>
            </a:r>
            <a:r>
              <a:rPr lang="de-DE" dirty="0" smtClean="0"/>
              <a:t> </a:t>
            </a:r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22,6</a:t>
            </a:r>
            <a:r>
              <a:rPr lang="de-DE" dirty="0" smtClean="0"/>
              <a:t>  Caches </a:t>
            </a:r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152,1</a:t>
            </a:r>
            <a:r>
              <a:rPr lang="de-DE" dirty="0" smtClean="0"/>
              <a:t>  (</a:t>
            </a:r>
            <a:r>
              <a:rPr lang="de-DE" dirty="0" err="1" smtClean="0"/>
              <a:t>Bidir</a:t>
            </a:r>
            <a:r>
              <a:rPr lang="de-DE" dirty="0" smtClean="0"/>
              <a:t> nicht gemacht</a:t>
            </a:r>
            <a:r>
              <a:rPr lang="de-DE" dirty="0" smtClean="0"/>
              <a:t>)</a:t>
            </a:r>
          </a:p>
          <a:p>
            <a:endParaRPr lang="de-DE" dirty="0" smtClean="0"/>
          </a:p>
          <a:p>
            <a:r>
              <a:rPr lang="de-DE" dirty="0" smtClean="0"/>
              <a:t>14 primitives. </a:t>
            </a:r>
            <a:r>
              <a:rPr lang="de-DE" dirty="0" err="1" smtClean="0"/>
              <a:t>Preliminary</a:t>
            </a:r>
            <a:r>
              <a:rPr lang="de-DE" dirty="0" smtClean="0"/>
              <a:t> </a:t>
            </a:r>
            <a:r>
              <a:rPr lang="de-DE" dirty="0" err="1" smtClean="0"/>
              <a:t>index</a:t>
            </a:r>
            <a:r>
              <a:rPr lang="de-DE" dirty="0" smtClean="0"/>
              <a:t> </a:t>
            </a:r>
            <a:r>
              <a:rPr lang="de-DE" dirty="0" err="1" smtClean="0"/>
              <a:t>list</a:t>
            </a:r>
            <a:r>
              <a:rPr lang="de-DE" dirty="0" smtClean="0"/>
              <a:t>: 64B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TODO: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Anzahl Caches / Photonen / … dazuschreiben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Zeiten für </a:t>
            </a:r>
            <a:r>
              <a:rPr lang="de-DE" dirty="0" err="1" smtClean="0"/>
              <a:t>Bidir</a:t>
            </a:r>
            <a:r>
              <a:rPr lang="de-DE" dirty="0" smtClean="0"/>
              <a:t> mit dazu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76586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Vorv</a:t>
            </a:r>
            <a:r>
              <a:rPr lang="de-DE" dirty="0" smtClean="0"/>
              <a:t>: 1.1min</a:t>
            </a:r>
            <a:endParaRPr lang="de-DE" dirty="0" smtClean="0"/>
          </a:p>
          <a:p>
            <a:r>
              <a:rPr lang="de-DE" dirty="0" smtClean="0"/>
              <a:t>Verhältnis: 4x so viele</a:t>
            </a:r>
          </a:p>
          <a:p>
            <a:endParaRPr lang="de-DE" dirty="0" smtClean="0"/>
          </a:p>
          <a:p>
            <a:r>
              <a:rPr lang="de-DE" dirty="0" smtClean="0"/>
              <a:t>3392</a:t>
            </a:r>
            <a:r>
              <a:rPr lang="de-DE" baseline="0" dirty="0" smtClean="0"/>
              <a:t> primitive. </a:t>
            </a:r>
            <a:r>
              <a:rPr lang="de-DE" baseline="0" dirty="0" err="1" smtClean="0"/>
              <a:t>Preliminary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index</a:t>
            </a:r>
            <a:r>
              <a:rPr lang="de-DE" baseline="0" dirty="0" smtClean="0"/>
              <a:t> </a:t>
            </a:r>
            <a:r>
              <a:rPr lang="de-DE" baseline="0" dirty="0" err="1" smtClean="0"/>
              <a:t>list</a:t>
            </a:r>
            <a:r>
              <a:rPr lang="de-DE" baseline="0" dirty="0" smtClean="0"/>
              <a:t>: 13.3KiB</a:t>
            </a:r>
            <a:endParaRPr lang="de-DE" dirty="0" smtClean="0"/>
          </a:p>
          <a:p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4096</a:t>
            </a:r>
            <a:r>
              <a:rPr lang="de-DE" dirty="0" smtClean="0"/>
              <a:t> </a:t>
            </a:r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71</a:t>
            </a:r>
            <a:r>
              <a:rPr lang="de-DE" dirty="0" smtClean="0"/>
              <a:t> </a:t>
            </a:r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281</a:t>
            </a:r>
            <a:r>
              <a:rPr lang="de-DE" dirty="0" smtClean="0"/>
              <a:t> </a:t>
            </a:r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TODO: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Anzahl Caches / Photonen / … dazuschreiben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Zeiten für </a:t>
            </a:r>
            <a:r>
              <a:rPr lang="de-DE" dirty="0" err="1" smtClean="0"/>
              <a:t>Bidir</a:t>
            </a:r>
            <a:r>
              <a:rPr lang="de-DE" dirty="0" smtClean="0"/>
              <a:t> mit dazu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Gleiche</a:t>
            </a:r>
            <a:r>
              <a:rPr lang="de-DE" baseline="0" dirty="0" smtClean="0"/>
              <a:t> Farben &amp; Format wie Folie davor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16761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TODO</a:t>
            </a:r>
          </a:p>
          <a:p>
            <a:endParaRPr lang="de-DE" dirty="0" smtClean="0"/>
          </a:p>
          <a:p>
            <a:r>
              <a:rPr lang="de-DE" dirty="0" err="1" smtClean="0"/>
              <a:t>Joah</a:t>
            </a:r>
            <a:r>
              <a:rPr lang="de-DE" baseline="0" dirty="0" smtClean="0"/>
              <a:t> man kriegt mit den Caches so Kaustik-kram schon deutlich besser hin, aber die Zeiten waren katastrophal</a:t>
            </a:r>
          </a:p>
          <a:p>
            <a:r>
              <a:rPr lang="de-DE" baseline="0" dirty="0" smtClean="0"/>
              <a:t>Überraschung: Caches + NEE zusammen sehr performant; wir hatten ursprünglich vor, NEE durch Caches zu ersetzen</a:t>
            </a:r>
          </a:p>
          <a:p>
            <a:endParaRPr lang="de-DE" baseline="0" dirty="0" smtClean="0"/>
          </a:p>
          <a:p>
            <a:r>
              <a:rPr lang="de-DE" baseline="0" dirty="0" smtClean="0"/>
              <a:t>Jetzt würde ich eigentlich Vorschläge machen für Future Work, ABER wir haben hier dieses Paper gefunden (leider erst nach der </a:t>
            </a:r>
            <a:r>
              <a:rPr lang="de-DE" baseline="0" dirty="0" err="1" smtClean="0"/>
              <a:t>abgabe</a:t>
            </a:r>
            <a:r>
              <a:rPr lang="de-DE" baseline="0" dirty="0" smtClean="0"/>
              <a:t>), von der </a:t>
            </a:r>
            <a:r>
              <a:rPr lang="de-DE" baseline="0" dirty="0" err="1" smtClean="0"/>
              <a:t>Siggraph</a:t>
            </a:r>
            <a:r>
              <a:rPr lang="de-DE" baseline="0" dirty="0" smtClean="0"/>
              <a:t> letztes Jahr</a:t>
            </a:r>
          </a:p>
          <a:p>
            <a:endParaRPr lang="de-DE" baseline="0" dirty="0" smtClean="0"/>
          </a:p>
          <a:p>
            <a:r>
              <a:rPr lang="de-DE" baseline="0" dirty="0" smtClean="0"/>
              <a:t>Die machen etwas sehr ähnliches: </a:t>
            </a:r>
            <a:r>
              <a:rPr lang="de-DE" baseline="0" dirty="0" err="1" smtClean="0"/>
              <a:t>Cachen</a:t>
            </a:r>
            <a:r>
              <a:rPr lang="de-DE" baseline="0" dirty="0" smtClean="0"/>
              <a:t> auch die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und noch dazu sogar die </a:t>
            </a:r>
            <a:r>
              <a:rPr lang="de-DE" baseline="0" dirty="0" err="1" smtClean="0"/>
              <a:t>importance</a:t>
            </a:r>
            <a:r>
              <a:rPr lang="de-DE" baseline="0" dirty="0" smtClean="0"/>
              <a:t>; Speicherung halt in GMM anstatt </a:t>
            </a:r>
            <a:r>
              <a:rPr lang="de-DE" baseline="0" dirty="0" err="1" smtClean="0"/>
              <a:t>Envmap</a:t>
            </a:r>
            <a:r>
              <a:rPr lang="de-DE" baseline="0" dirty="0" smtClean="0"/>
              <a:t>.</a:t>
            </a:r>
          </a:p>
          <a:p>
            <a:r>
              <a:rPr lang="de-DE" baseline="0" dirty="0" smtClean="0"/>
              <a:t>Cool: Vorverarbeitung in mehreren Passes (on-Line, naja ok halt), die sich gegenseitig unterstützen! </a:t>
            </a:r>
            <a:r>
              <a:rPr lang="de-DE" baseline="0" dirty="0" smtClean="0">
                <a:sym typeface="Wingdings" panose="05000000000000000000" pitchFamily="2" charset="2"/>
              </a:rPr>
              <a:t> Dadurch erreicht man, dass man mehr Photonen da hat, wo man auch Kamerastrahlen hat, und umgekehrt</a:t>
            </a:r>
          </a:p>
          <a:p>
            <a:endParaRPr lang="de-DE" baseline="0" dirty="0" smtClean="0">
              <a:sym typeface="Wingdings" panose="05000000000000000000" pitchFamily="2" charset="2"/>
            </a:endParaRPr>
          </a:p>
          <a:p>
            <a:r>
              <a:rPr lang="de-DE" baseline="0" dirty="0" smtClean="0">
                <a:sym typeface="Wingdings" panose="05000000000000000000" pitchFamily="2" charset="2"/>
              </a:rPr>
              <a:t>Nett zu wissen: Die haben auch Probleme mit Overhead durch Query nach Cache bei simplen Szenen. Nicht so extrem wie bei uns, aber trotzdem.</a:t>
            </a:r>
          </a:p>
          <a:p>
            <a:r>
              <a:rPr lang="de-DE" baseline="0" dirty="0" smtClean="0">
                <a:sym typeface="Wingdings" panose="05000000000000000000" pitchFamily="2" charset="2"/>
              </a:rPr>
              <a:t>Und: Bei denen ist die Cache </a:t>
            </a:r>
            <a:r>
              <a:rPr lang="de-DE" baseline="0" dirty="0" err="1" smtClean="0">
                <a:sym typeface="Wingdings" panose="05000000000000000000" pitchFamily="2" charset="2"/>
              </a:rPr>
              <a:t>erzeugung</a:t>
            </a:r>
            <a:r>
              <a:rPr lang="de-DE" baseline="0" dirty="0" smtClean="0">
                <a:sym typeface="Wingdings" panose="05000000000000000000" pitchFamily="2" charset="2"/>
              </a:rPr>
              <a:t>, obwohl „online“ im Titel steht, auch nur zur Vorverarbeitung, während dem Rendern passiert da nichts mehr.</a:t>
            </a:r>
          </a:p>
          <a:p>
            <a:endParaRPr lang="de-DE" baseline="0" dirty="0" smtClean="0">
              <a:sym typeface="Wingdings" panose="05000000000000000000" pitchFamily="2" charset="2"/>
            </a:endParaRPr>
          </a:p>
          <a:p>
            <a:r>
              <a:rPr lang="de-DE" baseline="0" dirty="0" smtClean="0">
                <a:sym typeface="Wingdings" panose="05000000000000000000" pitchFamily="2" charset="2"/>
              </a:rPr>
              <a:t>Zeigt aber auch, unser Ansatz war </a:t>
            </a:r>
            <a:r>
              <a:rPr lang="de-DE" baseline="0" dirty="0" err="1" smtClean="0">
                <a:sym typeface="Wingdings" panose="05000000000000000000" pitchFamily="2" charset="2"/>
              </a:rPr>
              <a:t>schonmal</a:t>
            </a:r>
            <a:r>
              <a:rPr lang="de-DE" baseline="0" dirty="0" smtClean="0">
                <a:sym typeface="Wingdings" panose="05000000000000000000" pitchFamily="2" charset="2"/>
              </a:rPr>
              <a:t> auf dem richtigen Weg.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4929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Dieses Ding</a:t>
            </a:r>
            <a:r>
              <a:rPr lang="de-DE" baseline="0" dirty="0" smtClean="0"/>
              <a:t> hier approximieren</a:t>
            </a:r>
          </a:p>
          <a:p>
            <a:r>
              <a:rPr lang="de-DE" baseline="0" dirty="0" smtClean="0"/>
              <a:t>Große Frage: Wie wählt man p?</a:t>
            </a:r>
          </a:p>
          <a:p>
            <a:endParaRPr lang="de-DE" baseline="0" dirty="0" smtClean="0"/>
          </a:p>
          <a:p>
            <a:r>
              <a:rPr lang="de-DE" baseline="0" dirty="0" smtClean="0"/>
              <a:t>Nicht „</a:t>
            </a:r>
            <a:r>
              <a:rPr lang="de-DE" baseline="0" dirty="0" err="1" smtClean="0"/>
              <a:t>Rendergleichung</a:t>
            </a:r>
            <a:r>
              <a:rPr lang="de-DE" baseline="0" dirty="0" smtClean="0"/>
              <a:t>“ sondern „Rendering </a:t>
            </a:r>
            <a:r>
              <a:rPr lang="de-DE" baseline="0" dirty="0" err="1" smtClean="0"/>
              <a:t>Equation</a:t>
            </a:r>
            <a:r>
              <a:rPr lang="de-DE" baseline="0" dirty="0" smtClean="0"/>
              <a:t>“ / „Reflexionsintegral“</a:t>
            </a:r>
          </a:p>
          <a:p>
            <a:r>
              <a:rPr lang="de-DE" baseline="0" dirty="0" smtClean="0"/>
              <a:t>Monte Carlo ist nicht die EINZIGE Möglichkeit das zu lösen, aber heutzutage die am weitesten verbreitete Methode das zu lösen</a:t>
            </a:r>
          </a:p>
          <a:p>
            <a:r>
              <a:rPr lang="de-DE" baseline="0" dirty="0" err="1" smtClean="0"/>
              <a:t>Importance</a:t>
            </a:r>
            <a:r>
              <a:rPr lang="de-DE" baseline="0" dirty="0" smtClean="0"/>
              <a:t> Sampling = wähle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proportional zu Integrand</a:t>
            </a:r>
          </a:p>
          <a:p>
            <a:endParaRPr lang="de-DE" baseline="0" dirty="0" smtClean="0"/>
          </a:p>
          <a:p>
            <a:r>
              <a:rPr lang="de-DE" baseline="0" dirty="0" smtClean="0"/>
              <a:t>… und natürlich Kombinieren durch MIS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weicheren Einstieg. Erst noch so, wir wollen hier fotorealistisch, kombiniert mit </a:t>
            </a:r>
            <a:r>
              <a:rPr lang="de-DE" baseline="0" dirty="0" err="1" smtClean="0"/>
              <a:t>path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tracing</a:t>
            </a:r>
            <a:endParaRPr lang="de-DE" baseline="0" dirty="0" smtClean="0"/>
          </a:p>
          <a:p>
            <a:r>
              <a:rPr lang="de-DE" baseline="0" dirty="0" smtClean="0"/>
              <a:t>Und dann so die </a:t>
            </a:r>
            <a:r>
              <a:rPr lang="de-DE" baseline="0" dirty="0" err="1" smtClean="0"/>
              <a:t>rendering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equation</a:t>
            </a:r>
            <a:r>
              <a:rPr lang="de-DE" baseline="0" dirty="0" smtClean="0"/>
              <a:t>, dass man das emittierte licht hat und das weitergeleitete</a:t>
            </a:r>
          </a:p>
          <a:p>
            <a:r>
              <a:rPr lang="de-DE" baseline="0" dirty="0" smtClean="0"/>
              <a:t>Und das weitergeleitete ist eigentlich rekursiv</a:t>
            </a:r>
          </a:p>
          <a:p>
            <a:r>
              <a:rPr lang="de-DE" baseline="0" dirty="0" smtClean="0"/>
              <a:t>Und das einzige womit man das anständig lösen kann ist Monte Carlo Integration</a:t>
            </a:r>
          </a:p>
          <a:p>
            <a:r>
              <a:rPr lang="de-DE" baseline="0" dirty="0" smtClean="0"/>
              <a:t>Indem man nach „irgendeiner“ Wahrscheinlichkeitsverteilung 1-n </a:t>
            </a:r>
            <a:r>
              <a:rPr lang="de-DE" baseline="0" dirty="0" err="1" smtClean="0"/>
              <a:t>samples</a:t>
            </a:r>
            <a:r>
              <a:rPr lang="de-DE" baseline="0" dirty="0" smtClean="0"/>
              <a:t> zieht und die mit deren Wahrscheinlichkeit gewichtet</a:t>
            </a:r>
          </a:p>
          <a:p>
            <a:r>
              <a:rPr lang="de-DE" baseline="0" dirty="0" smtClean="0"/>
              <a:t>Das nennt man dann </a:t>
            </a:r>
            <a:r>
              <a:rPr lang="de-DE" baseline="0" dirty="0" err="1" smtClean="0"/>
              <a:t>Importance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sampling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Und was sind so </a:t>
            </a:r>
            <a:r>
              <a:rPr lang="de-DE" baseline="0" dirty="0" err="1" smtClean="0"/>
              <a:t>wahrscheinlichkeitsfunktionen</a:t>
            </a:r>
            <a:r>
              <a:rPr lang="de-DE" baseline="0" dirty="0" smtClean="0"/>
              <a:t>?</a:t>
            </a:r>
            <a:br>
              <a:rPr lang="de-DE" baseline="0" dirty="0" smtClean="0"/>
            </a:br>
            <a:r>
              <a:rPr lang="de-DE" baseline="0" dirty="0" smtClean="0"/>
              <a:t>Cosinus</a:t>
            </a:r>
          </a:p>
          <a:p>
            <a:r>
              <a:rPr lang="de-DE" baseline="0" dirty="0" smtClean="0"/>
              <a:t>	</a:t>
            </a:r>
            <a:r>
              <a:rPr lang="de-DE" baseline="0" dirty="0" err="1" smtClean="0"/>
              <a:t>bsdf</a:t>
            </a:r>
            <a:endParaRPr lang="de-DE" baseline="0" dirty="0" smtClean="0"/>
          </a:p>
          <a:p>
            <a:r>
              <a:rPr lang="de-DE" baseline="0" dirty="0" smtClean="0"/>
              <a:t>	nee</a:t>
            </a:r>
          </a:p>
          <a:p>
            <a:r>
              <a:rPr lang="de-DE" baseline="0" dirty="0" smtClean="0"/>
              <a:t>	und unsere </a:t>
            </a:r>
            <a:r>
              <a:rPr lang="de-DE" baseline="0" dirty="0" err="1" smtClean="0"/>
              <a:t>caches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Skizze für kleine Lichtquelle, </a:t>
            </a:r>
            <a:r>
              <a:rPr lang="de-DE" baseline="0" dirty="0" err="1" smtClean="0"/>
              <a:t>spekulare</a:t>
            </a:r>
            <a:r>
              <a:rPr lang="de-DE" baseline="0" dirty="0" smtClean="0"/>
              <a:t> und diffuse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, und erklären warum man einmal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und einmal nee </a:t>
            </a:r>
            <a:r>
              <a:rPr lang="de-DE" baseline="0" dirty="0" err="1" smtClean="0"/>
              <a:t>sampling</a:t>
            </a:r>
            <a:r>
              <a:rPr lang="de-DE" baseline="0" dirty="0" smtClean="0"/>
              <a:t> machen will</a:t>
            </a:r>
          </a:p>
          <a:p>
            <a:r>
              <a:rPr lang="de-DE" baseline="0" dirty="0" smtClean="0"/>
              <a:t>Und: bei diffusen </a:t>
            </a:r>
            <a:r>
              <a:rPr lang="de-DE" baseline="0" dirty="0" err="1" smtClean="0"/>
              <a:t>flächen</a:t>
            </a:r>
            <a:r>
              <a:rPr lang="de-DE" baseline="0" dirty="0" smtClean="0"/>
              <a:t> ist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grundsätzlich schlecht, weil das einem überhaupt keine </a:t>
            </a:r>
            <a:r>
              <a:rPr lang="de-DE" baseline="0" dirty="0" err="1" smtClean="0"/>
              <a:t>information</a:t>
            </a:r>
            <a:r>
              <a:rPr lang="de-DE" baseline="0" dirty="0" smtClean="0"/>
              <a:t> liefert, da könnte man gleich uniform </a:t>
            </a:r>
            <a:r>
              <a:rPr lang="de-DE" baseline="0" dirty="0" err="1" smtClean="0"/>
              <a:t>samplen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Bilder mit mehr </a:t>
            </a:r>
            <a:r>
              <a:rPr lang="de-DE" baseline="0" dirty="0" err="1" smtClean="0"/>
              <a:t>samples</a:t>
            </a:r>
            <a:r>
              <a:rPr lang="de-DE" baseline="0" dirty="0" smtClean="0"/>
              <a:t>, erklärende Skizze zu BSDF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46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Machen was</a:t>
            </a:r>
            <a:r>
              <a:rPr lang="de-DE" baseline="0" dirty="0" smtClean="0"/>
              <a:t> wir vorhatten</a:t>
            </a:r>
          </a:p>
          <a:p>
            <a:r>
              <a:rPr lang="de-DE" baseline="0" dirty="0" smtClean="0"/>
              <a:t>Bisschen anders mit statistischem </a:t>
            </a:r>
            <a:r>
              <a:rPr lang="de-DE" baseline="0" dirty="0" err="1" smtClean="0"/>
              <a:t>ansatz</a:t>
            </a:r>
            <a:r>
              <a:rPr lang="de-DE" baseline="0" dirty="0" smtClean="0"/>
              <a:t> mit </a:t>
            </a:r>
            <a:r>
              <a:rPr lang="de-DE" baseline="0" dirty="0" err="1" smtClean="0"/>
              <a:t>Gaussmixturen</a:t>
            </a:r>
            <a:endParaRPr lang="de-DE" baseline="0" dirty="0" smtClean="0"/>
          </a:p>
          <a:p>
            <a:r>
              <a:rPr lang="de-DE" baseline="0" dirty="0" smtClean="0"/>
              <a:t>Auch schon direkt für </a:t>
            </a:r>
            <a:r>
              <a:rPr lang="de-DE" baseline="0" dirty="0" err="1" smtClean="0"/>
              <a:t>bdpt</a:t>
            </a:r>
            <a:r>
              <a:rPr lang="de-DE" baseline="0" dirty="0" smtClean="0"/>
              <a:t> (Was wir auch vorhatten)</a:t>
            </a:r>
          </a:p>
          <a:p>
            <a:r>
              <a:rPr lang="de-DE" baseline="0" dirty="0" smtClean="0"/>
              <a:t>Zyklisches </a:t>
            </a:r>
            <a:r>
              <a:rPr lang="de-DE" baseline="0" dirty="0" err="1" smtClean="0"/>
              <a:t>diagramm</a:t>
            </a:r>
            <a:r>
              <a:rPr lang="de-DE" baseline="0" dirty="0" smtClean="0"/>
              <a:t> noch mit rein (wenn ich will)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29973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Wie korrekt? Jacobi-Determinante von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 Richtung</a:t>
            </a:r>
          </a:p>
          <a:p>
            <a:pPr marL="584100" lvl="1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Partielle Ableitung der Abb.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 Richtung in Jacobimatrix, davon Determinante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9161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Referenz: </a:t>
            </a:r>
            <a:r>
              <a:rPr lang="de-DE" baseline="0" dirty="0" err="1" smtClean="0"/>
              <a:t>Mitsuba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Bidir</a:t>
            </a:r>
            <a:r>
              <a:rPr lang="de-DE" baseline="0" dirty="0" smtClean="0"/>
              <a:t> 256spp</a:t>
            </a:r>
            <a:endParaRPr lang="de-DE" dirty="0" smtClean="0"/>
          </a:p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err="1" smtClean="0"/>
              <a:t>Nee&amp;irc</a:t>
            </a:r>
            <a:r>
              <a:rPr lang="de-DE" baseline="0" dirty="0" smtClean="0"/>
              <a:t>: 4096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, 250k </a:t>
            </a:r>
            <a:r>
              <a:rPr lang="de-DE" baseline="0" dirty="0" err="1" smtClean="0"/>
              <a:t>photon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paths</a:t>
            </a:r>
            <a:r>
              <a:rPr lang="de-DE" baseline="0" dirty="0" smtClean="0"/>
              <a:t> == 1.5mio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, 30k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, 2k </a:t>
            </a:r>
            <a:r>
              <a:rPr lang="de-DE" baseline="0" dirty="0" err="1" smtClean="0"/>
              <a:t>ppc</a:t>
            </a:r>
            <a:endParaRPr lang="de-DE" baseline="0" dirty="0" smtClean="0"/>
          </a:p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err="1" smtClean="0"/>
              <a:t>Nee&amp;bsdf</a:t>
            </a:r>
            <a:r>
              <a:rPr lang="de-DE" dirty="0" smtClean="0"/>
              <a:t>: 4096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spp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20950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250k photonenpfade</a:t>
            </a:r>
            <a:r>
              <a:rPr lang="de-DE" baseline="0" dirty="0" smtClean="0"/>
              <a:t> // 1.6 </a:t>
            </a:r>
            <a:r>
              <a:rPr lang="de-DE" baseline="0" dirty="0" err="1" smtClean="0"/>
              <a:t>Mio</a:t>
            </a:r>
            <a:r>
              <a:rPr lang="de-DE" baseline="0" dirty="0" smtClean="0"/>
              <a:t> Photonen</a:t>
            </a:r>
          </a:p>
          <a:p>
            <a:r>
              <a:rPr lang="de-DE" baseline="0" dirty="0" smtClean="0"/>
              <a:t>20k </a:t>
            </a:r>
            <a:r>
              <a:rPr lang="de-DE" baseline="0" dirty="0" err="1" smtClean="0"/>
              <a:t>caches</a:t>
            </a:r>
            <a:endParaRPr lang="de-DE" baseline="0" dirty="0" smtClean="0"/>
          </a:p>
          <a:p>
            <a:r>
              <a:rPr lang="de-DE" baseline="0" dirty="0" smtClean="0"/>
              <a:t>2500 </a:t>
            </a:r>
            <a:r>
              <a:rPr lang="de-DE" baseline="0" dirty="0" err="1" smtClean="0"/>
              <a:t>ppc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93430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Nee+bsdf</a:t>
            </a:r>
            <a:endParaRPr lang="de-DE" dirty="0" smtClean="0"/>
          </a:p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err="1" smtClean="0"/>
              <a:t>Caches+bsdf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Gleicher </a:t>
            </a:r>
            <a:r>
              <a:rPr lang="de-DE" dirty="0" err="1" smtClean="0"/>
              <a:t>spp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34887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Photon Mapping: Erste drei </a:t>
            </a:r>
            <a:r>
              <a:rPr lang="de-DE" dirty="0" err="1" smtClean="0"/>
              <a:t>sachen</a:t>
            </a:r>
            <a:r>
              <a:rPr lang="de-DE" dirty="0" smtClean="0"/>
              <a:t>. Die Point Cloud wird gelöscht, nachdem der </a:t>
            </a:r>
            <a:r>
              <a:rPr lang="de-DE" dirty="0" err="1" smtClean="0"/>
              <a:t>kd</a:t>
            </a:r>
            <a:r>
              <a:rPr lang="de-DE" dirty="0" smtClean="0"/>
              <a:t>-Baum erstellt wird</a:t>
            </a:r>
          </a:p>
          <a:p>
            <a:pPr marL="342900" indent="-342900">
              <a:buFont typeface="Wingdings"/>
              <a:buChar char="à"/>
            </a:pPr>
            <a:r>
              <a:rPr lang="de-DE" dirty="0" smtClean="0">
                <a:sym typeface="Wingdings" panose="05000000000000000000" pitchFamily="2" charset="2"/>
              </a:rPr>
              <a:t>1. </a:t>
            </a:r>
            <a:r>
              <a:rPr lang="de-DE" dirty="0" err="1" smtClean="0">
                <a:sym typeface="Wingdings" panose="05000000000000000000" pitchFamily="2" charset="2"/>
              </a:rPr>
              <a:t>photons</a:t>
            </a:r>
            <a:r>
              <a:rPr lang="de-DE" dirty="0" smtClean="0">
                <a:sym typeface="Wingdings" panose="05000000000000000000" pitchFamily="2" charset="2"/>
              </a:rPr>
              <a:t> +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/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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pointCloudMap</a:t>
            </a:r>
            <a:r>
              <a:rPr lang="de-DE" baseline="0" dirty="0" smtClean="0">
                <a:sym typeface="Wingdings" panose="05000000000000000000" pitchFamily="2" charset="2"/>
              </a:rPr>
              <a:t>,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löschen</a:t>
            </a:r>
          </a:p>
          <a:p>
            <a:pPr marL="342900" indent="-342900">
              <a:buFont typeface="Wingdings"/>
              <a:buChar char="à"/>
            </a:pPr>
            <a:r>
              <a:rPr lang="de-DE" baseline="0" dirty="0" smtClean="0">
                <a:sym typeface="Wingdings" panose="05000000000000000000" pitchFamily="2" charset="2"/>
              </a:rPr>
              <a:t>2. </a:t>
            </a:r>
            <a:r>
              <a:rPr lang="de-DE" baseline="0" dirty="0" err="1" smtClean="0">
                <a:sym typeface="Wingdings" panose="05000000000000000000" pitchFamily="2" charset="2"/>
              </a:rPr>
              <a:t>m_envmaps</a:t>
            </a:r>
            <a:r>
              <a:rPr lang="de-DE" baseline="0" dirty="0" smtClean="0">
                <a:sym typeface="Wingdings" panose="05000000000000000000" pitchFamily="2" charset="2"/>
              </a:rPr>
              <a:t> +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(</a:t>
            </a:r>
            <a:r>
              <a:rPr lang="de-DE" baseline="0" dirty="0" err="1" smtClean="0">
                <a:sym typeface="Wingdings" panose="05000000000000000000" pitchFamily="2" charset="2"/>
              </a:rPr>
              <a:t>photons</a:t>
            </a:r>
            <a:r>
              <a:rPr lang="de-DE" baseline="0" dirty="0" smtClean="0">
                <a:sym typeface="Wingdings" panose="05000000000000000000" pitchFamily="2" charset="2"/>
              </a:rPr>
              <a:t> und </a:t>
            </a:r>
            <a:r>
              <a:rPr lang="de-DE" baseline="0" dirty="0" err="1" smtClean="0">
                <a:sym typeface="Wingdings" panose="05000000000000000000" pitchFamily="2" charset="2"/>
              </a:rPr>
              <a:t>kdtree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photons</a:t>
            </a:r>
            <a:r>
              <a:rPr lang="de-DE" baseline="0" dirty="0" smtClean="0">
                <a:sym typeface="Wingdings" panose="05000000000000000000" pitchFamily="2" charset="2"/>
              </a:rPr>
              <a:t> auch noch da)</a:t>
            </a:r>
          </a:p>
          <a:p>
            <a:pPr marL="342900" indent="-342900">
              <a:buFont typeface="Wingdings"/>
              <a:buChar char="à"/>
            </a:pPr>
            <a:r>
              <a:rPr lang="de-DE" baseline="0" dirty="0" smtClean="0">
                <a:sym typeface="Wingdings" panose="05000000000000000000" pitchFamily="2" charset="2"/>
              </a:rPr>
              <a:t>3. lösche </a:t>
            </a:r>
            <a:r>
              <a:rPr lang="de-DE" baseline="0" dirty="0" err="1" smtClean="0">
                <a:sym typeface="Wingdings" panose="05000000000000000000" pitchFamily="2" charset="2"/>
              </a:rPr>
              <a:t>photons</a:t>
            </a:r>
            <a:r>
              <a:rPr lang="de-DE" baseline="0" dirty="0" smtClean="0">
                <a:sym typeface="Wingdings" panose="05000000000000000000" pitchFamily="2" charset="2"/>
              </a:rPr>
              <a:t> und </a:t>
            </a:r>
            <a:r>
              <a:rPr lang="de-DE" baseline="0" dirty="0" err="1" smtClean="0">
                <a:sym typeface="Wingdings" panose="05000000000000000000" pitchFamily="2" charset="2"/>
              </a:rPr>
              <a:t>kd</a:t>
            </a:r>
            <a:r>
              <a:rPr lang="de-DE" baseline="0" dirty="0" smtClean="0">
                <a:sym typeface="Wingdings" panose="05000000000000000000" pitchFamily="2" charset="2"/>
              </a:rPr>
              <a:t>-baum</a:t>
            </a:r>
          </a:p>
          <a:p>
            <a:pPr marL="342900" indent="-342900">
              <a:buFont typeface="Wingdings"/>
              <a:buChar char="à"/>
            </a:pPr>
            <a:r>
              <a:rPr lang="de-DE" baseline="0" dirty="0" smtClean="0">
                <a:sym typeface="Wingdings" panose="05000000000000000000" pitchFamily="2" charset="2"/>
              </a:rPr>
              <a:t>4.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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pointcloudmap</a:t>
            </a:r>
            <a:r>
              <a:rPr lang="de-DE" baseline="0" dirty="0" smtClean="0">
                <a:sym typeface="Wingdings" panose="05000000000000000000" pitchFamily="2" charset="2"/>
              </a:rPr>
              <a:t>,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löschen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39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r>
              <a:rPr lang="de-DE" dirty="0" smtClean="0"/>
              <a:t>Bei diffus: </a:t>
            </a:r>
            <a:r>
              <a:rPr lang="de-DE" dirty="0" err="1" smtClean="0"/>
              <a:t>bsdf</a:t>
            </a:r>
            <a:r>
              <a:rPr lang="de-DE" dirty="0" smtClean="0"/>
              <a:t> wie</a:t>
            </a:r>
            <a:r>
              <a:rPr lang="de-DE" baseline="0" dirty="0" smtClean="0"/>
              <a:t> uniform, bringt sehr wenig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Bei kleinen LQ: Schwer, LQ „zufällig“ durch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-sampling zu treffen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Man will immer das mit meister Info </a:t>
            </a:r>
            <a:r>
              <a:rPr lang="de-DE" baseline="0" dirty="0" err="1" smtClean="0"/>
              <a:t>samplen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NEE weil man hofft dass man dadurch viel Energie bekommt</a:t>
            </a:r>
          </a:p>
          <a:p>
            <a:r>
              <a:rPr lang="de-DE" dirty="0" smtClean="0"/>
              <a:t>„</a:t>
            </a:r>
            <a:r>
              <a:rPr lang="de-DE" dirty="0" err="1" smtClean="0"/>
              <a:t>glossy</a:t>
            </a:r>
            <a:r>
              <a:rPr lang="de-DE" dirty="0" smtClean="0"/>
              <a:t>“ sagen</a:t>
            </a:r>
            <a:r>
              <a:rPr lang="de-DE" baseline="0" dirty="0" smtClean="0"/>
              <a:t> statt „</a:t>
            </a:r>
            <a:r>
              <a:rPr lang="de-DE" baseline="0" dirty="0" err="1" smtClean="0"/>
              <a:t>spekular</a:t>
            </a:r>
            <a:r>
              <a:rPr lang="de-DE" baseline="0" dirty="0" smtClean="0"/>
              <a:t>“</a:t>
            </a:r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Geändert:</a:t>
            </a:r>
            <a:br>
              <a:rPr lang="de-DE" dirty="0" smtClean="0"/>
            </a:br>
            <a:r>
              <a:rPr lang="de-DE" dirty="0" smtClean="0"/>
              <a:t>- Bilder neu</a:t>
            </a:r>
            <a:r>
              <a:rPr lang="de-DE" baseline="0" dirty="0" smtClean="0"/>
              <a:t> rausgerendert mit 2048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 (je so 10min)</a:t>
            </a:r>
          </a:p>
          <a:p>
            <a:r>
              <a:rPr lang="de-DE" baseline="0" dirty="0" smtClean="0"/>
              <a:t>	- Skizzen gemacht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26922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Ums</a:t>
            </a:r>
            <a:r>
              <a:rPr lang="de-DE" baseline="0" dirty="0" smtClean="0"/>
              <a:t> einfach zu halten: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 nur in </a:t>
            </a:r>
            <a:r>
              <a:rPr lang="de-DE" baseline="0" dirty="0" err="1" smtClean="0"/>
              <a:t>nem</a:t>
            </a:r>
            <a:r>
              <a:rPr lang="de-DE" baseline="0" dirty="0" smtClean="0"/>
              <a:t> vorverarbeitungsschritt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2173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9237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de-DE" baseline="0" dirty="0" smtClean="0"/>
              <a:t>- Wir </a:t>
            </a:r>
            <a:r>
              <a:rPr lang="de-DE" baseline="0" dirty="0" err="1" smtClean="0"/>
              <a:t>cachen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in Environment </a:t>
            </a:r>
            <a:r>
              <a:rPr lang="de-DE" baseline="0" dirty="0" err="1" smtClean="0"/>
              <a:t>maps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3540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 smtClean="0"/>
          </a:p>
          <a:p>
            <a:pPr marL="342900" indent="-342900">
              <a:buFontTx/>
              <a:buChar char="-"/>
            </a:pPr>
            <a:endParaRPr lang="de-DE" dirty="0" smtClean="0"/>
          </a:p>
          <a:p>
            <a:pPr marL="342900" indent="-342900">
              <a:buFontTx/>
              <a:buChar char="-"/>
            </a:pPr>
            <a:r>
              <a:rPr lang="de-DE" dirty="0" smtClean="0"/>
              <a:t>Warum machen wir das? Naja, normalerweise will man Caches an wichtigen Stellen. Wichtig = Es kommen viele Kamerastrahlen (=</a:t>
            </a:r>
            <a:r>
              <a:rPr lang="de-DE" dirty="0" err="1" smtClean="0"/>
              <a:t>importance</a:t>
            </a:r>
            <a:r>
              <a:rPr lang="de-DE" dirty="0" smtClean="0"/>
              <a:t>) da an, aber auch viele </a:t>
            </a:r>
            <a:r>
              <a:rPr lang="de-DE" dirty="0" err="1" smtClean="0"/>
              <a:t>photonen</a:t>
            </a:r>
            <a:r>
              <a:rPr lang="de-DE" dirty="0" smtClean="0"/>
              <a:t> (</a:t>
            </a:r>
            <a:r>
              <a:rPr lang="de-DE" dirty="0" err="1" smtClean="0"/>
              <a:t>radiance</a:t>
            </a:r>
            <a:r>
              <a:rPr lang="de-DE" dirty="0" smtClean="0"/>
              <a:t>).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Die</a:t>
            </a:r>
            <a:r>
              <a:rPr lang="de-DE" baseline="0" dirty="0" smtClean="0"/>
              <a:t> Zeit hat nicht gereicht um das sauber zu machen, deswegen naiver </a:t>
            </a:r>
            <a:r>
              <a:rPr lang="de-DE" baseline="0" dirty="0" err="1" smtClean="0"/>
              <a:t>ansatz</a:t>
            </a:r>
            <a:r>
              <a:rPr lang="de-DE" baseline="0" dirty="0" smtClean="0"/>
              <a:t>: Einfach überall wo Kamera ODER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 sind mal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 hinhauen, damit wird man das schon gut abgedeckt haben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Keine Zeit darauf verwendet, Platzierung zu optimieren (</a:t>
            </a:r>
            <a:r>
              <a:rPr lang="de-DE" baseline="0" dirty="0" err="1" smtClean="0"/>
              <a:t>zB</a:t>
            </a:r>
            <a:r>
              <a:rPr lang="de-DE" baseline="0" dirty="0" smtClean="0"/>
              <a:t> dass man Caches nicht nochmal platziert, wo schon voll viele sind)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373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Auch probiert: Bilinearer Filter, Bilinear</a:t>
            </a:r>
            <a:r>
              <a:rPr lang="de-DE" baseline="0" dirty="0" smtClean="0"/>
              <a:t> + </a:t>
            </a:r>
            <a:r>
              <a:rPr lang="de-DE" baseline="0" dirty="0" err="1" smtClean="0"/>
              <a:t>Gauss</a:t>
            </a:r>
            <a:r>
              <a:rPr lang="de-DE" baseline="0" dirty="0" smtClean="0"/>
              <a:t>: G deutlich besser als B, beide zusammen nur minimal besser als G allein</a:t>
            </a:r>
          </a:p>
          <a:p>
            <a:endParaRPr lang="de-DE" baseline="0" dirty="0" smtClean="0"/>
          </a:p>
          <a:p>
            <a:r>
              <a:rPr lang="de-DE" baseline="0" dirty="0" smtClean="0"/>
              <a:t>Nicht gut: Energie mit Abstand zum Cache gewichten. Quasi kein unterschied, eher schlechter</a:t>
            </a:r>
          </a:p>
          <a:p>
            <a:endParaRPr lang="de-DE" baseline="0" dirty="0" smtClean="0"/>
          </a:p>
          <a:p>
            <a:r>
              <a:rPr lang="de-DE" baseline="0" dirty="0" err="1" smtClean="0"/>
              <a:t>Evtl</a:t>
            </a:r>
            <a:r>
              <a:rPr lang="de-DE" baseline="0" dirty="0" smtClean="0"/>
              <a:t> tragen weniger als n Photonen wirklich zum Cache bei</a:t>
            </a:r>
          </a:p>
          <a:p>
            <a:endParaRPr lang="de-DE" baseline="0" dirty="0" smtClean="0"/>
          </a:p>
          <a:p>
            <a:r>
              <a:rPr lang="de-DE" baseline="0" dirty="0" err="1" smtClean="0"/>
              <a:t>Wahrsch</a:t>
            </a:r>
            <a:r>
              <a:rPr lang="de-DE" baseline="0" dirty="0" smtClean="0"/>
              <a:t> kommen </a:t>
            </a:r>
            <a:r>
              <a:rPr lang="de-DE" baseline="0" dirty="0" err="1" smtClean="0"/>
              <a:t>fireflies</a:t>
            </a:r>
            <a:r>
              <a:rPr lang="de-DE" baseline="0" dirty="0" smtClean="0"/>
              <a:t> daher, dass in bestimmten </a:t>
            </a:r>
            <a:r>
              <a:rPr lang="de-DE" baseline="0" dirty="0" err="1" smtClean="0"/>
              <a:t>bereichen</a:t>
            </a:r>
            <a:r>
              <a:rPr lang="de-DE" baseline="0" dirty="0" smtClean="0"/>
              <a:t> die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unterschätzt wird und dann große </a:t>
            </a:r>
            <a:r>
              <a:rPr lang="de-DE" baseline="0" dirty="0" err="1" smtClean="0"/>
              <a:t>radiances</a:t>
            </a:r>
            <a:r>
              <a:rPr lang="de-DE" baseline="0" dirty="0" smtClean="0"/>
              <a:t> durch kleine </a:t>
            </a:r>
            <a:r>
              <a:rPr lang="de-DE" baseline="0" dirty="0" err="1" smtClean="0"/>
              <a:t>wahrscheinlichkeiten</a:t>
            </a:r>
            <a:r>
              <a:rPr lang="de-DE" baseline="0" dirty="0" smtClean="0"/>
              <a:t> geteilt werden.</a:t>
            </a:r>
          </a:p>
          <a:p>
            <a:r>
              <a:rPr lang="de-DE" baseline="0" dirty="0" err="1" smtClean="0"/>
              <a:t>Gauss</a:t>
            </a:r>
            <a:r>
              <a:rPr lang="de-DE" baseline="0" dirty="0" smtClean="0"/>
              <a:t> um die </a:t>
            </a:r>
            <a:r>
              <a:rPr lang="de-DE" baseline="0" dirty="0" err="1" smtClean="0"/>
              <a:t>information</a:t>
            </a:r>
            <a:r>
              <a:rPr lang="de-DE" baseline="0" dirty="0" smtClean="0"/>
              <a:t> in „leeren“ </a:t>
            </a:r>
            <a:r>
              <a:rPr lang="de-DE" baseline="0" dirty="0" err="1" smtClean="0"/>
              <a:t>texeln</a:t>
            </a:r>
            <a:r>
              <a:rPr lang="de-DE" baseline="0" dirty="0" smtClean="0"/>
              <a:t> aufzufüllen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das ausführlicher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Skizze für „</a:t>
            </a:r>
            <a:r>
              <a:rPr lang="de-DE" baseline="0" dirty="0" err="1" smtClean="0"/>
              <a:t>direction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“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Skizze mit sehr leerem Cache // falls ich das noch hab: Bild von richtigem ungefiltertem Cache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Skizze für </a:t>
            </a:r>
            <a:r>
              <a:rPr lang="de-DE" baseline="0" dirty="0" err="1" smtClean="0">
                <a:sym typeface="Wingdings" panose="05000000000000000000" pitchFamily="2" charset="2"/>
              </a:rPr>
              <a:t>anwendung</a:t>
            </a:r>
            <a:r>
              <a:rPr lang="de-DE" baseline="0" dirty="0" smtClean="0">
                <a:sym typeface="Wingdings" panose="05000000000000000000" pitchFamily="2" charset="2"/>
              </a:rPr>
              <a:t> von Gauß-filter</a:t>
            </a:r>
          </a:p>
          <a:p>
            <a:pPr marL="342900" indent="-342900">
              <a:buFontTx/>
              <a:buChar char="-"/>
            </a:pPr>
            <a:r>
              <a:rPr lang="de-DE" baseline="0" dirty="0" err="1" smtClean="0">
                <a:sym typeface="Wingdings" panose="05000000000000000000" pitchFamily="2" charset="2"/>
              </a:rPr>
              <a:t>Vergleichbild</a:t>
            </a:r>
            <a:r>
              <a:rPr lang="de-DE" baseline="0" dirty="0" smtClean="0">
                <a:sym typeface="Wingdings" panose="05000000000000000000" pitchFamily="2" charset="2"/>
              </a:rPr>
              <a:t>: </a:t>
            </a:r>
            <a:r>
              <a:rPr lang="de-DE" baseline="0" dirty="0" err="1" smtClean="0">
                <a:sym typeface="Wingdings" panose="05000000000000000000" pitchFamily="2" charset="2"/>
              </a:rPr>
              <a:t>Evtl</a:t>
            </a:r>
            <a:r>
              <a:rPr lang="de-DE" baseline="0" dirty="0" smtClean="0">
                <a:sym typeface="Wingdings" panose="05000000000000000000" pitchFamily="2" charset="2"/>
              </a:rPr>
              <a:t> größer machen, damit man das auf dem </a:t>
            </a:r>
            <a:r>
              <a:rPr lang="de-DE" baseline="0" dirty="0" err="1" smtClean="0">
                <a:sym typeface="Wingdings" panose="05000000000000000000" pitchFamily="2" charset="2"/>
              </a:rPr>
              <a:t>beamer</a:t>
            </a:r>
            <a:r>
              <a:rPr lang="de-DE" baseline="0" dirty="0" smtClean="0">
                <a:sym typeface="Wingdings" panose="05000000000000000000" pitchFamily="2" charset="2"/>
              </a:rPr>
              <a:t> sieht</a:t>
            </a: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Dazusagen: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RELATIVE </a:t>
            </a:r>
            <a:r>
              <a:rPr lang="de-DE" baseline="0" dirty="0" err="1" smtClean="0">
                <a:sym typeface="Wingdings" panose="05000000000000000000" pitchFamily="2" charset="2"/>
              </a:rPr>
              <a:t>energy</a:t>
            </a:r>
            <a:r>
              <a:rPr lang="de-DE" baseline="0" dirty="0" smtClean="0">
                <a:sym typeface="Wingdings" panose="05000000000000000000" pitchFamily="2" charset="2"/>
              </a:rPr>
              <a:t> (</a:t>
            </a:r>
            <a:r>
              <a:rPr lang="de-DE" baseline="0" dirty="0" err="1" smtClean="0">
                <a:sym typeface="Wingdings" panose="05000000000000000000" pitchFamily="2" charset="2"/>
              </a:rPr>
              <a:t>vllt</a:t>
            </a:r>
            <a:r>
              <a:rPr lang="de-DE" baseline="0" dirty="0" smtClean="0">
                <a:sym typeface="Wingdings" panose="05000000000000000000" pitchFamily="2" charset="2"/>
              </a:rPr>
              <a:t> fett schreiben?): Ganz </a:t>
            </a:r>
            <a:r>
              <a:rPr lang="de-DE" baseline="0" dirty="0" err="1" smtClean="0">
                <a:sym typeface="Wingdings" panose="05000000000000000000" pitchFamily="2" charset="2"/>
              </a:rPr>
              <a:t>ganz</a:t>
            </a:r>
            <a:r>
              <a:rPr lang="de-DE" baseline="0" dirty="0" smtClean="0">
                <a:sym typeface="Wingdings" panose="05000000000000000000" pitchFamily="2" charset="2"/>
              </a:rPr>
              <a:t> wichtig bei uns. Jansen </a:t>
            </a:r>
            <a:r>
              <a:rPr lang="de-DE" baseline="0" dirty="0" err="1" smtClean="0">
                <a:sym typeface="Wingdings" panose="05000000000000000000" pitchFamily="2" charset="2"/>
              </a:rPr>
              <a:t>undso</a:t>
            </a:r>
            <a:r>
              <a:rPr lang="de-DE" baseline="0" dirty="0" smtClean="0">
                <a:sym typeface="Wingdings" panose="05000000000000000000" pitchFamily="2" charset="2"/>
              </a:rPr>
              <a:t> wollen die </a:t>
            </a:r>
            <a:r>
              <a:rPr lang="de-DE" baseline="0" dirty="0" err="1" smtClean="0">
                <a:sym typeface="Wingdings" panose="05000000000000000000" pitchFamily="2" charset="2"/>
              </a:rPr>
              <a:t>Irradiance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cachen</a:t>
            </a:r>
            <a:r>
              <a:rPr lang="de-DE" baseline="0" dirty="0" smtClean="0">
                <a:sym typeface="Wingdings" panose="05000000000000000000" pitchFamily="2" charset="2"/>
              </a:rPr>
              <a:t> und damit dann direkt die </a:t>
            </a:r>
            <a:r>
              <a:rPr lang="de-DE" baseline="0" dirty="0" err="1" smtClean="0">
                <a:sym typeface="Wingdings" panose="05000000000000000000" pitchFamily="2" charset="2"/>
              </a:rPr>
              <a:t>beleuchtung</a:t>
            </a:r>
            <a:r>
              <a:rPr lang="de-DE" baseline="0" dirty="0" smtClean="0">
                <a:sym typeface="Wingdings" panose="05000000000000000000" pitchFamily="2" charset="2"/>
              </a:rPr>
              <a:t> berechnen und haben dafür da </a:t>
            </a:r>
            <a:r>
              <a:rPr lang="de-DE" baseline="0" dirty="0" err="1" smtClean="0">
                <a:sym typeface="Wingdings" panose="05000000000000000000" pitchFamily="2" charset="2"/>
              </a:rPr>
              <a:t>nen</a:t>
            </a:r>
            <a:r>
              <a:rPr lang="de-DE" baseline="0" dirty="0" smtClean="0">
                <a:sym typeface="Wingdings" panose="05000000000000000000" pitchFamily="2" charset="2"/>
              </a:rPr>
              <a:t> absoluten wert stehen.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wollen nur ne </a:t>
            </a:r>
            <a:r>
              <a:rPr lang="de-DE" baseline="0" dirty="0" err="1" smtClean="0">
                <a:sym typeface="Wingdings" panose="05000000000000000000" pitchFamily="2" charset="2"/>
              </a:rPr>
              <a:t>wahrscheinlichkeit</a:t>
            </a:r>
            <a:r>
              <a:rPr lang="de-DE" baseline="0" dirty="0" smtClean="0">
                <a:sym typeface="Wingdings" panose="05000000000000000000" pitchFamily="2" charset="2"/>
              </a:rPr>
              <a:t> nach der wir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können, </a:t>
            </a:r>
            <a:r>
              <a:rPr lang="de-DE" baseline="0" dirty="0" err="1" smtClean="0">
                <a:sym typeface="Wingdings" panose="05000000000000000000" pitchFamily="2" charset="2"/>
              </a:rPr>
              <a:t>dh</a:t>
            </a:r>
            <a:r>
              <a:rPr lang="de-DE" baseline="0" dirty="0" smtClean="0">
                <a:sym typeface="Wingdings" panose="05000000000000000000" pitchFamily="2" charset="2"/>
              </a:rPr>
              <a:t> uns reicht die relative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Wenn wir danach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wollen, sollte das aber ne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 sein  nächste </a:t>
            </a:r>
            <a:r>
              <a:rPr lang="de-DE" baseline="0" dirty="0" err="1" smtClean="0">
                <a:sym typeface="Wingdings" panose="05000000000000000000" pitchFamily="2" charset="2"/>
              </a:rPr>
              <a:t>folie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921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Erst mal normalisieren, da sonst summe deutlich schwankt</a:t>
            </a:r>
          </a:p>
          <a:p>
            <a:r>
              <a:rPr lang="de-DE" dirty="0" smtClean="0"/>
              <a:t>Epsilon</a:t>
            </a:r>
            <a:r>
              <a:rPr lang="de-DE" baseline="0" dirty="0" smtClean="0"/>
              <a:t> hängt dann nur noch von Auflösung ab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Erklären: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Erst normalisieren, damit man ne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hat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So, Monte Carlo Integration verlangt aber, dass jedes sample, das einen nicht-0 </a:t>
            </a:r>
            <a:r>
              <a:rPr lang="de-DE" baseline="0" dirty="0" err="1" smtClean="0"/>
              <a:t>beitrag</a:t>
            </a:r>
            <a:r>
              <a:rPr lang="de-DE" baseline="0" dirty="0" smtClean="0"/>
              <a:t> hat, auch eine nicht-0 </a:t>
            </a:r>
            <a:r>
              <a:rPr lang="de-DE" baseline="0" dirty="0" err="1" smtClean="0"/>
              <a:t>wahrscheinlichkeit</a:t>
            </a:r>
            <a:r>
              <a:rPr lang="de-DE" baseline="0" dirty="0" smtClean="0"/>
              <a:t> in der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hat =&gt; 0-texel auf kleinen wert setzen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Dadurch verändert sich summe </a:t>
            </a:r>
            <a:r>
              <a:rPr lang="de-DE" baseline="0" dirty="0" smtClean="0">
                <a:sym typeface="Wingdings" panose="05000000000000000000" pitchFamily="2" charset="2"/>
              </a:rPr>
              <a:t> Nochmal normalisieren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WICHTIG: Erklären, dass: Warum macht man dieses auf-epsilon-setzen nicht davor?  Größenordnung der </a:t>
            </a:r>
            <a:r>
              <a:rPr lang="de-DE" baseline="0" dirty="0" err="1" smtClean="0">
                <a:sym typeface="Wingdings" panose="05000000000000000000" pitchFamily="2" charset="2"/>
              </a:rPr>
              <a:t>texelwerte</a:t>
            </a:r>
            <a:r>
              <a:rPr lang="de-DE" baseline="0" dirty="0" smtClean="0">
                <a:sym typeface="Wingdings" panose="05000000000000000000" pitchFamily="2" charset="2"/>
              </a:rPr>
              <a:t> stark abhängig von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		Position: Kommen da viele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durch direkte </a:t>
            </a:r>
            <a:r>
              <a:rPr lang="de-DE" baseline="0" dirty="0" err="1" smtClean="0">
                <a:sym typeface="Wingdings" panose="05000000000000000000" pitchFamily="2" charset="2"/>
              </a:rPr>
              <a:t>beleuchtung</a:t>
            </a:r>
            <a:r>
              <a:rPr lang="de-DE" baseline="0" dirty="0" smtClean="0">
                <a:sym typeface="Wingdings" panose="05000000000000000000" pitchFamily="2" charset="2"/>
              </a:rPr>
              <a:t> mit starker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r>
              <a:rPr lang="de-DE" baseline="0" dirty="0" smtClean="0">
                <a:sym typeface="Wingdings" panose="05000000000000000000" pitchFamily="2" charset="2"/>
              </a:rPr>
              <a:t> an, oder haben die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nur noch wenig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r>
              <a:rPr lang="de-DE" baseline="0" dirty="0" smtClean="0">
                <a:sym typeface="Wingdings" panose="05000000000000000000" pitchFamily="2" charset="2"/>
              </a:rPr>
              <a:t>?</a:t>
            </a:r>
          </a:p>
          <a:p>
            <a:pPr marL="1955700" lvl="4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Anzahl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im Cache</a:t>
            </a:r>
          </a:p>
          <a:p>
            <a:pPr marL="1955700" lvl="4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Auflösung vom Cache</a:t>
            </a:r>
          </a:p>
          <a:p>
            <a:pPr marL="241200" lvl="1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Wenn man das nach dem normalisieren macht, hat man eine viel bessere </a:t>
            </a:r>
            <a:r>
              <a:rPr lang="de-DE" baseline="0" dirty="0" err="1" smtClean="0">
                <a:sym typeface="Wingdings" panose="05000000000000000000" pitchFamily="2" charset="2"/>
              </a:rPr>
              <a:t>einschätzung</a:t>
            </a:r>
            <a:r>
              <a:rPr lang="de-DE" baseline="0" dirty="0" smtClean="0">
                <a:sym typeface="Wingdings" panose="05000000000000000000" pitchFamily="2" charset="2"/>
              </a:rPr>
              <a:t> über die </a:t>
            </a:r>
            <a:r>
              <a:rPr lang="de-DE" baseline="0" dirty="0" err="1" smtClean="0">
                <a:sym typeface="Wingdings" panose="05000000000000000000" pitchFamily="2" charset="2"/>
              </a:rPr>
              <a:t>größenordnung</a:t>
            </a:r>
            <a:r>
              <a:rPr lang="de-DE" baseline="0" dirty="0" smtClean="0">
                <a:sym typeface="Wingdings" panose="05000000000000000000" pitchFamily="2" charset="2"/>
              </a:rPr>
              <a:t> der werte in den </a:t>
            </a:r>
            <a:r>
              <a:rPr lang="de-DE" baseline="0" dirty="0" err="1" smtClean="0">
                <a:sym typeface="Wingdings" panose="05000000000000000000" pitchFamily="2" charset="2"/>
              </a:rPr>
              <a:t>texeln</a:t>
            </a:r>
            <a:r>
              <a:rPr lang="de-DE" baseline="0" dirty="0" smtClean="0">
                <a:sym typeface="Wingdings" panose="05000000000000000000" pitchFamily="2" charset="2"/>
              </a:rPr>
              <a:t> und kann ein festes </a:t>
            </a:r>
            <a:r>
              <a:rPr lang="de-DE" baseline="0" dirty="0" err="1" smtClean="0">
                <a:sym typeface="Wingdings" panose="05000000000000000000" pitchFamily="2" charset="2"/>
              </a:rPr>
              <a:t>epsilon</a:t>
            </a:r>
            <a:r>
              <a:rPr lang="de-DE" baseline="0" dirty="0" smtClean="0">
                <a:sym typeface="Wingdings" panose="05000000000000000000" pitchFamily="2" charset="2"/>
              </a:rPr>
              <a:t> nehmen, das für jeden </a:t>
            </a:r>
            <a:r>
              <a:rPr lang="de-DE" baseline="0" dirty="0" err="1" smtClean="0">
                <a:sym typeface="Wingdings" panose="05000000000000000000" pitchFamily="2" charset="2"/>
              </a:rPr>
              <a:t>cache</a:t>
            </a:r>
            <a:r>
              <a:rPr lang="de-DE" baseline="0" dirty="0" smtClean="0">
                <a:sym typeface="Wingdings" panose="05000000000000000000" pitchFamily="2" charset="2"/>
              </a:rPr>
              <a:t> gleich ist.</a:t>
            </a:r>
          </a:p>
          <a:p>
            <a:pPr marL="241200" lvl="1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lv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Ergebnis: PDF über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space</a:t>
            </a:r>
            <a:r>
              <a:rPr lang="de-DE" baseline="0" dirty="0" smtClean="0">
                <a:sym typeface="Wingdings" panose="05000000000000000000" pitchFamily="2" charset="2"/>
              </a:rPr>
              <a:t>! 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Das reicht, falls man sich nur </a:t>
            </a:r>
            <a:r>
              <a:rPr lang="de-DE" baseline="0" dirty="0" err="1" smtClean="0">
                <a:sym typeface="Wingdings" panose="05000000000000000000" pitchFamily="2" charset="2"/>
              </a:rPr>
              <a:t>richtungen</a:t>
            </a:r>
            <a:r>
              <a:rPr lang="de-DE" baseline="0" dirty="0" smtClean="0">
                <a:sym typeface="Wingdings" panose="05000000000000000000" pitchFamily="2" charset="2"/>
              </a:rPr>
              <a:t> proportional zur </a:t>
            </a:r>
            <a:r>
              <a:rPr lang="de-DE" baseline="0" dirty="0" err="1" smtClean="0">
                <a:sym typeface="Wingdings" panose="05000000000000000000" pitchFamily="2" charset="2"/>
              </a:rPr>
              <a:t>incident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radiance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will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Aber für Monte Carlo muss man ja auch noch durch so ne </a:t>
            </a:r>
            <a:r>
              <a:rPr lang="de-DE" baseline="0" dirty="0" err="1" smtClean="0">
                <a:sym typeface="Wingdings" panose="05000000000000000000" pitchFamily="2" charset="2"/>
              </a:rPr>
              <a:t>wahrscheinlichkeit</a:t>
            </a:r>
            <a:r>
              <a:rPr lang="de-DE" baseline="0" dirty="0" smtClean="0">
                <a:sym typeface="Wingdings" panose="05000000000000000000" pitchFamily="2" charset="2"/>
              </a:rPr>
              <a:t> teilen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Und die Wahrscheinlichkeit sollte über dem solid angle gemessen sein  Das muss man noch umrechnen</a:t>
            </a:r>
          </a:p>
          <a:p>
            <a:pPr marL="0" lv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lv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8981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9" descr="II_rahmen_neu_tite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4"/>
          <p:cNvSpPr txBox="1">
            <a:spLocks noChangeArrowheads="1"/>
          </p:cNvSpPr>
          <p:nvPr userDrawn="1"/>
        </p:nvSpPr>
        <p:spPr bwMode="auto">
          <a:xfrm>
            <a:off x="396875" y="6475413"/>
            <a:ext cx="3670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de-DE" sz="800"/>
              <a:t>KIT – Universität des Landes Baden-Württemberg und</a:t>
            </a:r>
          </a:p>
          <a:p>
            <a:r>
              <a:rPr lang="de-DE" sz="800"/>
              <a:t>nationales Forschungszentrum in der Helmholtz-Gemeinschaft</a:t>
            </a:r>
          </a:p>
        </p:txBody>
      </p:sp>
      <p:sp>
        <p:nvSpPr>
          <p:cNvPr id="13" name="Text Box 21"/>
          <p:cNvSpPr txBox="1">
            <a:spLocks noChangeArrowheads="1"/>
          </p:cNvSpPr>
          <p:nvPr userDrawn="1"/>
        </p:nvSpPr>
        <p:spPr bwMode="auto">
          <a:xfrm>
            <a:off x="385763" y="3367088"/>
            <a:ext cx="4537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1000" dirty="0" smtClean="0">
                <a:solidFill>
                  <a:schemeClr val="bg1"/>
                </a:solidFill>
              </a:rPr>
              <a:t>Institut für Visualisierung und Datenanalyse, Lehrstuhl für Computergrafik</a:t>
            </a:r>
            <a:endParaRPr lang="de-DE" sz="1000" dirty="0">
              <a:solidFill>
                <a:schemeClr val="bg1"/>
              </a:solidFill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7318375" y="6497638"/>
            <a:ext cx="172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de-DE" sz="1600" b="1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26639" name="Picture 11" descr="KIT-Logo-rgb_d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16192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Kekse\projekte\Bachelorarbeit\Präsentation\titelbi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563704"/>
            <a:ext cx="3956418" cy="162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Bachelorarbeit\Ausarbeitung\bilder\kugelbox\nee&amp;irc 250k20k2500 4096spp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02" y="3861048"/>
            <a:ext cx="2299389" cy="229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Kekse\projekte\Bachelorarbeit\Präsentation\titelbild_2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09" y="3992639"/>
            <a:ext cx="2664296" cy="216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026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7161F-0686-4A32-B5C2-6110D54CBF61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538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101DA-C805-49D6-936E-EF17408DE37B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3261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8D019-5134-4866-8BCC-6AD2983F956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5108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911975" cy="648071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340768"/>
            <a:ext cx="8356600" cy="4752057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9348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lisas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1120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64446-9DE9-4EC1-92AB-907DF09BD351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582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864FC-C1F6-4F60-90E2-4C82285A7CB6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11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8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FF499-D2C2-429B-A38D-874884AC2B44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5739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4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C2FF-F6B1-4953-8BD6-DF423CDA3B5D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1279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3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FF657-D1DB-4306-82A3-A2011C94EF85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674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86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9ADCC-593E-41F1-8EDC-3499514C881E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0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Folientitel durch klicken hinzufügen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Karlsruhe Institute </a:t>
            </a:r>
            <a:r>
              <a:rPr lang="de-DE" dirty="0" err="1" smtClean="0"/>
              <a:t>of</a:t>
            </a:r>
            <a:r>
              <a:rPr lang="de-DE" dirty="0" smtClean="0"/>
              <a:t> Technology (KIT).</a:t>
            </a:r>
          </a:p>
          <a:p>
            <a:pPr lvl="0"/>
            <a:r>
              <a:rPr lang="de-DE" dirty="0" err="1" smtClean="0"/>
              <a:t>blablub</a:t>
            </a:r>
            <a:endParaRPr lang="de-DE" dirty="0" smtClean="0"/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Fakultät für Informatik, 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Institut für</a:t>
            </a:r>
            <a:r>
              <a:rPr lang="de-DE" sz="9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 Visualisierung und Datenanalyse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,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Lehrstuhl für Computergrafik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899"/>
              </a:spcBef>
              <a:spcAft>
                <a:spcPts val="0"/>
              </a:spcAft>
              <a:buNone/>
              <a:tabLst/>
            </a:pPr>
            <a:endParaRPr lang="de-DE" sz="900" b="0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250825" y="6445250"/>
            <a:ext cx="3254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fld id="{643774FD-E815-4B85-B421-6F4167BD583D}" type="slidenum">
              <a:rPr lang="de-DE" sz="900" b="1"/>
              <a:pPr>
                <a:spcBef>
                  <a:spcPct val="50000"/>
                </a:spcBef>
                <a:defRPr/>
              </a:pPr>
              <a:t>‹Nr.›</a:t>
            </a:fld>
            <a:endParaRPr lang="de-DE" sz="900" b="1"/>
          </a:p>
        </p:txBody>
      </p:sp>
      <p:pic>
        <p:nvPicPr>
          <p:cNvPr id="1032" name="Picture 13" descr="KIT-Logo-rgb_d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67625" y="333375"/>
            <a:ext cx="10763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01800" y="6445250"/>
            <a:ext cx="42481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900"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FFB54-A4C6-43F5-85F0-3FD9312F6439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60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microsoft.com/office/2007/relationships/hdphoto" Target="../media/hdphoto4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microsoft.com/office/2007/relationships/hdphoto" Target="../media/hdphoto3.wdp"/><Relationship Id="rId10" Type="http://schemas.openxmlformats.org/officeDocument/2006/relationships/image" Target="../media/image290.png"/><Relationship Id="rId4" Type="http://schemas.openxmlformats.org/officeDocument/2006/relationships/image" Target="../media/image36.pn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9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39.png"/><Relationship Id="rId4" Type="http://schemas.microsoft.com/office/2007/relationships/hdphoto" Target="../media/hdphoto1.wdp"/><Relationship Id="rId9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41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42.png"/><Relationship Id="rId4" Type="http://schemas.microsoft.com/office/2007/relationships/hdphoto" Target="../media/hdphoto9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microsoft.com/office/2007/relationships/hdphoto" Target="../media/hdphoto1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3.wdp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0.png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5.wdp"/><Relationship Id="rId4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39.png"/><Relationship Id="rId4" Type="http://schemas.microsoft.com/office/2007/relationships/hdphoto" Target="../media/hdphoto7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1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microsoft.com/office/2007/relationships/hdphoto" Target="../media/hdphoto2.wdp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395280" y="1413000"/>
            <a:ext cx="8389440" cy="720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b" anchorCtr="0" compatLnSpc="0"/>
          <a:lstStyle/>
          <a:p>
            <a:pPr marL="0" marR="0" lvl="0" indent="0" algn="l" rtl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Irradiance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Importance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Sampling</a:t>
            </a:r>
            <a:endParaRPr lang="de-DE" sz="2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396720" y="2349360"/>
            <a:ext cx="8370360" cy="620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t" anchorCtr="0" compatLnSpc="0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Bachelorarbeit</a:t>
            </a:r>
            <a:endParaRPr lang="de-DE" sz="1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Alisa Jung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PDF </a:t>
            </a:r>
            <a:r>
              <a:rPr lang="de-DE" dirty="0" smtClean="0">
                <a:sym typeface="Wingdings" panose="05000000000000000000" pitchFamily="2" charset="2"/>
              </a:rPr>
              <a:t> PDF </a:t>
            </a:r>
            <a:r>
              <a:rPr lang="de-DE" dirty="0" err="1" smtClean="0">
                <a:sym typeface="Wingdings" panose="05000000000000000000" pitchFamily="2" charset="2"/>
              </a:rPr>
              <a:t>over</a:t>
            </a:r>
            <a:r>
              <a:rPr lang="de-DE" dirty="0" smtClean="0">
                <a:sym typeface="Wingdings" panose="05000000000000000000" pitchFamily="2" charset="2"/>
              </a:rPr>
              <a:t> solid angle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3074" name="Skizze" descr="E:\Kekse\projekte\Bachelorarbeit\Ausarbeitung\bilder\solid_angle_skizz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45804"/>
            <a:ext cx="840167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Kekse\projekte\Bachelorarbeit\Ausarbeitung\bilder\solid_angle_falsch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635" y="1122598"/>
            <a:ext cx="518457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Kekse\projekte\Bachelorarbeit\Ausarbeitung\bilder\solid_angle_richtig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597" y="1111560"/>
            <a:ext cx="5195614" cy="519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differenz" descr="E:\Kekse\projekte\Bachelorarbeit\Ausarbeitung\bilder\solid_angle_difference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3630569" y="1140532"/>
            <a:ext cx="5166642" cy="516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/>
              <p:cNvSpPr txBox="1"/>
              <p:nvPr/>
            </p:nvSpPr>
            <p:spPr>
              <a:xfrm>
                <a:off x="899592" y="2145804"/>
                <a:ext cx="2408480" cy="1047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err="1" smtClean="0"/>
                  <a:t>Wrong</a:t>
                </a:r>
                <a:r>
                  <a:rPr lang="de-DE" dirty="0" smtClean="0"/>
                  <a:t>:  </a:t>
                </a:r>
                <a:r>
                  <a:rPr lang="de-DE" dirty="0" err="1" smtClean="0"/>
                  <a:t>convert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with</a:t>
                </a:r>
                <a:endParaRPr lang="de-DE" dirty="0" smtClean="0"/>
              </a:p>
              <a:p>
                <a:r>
                  <a:rPr lang="de-DE" dirty="0" err="1" smtClean="0"/>
                  <a:t>Factor</a:t>
                </a:r>
                <a:r>
                  <a:rPr lang="de-DE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i="1">
                            <a:latin typeface="Cambria Math"/>
                          </a:rPr>
                        </m:ctrlPr>
                      </m:fPr>
                      <m:num>
                        <m:r>
                          <a:rPr lang="de-DE" i="1">
                            <a:latin typeface="Cambria Math"/>
                          </a:rPr>
                          <m:t>𝑛𝑢𝑚𝑏𝑒𝑟</m:t>
                        </m:r>
                        <m:r>
                          <a:rPr lang="de-DE" i="1">
                            <a:latin typeface="Cambria Math"/>
                          </a:rPr>
                          <m:t> </m:t>
                        </m:r>
                        <m:r>
                          <a:rPr lang="de-DE" i="1">
                            <a:latin typeface="Cambria Math"/>
                          </a:rPr>
                          <m:t>𝑜𝑓</m:t>
                        </m:r>
                        <m:r>
                          <a:rPr lang="de-DE" i="1">
                            <a:latin typeface="Cambria Math"/>
                          </a:rPr>
                          <m:t> </m:t>
                        </m:r>
                        <m:r>
                          <a:rPr lang="de-DE" i="1">
                            <a:latin typeface="Cambria Math"/>
                          </a:rPr>
                          <m:t>𝑡𝑒𝑥𝑒𝑙𝑠</m:t>
                        </m:r>
                      </m:num>
                      <m:den>
                        <m:r>
                          <a:rPr lang="de-DE" i="1">
                            <a:latin typeface="Cambria Math"/>
                          </a:rPr>
                          <m:t>2</m:t>
                        </m:r>
                        <m:r>
                          <a:rPr lang="de-DE" i="1">
                            <a:latin typeface="Cambria Math"/>
                            <a:ea typeface="Cambria Math"/>
                          </a:rPr>
                          <m:t>𝜋</m:t>
                        </m:r>
                      </m:den>
                    </m:f>
                  </m:oMath>
                </a14:m>
                <a:endParaRPr lang="de-DE" dirty="0" smtClean="0"/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6" name="Textfeld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145804"/>
                <a:ext cx="2408480" cy="1047979"/>
              </a:xfrm>
              <a:prstGeom prst="rect">
                <a:avLst/>
              </a:prstGeom>
              <a:blipFill rotWithShape="1">
                <a:blip r:embed="rId10"/>
                <a:stretch>
                  <a:fillRect l="-2278" t="-290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feld 6"/>
          <p:cNvSpPr txBox="1"/>
          <p:nvPr/>
        </p:nvSpPr>
        <p:spPr>
          <a:xfrm>
            <a:off x="899592" y="2145033"/>
            <a:ext cx="2121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Correct</a:t>
            </a:r>
            <a:r>
              <a:rPr lang="de-DE" dirty="0" smtClean="0"/>
              <a:t> </a:t>
            </a:r>
            <a:r>
              <a:rPr lang="de-DE" dirty="0" err="1" smtClean="0"/>
              <a:t>conversion</a:t>
            </a:r>
            <a:endParaRPr lang="de-DE" dirty="0" smtClean="0"/>
          </a:p>
          <a:p>
            <a:r>
              <a:rPr lang="de-DE" dirty="0" err="1" smtClean="0"/>
              <a:t>to</a:t>
            </a:r>
            <a:r>
              <a:rPr lang="de-DE" dirty="0" smtClean="0"/>
              <a:t> solid angle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99592" y="2150751"/>
            <a:ext cx="1232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Difference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291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Final Cache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/>
              <a:t>m</a:t>
            </a:r>
            <a:r>
              <a:rPr lang="de-DE" dirty="0" err="1" smtClean="0"/>
              <a:t>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PDF </a:t>
            </a:r>
            <a:r>
              <a:rPr lang="de-DE" dirty="0" err="1" smtClean="0"/>
              <a:t>over</a:t>
            </a:r>
            <a:r>
              <a:rPr lang="de-DE" dirty="0" smtClean="0"/>
              <a:t> solid angle</a:t>
            </a:r>
          </a:p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CDF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sampling</a:t>
            </a:r>
            <a:endParaRPr lang="de-DE" dirty="0" smtClean="0"/>
          </a:p>
          <a:p>
            <a:r>
              <a:rPr lang="de-DE" dirty="0" smtClean="0"/>
              <a:t>k-d 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faster</a:t>
            </a:r>
            <a:r>
              <a:rPr lang="de-DE" dirty="0" smtClean="0"/>
              <a:t> </a:t>
            </a:r>
            <a:r>
              <a:rPr lang="de-DE" dirty="0" err="1" smtClean="0"/>
              <a:t>lookup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116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Kekse\projekte\Bachelorarbeit\Ausarbeitung\bilder\kugelbox\nee&amp;irc 250k20k2500 4096spp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2677132" cy="2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cxnSp>
        <p:nvCxnSpPr>
          <p:cNvPr id="32" name="Gerade Verbindung 31"/>
          <p:cNvCxnSpPr/>
          <p:nvPr/>
        </p:nvCxnSpPr>
        <p:spPr>
          <a:xfrm>
            <a:off x="1865282" y="2463310"/>
            <a:ext cx="2346678" cy="317618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771800" y="3176972"/>
            <a:ext cx="1080120" cy="199880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6020888"/>
              </p:ext>
            </p:extLst>
          </p:nvPr>
        </p:nvGraphicFramePr>
        <p:xfrm>
          <a:off x="3563888" y="1124745"/>
          <a:ext cx="5184825" cy="4464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75"/>
                <a:gridCol w="1728275"/>
                <a:gridCol w="1728275"/>
              </a:tblGrid>
              <a:tr h="765003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BSDF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827284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7251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pic>
        <p:nvPicPr>
          <p:cNvPr id="1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71" t="65628" r="13750" b="11223"/>
          <a:stretch/>
        </p:blipFill>
        <p:spPr bwMode="auto">
          <a:xfrm>
            <a:off x="3698833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291" t="65632" r="6869" b="11220"/>
          <a:stretch/>
        </p:blipFill>
        <p:spPr bwMode="auto">
          <a:xfrm>
            <a:off x="5405817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57" t="65315" r="56904" b="11536"/>
          <a:stretch/>
        </p:blipFill>
        <p:spPr bwMode="auto">
          <a:xfrm>
            <a:off x="7146709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95" t="38462" r="76038" b="39806"/>
          <a:stretch/>
        </p:blipFill>
        <p:spPr bwMode="auto">
          <a:xfrm>
            <a:off x="7139451" y="2070787"/>
            <a:ext cx="1502229" cy="150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90" t="38462" r="52079" b="39806"/>
          <a:stretch/>
        </p:blipFill>
        <p:spPr bwMode="auto">
          <a:xfrm>
            <a:off x="3695204" y="2070787"/>
            <a:ext cx="1502229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095" t="38462" r="26039" b="39806"/>
          <a:stretch/>
        </p:blipFill>
        <p:spPr bwMode="auto">
          <a:xfrm>
            <a:off x="5402188" y="2070786"/>
            <a:ext cx="1502229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454708" y="4221088"/>
            <a:ext cx="32404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256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20,000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2000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16x16 </a:t>
            </a:r>
            <a:r>
              <a:rPr lang="de-DE" dirty="0" err="1" smtClean="0"/>
              <a:t>texels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err="1" smtClean="0"/>
              <a:t>Xxx</a:t>
            </a:r>
            <a:r>
              <a:rPr lang="de-DE" dirty="0" smtClean="0"/>
              <a:t> </a:t>
            </a:r>
            <a:r>
              <a:rPr lang="de-DE" dirty="0" err="1" smtClean="0"/>
              <a:t>memory</a:t>
            </a:r>
            <a:r>
              <a:rPr lang="de-DE" dirty="0" smtClean="0"/>
              <a:t> </a:t>
            </a:r>
            <a:r>
              <a:rPr lang="de-DE" dirty="0" err="1" smtClean="0"/>
              <a:t>consumption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2267744" y="2924944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1331640" y="2276872"/>
            <a:ext cx="504056" cy="504056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39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2677132" cy="2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cxnSp>
        <p:nvCxnSpPr>
          <p:cNvPr id="32" name="Gerade Verbindung 31"/>
          <p:cNvCxnSpPr>
            <a:stCxn id="31" idx="3"/>
          </p:cNvCxnSpPr>
          <p:nvPr/>
        </p:nvCxnSpPr>
        <p:spPr>
          <a:xfrm>
            <a:off x="1403648" y="1664804"/>
            <a:ext cx="2808312" cy="1116124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915816" y="3507961"/>
            <a:ext cx="728585" cy="66841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5886225"/>
              </p:ext>
            </p:extLst>
          </p:nvPr>
        </p:nvGraphicFramePr>
        <p:xfrm>
          <a:off x="3563888" y="1124745"/>
          <a:ext cx="5184825" cy="3931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75"/>
                <a:gridCol w="1728275"/>
                <a:gridCol w="1728275"/>
              </a:tblGrid>
              <a:tr h="792087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BSDF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808191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3136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454708" y="4221088"/>
            <a:ext cx="36132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128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/>
              <a:t>8</a:t>
            </a:r>
            <a:r>
              <a:rPr lang="de-DE" dirty="0" smtClean="0"/>
              <a:t>00k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1k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16x16 </a:t>
            </a:r>
            <a:r>
              <a:rPr lang="de-DE" dirty="0" err="1" smtClean="0"/>
              <a:t>texels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err="1" smtClean="0"/>
              <a:t>Xxx</a:t>
            </a:r>
            <a:r>
              <a:rPr lang="de-DE" dirty="0" smtClean="0"/>
              <a:t> </a:t>
            </a:r>
            <a:r>
              <a:rPr lang="de-DE" dirty="0" err="1" smtClean="0"/>
              <a:t>memory</a:t>
            </a:r>
            <a:r>
              <a:rPr lang="de-DE" dirty="0" smtClean="0"/>
              <a:t> </a:t>
            </a:r>
            <a:r>
              <a:rPr lang="de-DE" dirty="0" err="1" smtClean="0"/>
              <a:t>consumption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2411760" y="3255933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899592" y="1412776"/>
            <a:ext cx="504056" cy="504056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6" name="Picture 4" descr="E:\Kekse\projekte\Bachelorarbeit\Ausarbeitung\bilder\spiegelbox\nee&amp;bsdf_25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50" t="13396" r="65499" b="63975"/>
          <a:stretch/>
        </p:blipFill>
        <p:spPr bwMode="auto">
          <a:xfrm>
            <a:off x="7088256" y="2060849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13396" r="65499" b="63975"/>
          <a:stretch/>
        </p:blipFill>
        <p:spPr bwMode="auto">
          <a:xfrm>
            <a:off x="3644401" y="2060849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13396" r="65499" b="63975"/>
          <a:stretch/>
        </p:blipFill>
        <p:spPr bwMode="auto">
          <a:xfrm>
            <a:off x="5362271" y="2060848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730" t="82963" r="7011" b="2408"/>
          <a:stretch/>
        </p:blipFill>
        <p:spPr bwMode="auto">
          <a:xfrm>
            <a:off x="3695204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E:\Kekse\projekte\Bachelorarbeit\Ausarbeitung\bilder\spiegelbox\nee&amp;bsdf_25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730" t="82963" r="7011" b="2408"/>
          <a:stretch/>
        </p:blipFill>
        <p:spPr bwMode="auto">
          <a:xfrm>
            <a:off x="7138888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493" t="82977" r="7261" b="2403"/>
          <a:stretch/>
        </p:blipFill>
        <p:spPr bwMode="auto">
          <a:xfrm>
            <a:off x="5410696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63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3800352" cy="285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cxnSp>
        <p:nvCxnSpPr>
          <p:cNvPr id="32" name="Gerade Verbindung 31"/>
          <p:cNvCxnSpPr>
            <a:stCxn id="31" idx="3"/>
          </p:cNvCxnSpPr>
          <p:nvPr/>
        </p:nvCxnSpPr>
        <p:spPr>
          <a:xfrm>
            <a:off x="3851920" y="2125440"/>
            <a:ext cx="2723468" cy="1144711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192589" y="2201652"/>
            <a:ext cx="3675555" cy="25955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8572549"/>
              </p:ext>
            </p:extLst>
          </p:nvPr>
        </p:nvGraphicFramePr>
        <p:xfrm>
          <a:off x="5156133" y="1124744"/>
          <a:ext cx="3180748" cy="3930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0374"/>
                <a:gridCol w="1590374"/>
              </a:tblGrid>
              <a:tr h="879043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497221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85304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454708" y="4221088"/>
            <a:ext cx="41893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4096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1.5 Mio.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/>
              <a:t>3</a:t>
            </a:r>
            <a:r>
              <a:rPr lang="de-DE" dirty="0" smtClean="0"/>
              <a:t>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/>
              <a:t>cache</a:t>
            </a:r>
            <a:endParaRPr lang="de-DE" dirty="0"/>
          </a:p>
          <a:p>
            <a:r>
              <a:rPr lang="de-DE" dirty="0"/>
              <a:t>16x16 </a:t>
            </a:r>
            <a:r>
              <a:rPr lang="de-DE" dirty="0" err="1"/>
              <a:t>texels</a:t>
            </a:r>
            <a:r>
              <a:rPr lang="de-DE" dirty="0"/>
              <a:t> per </a:t>
            </a:r>
            <a:r>
              <a:rPr lang="de-DE" dirty="0" err="1"/>
              <a:t>cache</a:t>
            </a:r>
            <a:endParaRPr lang="de-DE" dirty="0"/>
          </a:p>
          <a:p>
            <a:r>
              <a:rPr lang="de-DE" dirty="0" err="1"/>
              <a:t>Xxx</a:t>
            </a:r>
            <a:r>
              <a:rPr lang="de-DE" dirty="0"/>
              <a:t> </a:t>
            </a:r>
            <a:r>
              <a:rPr lang="de-DE" dirty="0" err="1"/>
              <a:t>memory</a:t>
            </a:r>
            <a:r>
              <a:rPr lang="de-DE" dirty="0"/>
              <a:t> </a:t>
            </a:r>
            <a:r>
              <a:rPr lang="de-DE" dirty="0" err="1" smtClean="0"/>
              <a:t>consumption</a:t>
            </a:r>
            <a:endParaRPr lang="de-DE" dirty="0" smtClean="0"/>
          </a:p>
          <a:p>
            <a:r>
              <a:rPr lang="de-DE" dirty="0" smtClean="0"/>
              <a:t>3300 </a:t>
            </a:r>
            <a:r>
              <a:rPr lang="de-DE" dirty="0" err="1" smtClean="0"/>
              <a:t>triangles</a:t>
            </a:r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1688533" y="1949624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63020" y="1844824"/>
            <a:ext cx="588900" cy="561231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2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45" t="23347" r="8886" b="53211"/>
          <a:stretch/>
        </p:blipFill>
        <p:spPr bwMode="auto">
          <a:xfrm>
            <a:off x="6838156" y="2093640"/>
            <a:ext cx="1398219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59" t="23671" r="8872" b="52887"/>
          <a:stretch/>
        </p:blipFill>
        <p:spPr bwMode="auto">
          <a:xfrm>
            <a:off x="5259502" y="2097913"/>
            <a:ext cx="1398216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6" t="29189" r="52749" b="50000"/>
          <a:stretch/>
        </p:blipFill>
        <p:spPr bwMode="auto">
          <a:xfrm>
            <a:off x="5259501" y="3610080"/>
            <a:ext cx="1398217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6" t="29189" r="52749" b="50000"/>
          <a:stretch/>
        </p:blipFill>
        <p:spPr bwMode="auto">
          <a:xfrm>
            <a:off x="6838158" y="3610080"/>
            <a:ext cx="1398217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57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2050" name="Picture 2" descr="E:\Kekse\projekte\Bachelorarbeit\Ausarbeitung\bilder\veach\bsdf und nee - 64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783" y="1248268"/>
            <a:ext cx="3819760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Kekse\projekte\Bachelorarbeit\Ausarbeitung\bilder\veach\cachecombos_64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01" y="3794775"/>
            <a:ext cx="7639523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3635896" y="886643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BSDF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748901" y="3347700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Caches + NEE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566870" y="3323427"/>
            <a:ext cx="1845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Caches + BSDF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6578861" y="1870393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64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 Mio.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197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Different Cache </a:t>
            </a:r>
            <a:r>
              <a:rPr lang="de-DE" dirty="0" err="1" smtClean="0"/>
              <a:t>Configurations</a:t>
            </a:r>
            <a:r>
              <a:rPr lang="de-DE" dirty="0" smtClean="0"/>
              <a:t>: #</a:t>
            </a:r>
            <a:r>
              <a:rPr lang="de-DE" dirty="0" err="1" smtClean="0"/>
              <a:t>photons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170" name="Picture 2" descr="E:\Kekse\projekte\Bachelorarbeit\Ausarbeitung\bilder\kugelbox\caches\different_noises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360634" cy="331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1487825" y="5161776"/>
            <a:ext cx="2351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 in </a:t>
            </a:r>
            <a:r>
              <a:rPr lang="de-DE" dirty="0" err="1" smtClean="0"/>
              <a:t>scene</a:t>
            </a:r>
            <a:endParaRPr lang="de-DE" dirty="0" smtClean="0"/>
          </a:p>
          <a:p>
            <a:pPr algn="ctr"/>
            <a:r>
              <a:rPr lang="de-DE" dirty="0" smtClean="0"/>
              <a:t>(~ 10 000)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450396" y="5157192"/>
            <a:ext cx="2467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 in </a:t>
            </a:r>
            <a:r>
              <a:rPr lang="de-DE" dirty="0" err="1" smtClean="0"/>
              <a:t>caches</a:t>
            </a:r>
            <a:endParaRPr lang="de-DE" dirty="0" smtClean="0"/>
          </a:p>
          <a:p>
            <a:pPr algn="ctr"/>
            <a:r>
              <a:rPr lang="de-DE" dirty="0" smtClean="0"/>
              <a:t>(20)</a:t>
            </a:r>
            <a:endParaRPr lang="de-DE" dirty="0"/>
          </a:p>
        </p:txBody>
      </p:sp>
      <p:pic>
        <p:nvPicPr>
          <p:cNvPr id="6146" name="Picture 2" descr="E:\Kekse\projekte\Abschlussvortrag\whit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53" y="1484784"/>
            <a:ext cx="4316627" cy="432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10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</a:t>
            </a:r>
            <a:r>
              <a:rPr lang="de-DE" dirty="0" err="1" smtClean="0"/>
              <a:t>Sphere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7133968" y="4293096"/>
            <a:ext cx="176202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2k </a:t>
            </a:r>
            <a:r>
              <a:rPr lang="de-DE" dirty="0" err="1" smtClean="0"/>
              <a:t>photons</a:t>
            </a:r>
            <a:r>
              <a:rPr lang="de-DE" dirty="0" smtClean="0"/>
              <a:t> per</a:t>
            </a:r>
          </a:p>
          <a:p>
            <a:r>
              <a:rPr lang="de-DE" dirty="0" smtClean="0"/>
              <a:t>    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14 primitives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107503" y="5292700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>
                <a:solidFill>
                  <a:srgbClr val="C00000"/>
                </a:solidFill>
              </a:rPr>
              <a:t>prep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13" name="Inhaltsplatzhalt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989845"/>
              </p:ext>
            </p:extLst>
          </p:nvPr>
        </p:nvGraphicFramePr>
        <p:xfrm>
          <a:off x="392113" y="1476162"/>
          <a:ext cx="8280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Gerade Verbindung 10"/>
          <p:cNvCxnSpPr/>
          <p:nvPr/>
        </p:nvCxnSpPr>
        <p:spPr>
          <a:xfrm>
            <a:off x="755576" y="5580732"/>
            <a:ext cx="626469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784751"/>
            <a:ext cx="1396077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38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Egg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7139232"/>
              </p:ext>
            </p:extLst>
          </p:nvPr>
        </p:nvGraphicFramePr>
        <p:xfrm>
          <a:off x="392113" y="1476162"/>
          <a:ext cx="8280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pic>
        <p:nvPicPr>
          <p:cNvPr id="8194" name="Picture 2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84751"/>
            <a:ext cx="1861436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7133968" y="4293096"/>
            <a:ext cx="189026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1.6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2.5k </a:t>
            </a:r>
            <a:r>
              <a:rPr lang="de-DE" dirty="0" err="1" smtClean="0"/>
              <a:t>photons</a:t>
            </a:r>
            <a:r>
              <a:rPr lang="de-DE" dirty="0" smtClean="0"/>
              <a:t> per</a:t>
            </a:r>
          </a:p>
          <a:p>
            <a:r>
              <a:rPr lang="de-DE" dirty="0" smtClean="0"/>
              <a:t>     </a:t>
            </a:r>
            <a:r>
              <a:rPr lang="de-DE" dirty="0" err="1" smtClean="0"/>
              <a:t>cache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3300 primitives</a:t>
            </a:r>
            <a:endParaRPr lang="de-DE" dirty="0"/>
          </a:p>
        </p:txBody>
      </p:sp>
      <p:cxnSp>
        <p:nvCxnSpPr>
          <p:cNvPr id="11" name="Gerade Verbindung 10"/>
          <p:cNvCxnSpPr/>
          <p:nvPr/>
        </p:nvCxnSpPr>
        <p:spPr>
          <a:xfrm>
            <a:off x="730176" y="5661248"/>
            <a:ext cx="626469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107503" y="5363924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>
                <a:solidFill>
                  <a:srgbClr val="C00000"/>
                </a:solidFill>
              </a:rPr>
              <a:t>prep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759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525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Goal (TODO!!)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Photorealistic</a:t>
            </a:r>
            <a:r>
              <a:rPr lang="de-DE" dirty="0" smtClean="0"/>
              <a:t> Images</a:t>
            </a:r>
          </a:p>
          <a:p>
            <a:r>
              <a:rPr lang="de-DE" dirty="0" err="1" smtClean="0"/>
              <a:t>Improve</a:t>
            </a:r>
            <a:r>
              <a:rPr lang="de-DE" dirty="0" smtClean="0"/>
              <a:t> Path </a:t>
            </a:r>
            <a:r>
              <a:rPr lang="de-DE" dirty="0" err="1" smtClean="0"/>
              <a:t>Tracing</a:t>
            </a:r>
            <a:endParaRPr lang="de-DE" dirty="0" smtClean="0"/>
          </a:p>
          <a:p>
            <a:endParaRPr lang="de-DE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8356600" cy="1093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74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4" t="11528" r="7003" b="14034"/>
          <a:stretch/>
        </p:blipFill>
        <p:spPr bwMode="auto">
          <a:xfrm>
            <a:off x="362857" y="1175656"/>
            <a:ext cx="8490858" cy="4978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337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Prof. Max Mustermann - Präsentationstitel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C0FF657-D1DB-4306-82A3-A2011C94EF85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71600" y="2564904"/>
            <a:ext cx="7172733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4000" dirty="0" smtClean="0"/>
              <a:t>Danke für die Aufmerksamkeit!</a:t>
            </a:r>
          </a:p>
          <a:p>
            <a:pPr algn="ctr"/>
            <a:r>
              <a:rPr lang="de-DE" sz="4000" dirty="0" smtClean="0"/>
              <a:t/>
            </a:r>
            <a:br>
              <a:rPr lang="de-DE" sz="4000" dirty="0" smtClean="0"/>
            </a:br>
            <a:r>
              <a:rPr lang="de-DE" sz="3000" dirty="0" smtClean="0"/>
              <a:t>Fragen?</a:t>
            </a:r>
            <a:endParaRPr lang="de-DE" sz="3000" dirty="0"/>
          </a:p>
        </p:txBody>
      </p:sp>
    </p:spTree>
    <p:extLst>
      <p:ext uri="{BB962C8B-B14F-4D97-AF65-F5344CB8AC3E}">
        <p14:creationId xmlns:p14="http://schemas.microsoft.com/office/powerpoint/2010/main" val="67702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Backupfolien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Alisa Jung – </a:t>
            </a:r>
            <a:r>
              <a:rPr lang="de-DE" dirty="0" err="1"/>
              <a:t>Irradiance</a:t>
            </a:r>
            <a:r>
              <a:rPr lang="de-DE" dirty="0"/>
              <a:t> </a:t>
            </a:r>
            <a:r>
              <a:rPr lang="de-DE" dirty="0" err="1"/>
              <a:t>Importance</a:t>
            </a:r>
            <a:r>
              <a:rPr lang="de-DE" dirty="0"/>
              <a:t> </a:t>
            </a:r>
            <a:r>
              <a:rPr lang="de-DE" dirty="0" smtClean="0"/>
              <a:t>Sampling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CD64446-9DE9-4EC1-92AB-907DF09BD351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88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: </a:t>
            </a:r>
            <a:r>
              <a:rPr lang="de-DE" dirty="0" err="1" smtClean="0"/>
              <a:t>Texel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 Richtung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3809915" cy="11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5597128" cy="1205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E:\Kekse\projekte\Bachelorarbeit\Präsentation\titelbild_2.pn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628" y="1249088"/>
            <a:ext cx="3629532" cy="295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E:\Kekse\projekte\Abschlussvortrag\octahedro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37112"/>
            <a:ext cx="4765698" cy="175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90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: Verzerrung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89" y="1465040"/>
            <a:ext cx="756381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681889" y="5353471"/>
            <a:ext cx="75103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Quelle: „</a:t>
            </a:r>
            <a:r>
              <a:rPr lang="de-DE" sz="1400" dirty="0" err="1"/>
              <a:t>Octahedron</a:t>
            </a:r>
            <a:r>
              <a:rPr lang="de-DE" sz="1400" dirty="0"/>
              <a:t> Environment </a:t>
            </a:r>
            <a:r>
              <a:rPr lang="de-DE" sz="1400" dirty="0" err="1" smtClean="0"/>
              <a:t>Maps</a:t>
            </a:r>
            <a:r>
              <a:rPr lang="de-DE" sz="1400" dirty="0" smtClean="0"/>
              <a:t>“ - Thomas Engelhardt, Carsten </a:t>
            </a:r>
            <a:r>
              <a:rPr lang="de-DE" sz="1400" dirty="0" err="1" smtClean="0"/>
              <a:t>Dachsbacher</a:t>
            </a:r>
            <a:r>
              <a:rPr lang="de-DE" sz="1400" dirty="0"/>
              <a:t> </a:t>
            </a:r>
            <a:r>
              <a:rPr lang="de-DE" sz="1400" dirty="0" smtClean="0"/>
              <a:t>(2008)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87515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Equal</a:t>
            </a:r>
            <a:r>
              <a:rPr lang="de-DE" dirty="0" smtClean="0"/>
              <a:t> sample </a:t>
            </a:r>
            <a:r>
              <a:rPr lang="de-DE" dirty="0" err="1" smtClean="0"/>
              <a:t>count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9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Kekse\projekte\Bachelorarbeit\Ausarbeitung\bilder\bidir\vergleich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827584" y="2159784"/>
            <a:ext cx="1672253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Reference:</a:t>
            </a:r>
            <a:br>
              <a:rPr lang="de-DE" dirty="0" smtClean="0"/>
            </a:br>
            <a:r>
              <a:rPr lang="de-DE" dirty="0" err="1" smtClean="0"/>
              <a:t>Mitsuba</a:t>
            </a:r>
            <a:r>
              <a:rPr lang="de-DE" dirty="0" smtClean="0"/>
              <a:t> BDPT</a:t>
            </a:r>
          </a:p>
          <a:p>
            <a:r>
              <a:rPr lang="de-DE" dirty="0" smtClean="0"/>
              <a:t>256spp</a:t>
            </a:r>
            <a:br>
              <a:rPr lang="de-DE" dirty="0" smtClean="0"/>
            </a:br>
            <a:r>
              <a:rPr lang="de-DE" dirty="0" smtClean="0"/>
              <a:t>11 min</a:t>
            </a:r>
          </a:p>
          <a:p>
            <a:endParaRPr lang="de-DE" dirty="0"/>
          </a:p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smtClean="0"/>
              <a:t>4096spp</a:t>
            </a:r>
          </a:p>
          <a:p>
            <a:r>
              <a:rPr lang="de-DE" dirty="0" smtClean="0"/>
              <a:t>280 min</a:t>
            </a:r>
          </a:p>
          <a:p>
            <a:endParaRPr lang="de-DE" dirty="0"/>
          </a:p>
          <a:p>
            <a:r>
              <a:rPr lang="de-DE" dirty="0" smtClean="0"/>
              <a:t>NEE+BSDF</a:t>
            </a:r>
          </a:p>
          <a:p>
            <a:r>
              <a:rPr lang="de-DE" dirty="0" smtClean="0"/>
              <a:t>71 min</a:t>
            </a:r>
            <a:br>
              <a:rPr lang="de-DE" dirty="0" smtClean="0"/>
            </a:br>
            <a:r>
              <a:rPr lang="de-DE" dirty="0" smtClean="0"/>
              <a:t>4096spp</a:t>
            </a:r>
            <a:br>
              <a:rPr lang="de-DE" dirty="0" smtClean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364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Equal</a:t>
            </a:r>
            <a:r>
              <a:rPr lang="de-DE" dirty="0" smtClean="0"/>
              <a:t> Time </a:t>
            </a:r>
            <a:r>
              <a:rPr lang="de-DE" dirty="0" err="1" smtClean="0"/>
              <a:t>Comparison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827584" y="2159784"/>
            <a:ext cx="157607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smtClean="0"/>
              <a:t>128spp</a:t>
            </a:r>
          </a:p>
          <a:p>
            <a:r>
              <a:rPr lang="de-DE" dirty="0" smtClean="0"/>
              <a:t>8.4 min</a:t>
            </a:r>
          </a:p>
          <a:p>
            <a:endParaRPr lang="de-DE" dirty="0"/>
          </a:p>
          <a:p>
            <a:r>
              <a:rPr lang="de-DE" dirty="0" smtClean="0"/>
              <a:t>NEE+BSDF</a:t>
            </a:r>
          </a:p>
          <a:p>
            <a:r>
              <a:rPr lang="de-DE" dirty="0" smtClean="0"/>
              <a:t>64spp</a:t>
            </a:r>
          </a:p>
          <a:p>
            <a:r>
              <a:rPr lang="de-DE" dirty="0" smtClean="0"/>
              <a:t>8.2 min</a:t>
            </a:r>
            <a:br>
              <a:rPr lang="de-DE" dirty="0" smtClean="0"/>
            </a:br>
            <a:endParaRPr lang="de-DE" dirty="0"/>
          </a:p>
        </p:txBody>
      </p:sp>
      <p:pic>
        <p:nvPicPr>
          <p:cNvPr id="8" name="Picture 2" descr="E:\Kekse\projekte\Abschlussvortrag\equal time comparison\bidir nee+caches 250k20k2500 128spp 8komma5 mi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Abschlussvortrag\equal time comparison\bidir nee+bsdf 8komma2 min 512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feld 10"/>
          <p:cNvSpPr txBox="1"/>
          <p:nvPr/>
        </p:nvSpPr>
        <p:spPr>
          <a:xfrm>
            <a:off x="5001179" y="1052736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Caches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084535" y="1052736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BSDF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925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Kekse\projekte\Abschlussvortrag\equal time comparison\kugeln nee+caches 200k20k2k 64spp 2komma6 min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072" y="1302296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Equal</a:t>
            </a:r>
            <a:r>
              <a:rPr lang="de-DE" dirty="0" smtClean="0"/>
              <a:t> Time </a:t>
            </a:r>
            <a:r>
              <a:rPr lang="de-DE" dirty="0" err="1" smtClean="0"/>
              <a:t>Comparison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" name="Picture 2" descr="E:\Kekse\projekte\Abschlussvortrag\equal time comparison\kugeln nee+bsdf 512spp 2komma6 min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072" y="1302296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8"/>
          <p:cNvSpPr txBox="1"/>
          <p:nvPr/>
        </p:nvSpPr>
        <p:spPr>
          <a:xfrm>
            <a:off x="827584" y="2159784"/>
            <a:ext cx="157607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smtClean="0"/>
              <a:t>128spp</a:t>
            </a:r>
          </a:p>
          <a:p>
            <a:r>
              <a:rPr lang="de-DE" dirty="0" smtClean="0"/>
              <a:t>2.6 min</a:t>
            </a:r>
          </a:p>
          <a:p>
            <a:endParaRPr lang="de-DE" dirty="0"/>
          </a:p>
          <a:p>
            <a:r>
              <a:rPr lang="de-DE" dirty="0" smtClean="0"/>
              <a:t>NEE+BSDF</a:t>
            </a:r>
          </a:p>
          <a:p>
            <a:r>
              <a:rPr lang="de-DE" dirty="0" smtClean="0"/>
              <a:t>64spp</a:t>
            </a:r>
          </a:p>
          <a:p>
            <a:r>
              <a:rPr lang="de-DE" dirty="0" smtClean="0"/>
              <a:t>2.6 min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868735" y="87226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Caches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952091" y="872262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BSDF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763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pic>
        <p:nvPicPr>
          <p:cNvPr id="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31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Memory </a:t>
            </a:r>
            <a:r>
              <a:rPr lang="de-DE" dirty="0" err="1" smtClean="0"/>
              <a:t>Consumption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8523834" cy="2797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913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Importance</a:t>
            </a:r>
            <a:r>
              <a:rPr lang="de-DE" dirty="0" smtClean="0"/>
              <a:t> Sampling: Options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smtClean="0"/>
              <a:t>The </a:t>
            </a:r>
            <a:r>
              <a:rPr lang="de-DE" dirty="0" err="1" smtClean="0"/>
              <a:t>cosine</a:t>
            </a:r>
            <a:r>
              <a:rPr lang="de-DE" dirty="0" smtClean="0"/>
              <a:t>:</a:t>
            </a:r>
          </a:p>
          <a:p>
            <a:r>
              <a:rPr lang="de-DE" dirty="0" smtClean="0"/>
              <a:t>The BSDF:</a:t>
            </a:r>
            <a:endParaRPr lang="de-DE" dirty="0"/>
          </a:p>
          <a:p>
            <a:r>
              <a:rPr lang="de-DE" dirty="0" err="1"/>
              <a:t>Incident</a:t>
            </a:r>
            <a:r>
              <a:rPr lang="de-DE" dirty="0"/>
              <a:t> </a:t>
            </a:r>
            <a:r>
              <a:rPr lang="de-DE" dirty="0" err="1"/>
              <a:t>Radiance</a:t>
            </a:r>
            <a:r>
              <a:rPr lang="de-DE" dirty="0"/>
              <a:t> (    ):</a:t>
            </a:r>
          </a:p>
          <a:p>
            <a:pPr lvl="1"/>
            <a:r>
              <a:rPr lang="de-DE" sz="2000" dirty="0"/>
              <a:t>Next </a:t>
            </a:r>
            <a:r>
              <a:rPr lang="de-DE" sz="2000" dirty="0" err="1"/>
              <a:t>event</a:t>
            </a:r>
            <a:r>
              <a:rPr lang="de-DE" sz="2000" dirty="0"/>
              <a:t> </a:t>
            </a:r>
            <a:r>
              <a:rPr lang="de-DE" sz="2000" dirty="0" err="1" smtClean="0"/>
              <a:t>estimation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2000" dirty="0" smtClean="0"/>
              <a:t>(</a:t>
            </a:r>
            <a:r>
              <a:rPr lang="de-DE" sz="2000" dirty="0" err="1" smtClean="0"/>
              <a:t>connection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light </a:t>
            </a:r>
            <a:r>
              <a:rPr lang="de-DE" sz="2000" dirty="0" err="1" smtClean="0"/>
              <a:t>source</a:t>
            </a:r>
            <a:r>
              <a:rPr lang="de-DE" sz="2000" dirty="0" smtClean="0"/>
              <a:t>)</a:t>
            </a:r>
            <a:endParaRPr lang="de-DE" sz="2000" dirty="0"/>
          </a:p>
          <a:p>
            <a:pPr lvl="1"/>
            <a:r>
              <a:rPr lang="de-DE" sz="2000" b="1" dirty="0"/>
              <a:t>Caches </a:t>
            </a:r>
            <a:r>
              <a:rPr lang="de-DE" sz="2000" b="1" dirty="0" err="1"/>
              <a:t>for</a:t>
            </a:r>
            <a:r>
              <a:rPr lang="de-DE" sz="2000" b="1" dirty="0"/>
              <a:t> </a:t>
            </a:r>
            <a:r>
              <a:rPr lang="de-DE" sz="2000" b="1" dirty="0" err="1"/>
              <a:t>incident</a:t>
            </a:r>
            <a:r>
              <a:rPr lang="de-DE" sz="2000" b="1" dirty="0"/>
              <a:t> </a:t>
            </a:r>
            <a:r>
              <a:rPr lang="de-DE" sz="2000" b="1" dirty="0" err="1"/>
              <a:t>radiance</a:t>
            </a:r>
            <a:endParaRPr lang="de-DE" sz="2000" b="1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97" y="2477517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98" y="1973996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7" r="7849"/>
          <a:stretch/>
        </p:blipFill>
        <p:spPr bwMode="auto">
          <a:xfrm>
            <a:off x="2895054" y="2956942"/>
            <a:ext cx="298451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E:\Kekse\projekte\Abschlussvortrag\veach_mi bsd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1" y="1266091"/>
            <a:ext cx="3487323" cy="23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:\Kekse\projekte\Abschlussvortrag\veach_mi ne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0" y="3590973"/>
            <a:ext cx="3487323" cy="23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E:\Kekse\projekte\Abschlussvortrag\bsdf nee skizze große LQ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26864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E:\Kekse\projekte\Abschlussvortrag\bsdf nee skizze große LQ ne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9" y="2634508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E:\Kekse\projekte\Abschlussvortrag\bsdf nee skizze große LQ bsdf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34508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31" r="43930" b="12514"/>
          <a:stretch/>
        </p:blipFill>
        <p:spPr bwMode="auto">
          <a:xfrm>
            <a:off x="106315" y="1168400"/>
            <a:ext cx="4685556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Ellipse 5"/>
          <p:cNvSpPr/>
          <p:nvPr/>
        </p:nvSpPr>
        <p:spPr>
          <a:xfrm>
            <a:off x="3193505" y="1168400"/>
            <a:ext cx="874439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/>
          <p:cNvSpPr/>
          <p:nvPr/>
        </p:nvSpPr>
        <p:spPr>
          <a:xfrm>
            <a:off x="1768920" y="1199999"/>
            <a:ext cx="1424585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Ellipse 16"/>
          <p:cNvSpPr/>
          <p:nvPr/>
        </p:nvSpPr>
        <p:spPr>
          <a:xfrm>
            <a:off x="645525" y="1175916"/>
            <a:ext cx="1123396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994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6" grpId="0" animBg="1"/>
      <p:bldP spid="16" grpId="1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Steps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 Create Caches</a:t>
            </a:r>
            <a:endParaRPr lang="de-DE" dirty="0" smtClean="0"/>
          </a:p>
          <a:p>
            <a:r>
              <a:rPr lang="de-DE" dirty="0" smtClean="0"/>
              <a:t>Rendering </a:t>
            </a:r>
          </a:p>
          <a:p>
            <a:pPr marL="47625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 Create </a:t>
            </a:r>
            <a:r>
              <a:rPr lang="de-DE" dirty="0" err="1" smtClean="0">
                <a:sym typeface="Wingdings" panose="05000000000000000000" pitchFamily="2" charset="2"/>
              </a:rPr>
              <a:t>paths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using</a:t>
            </a:r>
            <a:r>
              <a:rPr lang="de-DE" dirty="0" smtClean="0">
                <a:sym typeface="Wingdings" panose="05000000000000000000" pitchFamily="2" charset="2"/>
              </a:rPr>
              <a:t>…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Caches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BSDF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NEE</a:t>
            </a:r>
          </a:p>
          <a:p>
            <a:pPr marL="47625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 Combine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Multiple </a:t>
            </a:r>
            <a:r>
              <a:rPr lang="de-DE" dirty="0" err="1" smtClean="0">
                <a:sym typeface="Wingdings" panose="05000000000000000000" pitchFamily="2" charset="2"/>
              </a:rPr>
              <a:t>Importance</a:t>
            </a:r>
            <a:r>
              <a:rPr lang="de-DE" dirty="0" smtClean="0">
                <a:sym typeface="Wingdings" panose="05000000000000000000" pitchFamily="2" charset="2"/>
              </a:rPr>
              <a:t> Sampling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28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Photon Mapping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Photon:</a:t>
            </a:r>
          </a:p>
          <a:p>
            <a:pPr lvl="1"/>
            <a:r>
              <a:rPr lang="de-DE" dirty="0" smtClean="0"/>
              <a:t>Position</a:t>
            </a:r>
          </a:p>
          <a:p>
            <a:pPr lvl="1"/>
            <a:r>
              <a:rPr lang="de-DE" dirty="0" err="1" smtClean="0"/>
              <a:t>Incident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endParaRPr lang="de-DE" dirty="0" smtClean="0"/>
          </a:p>
          <a:p>
            <a:pPr lvl="1"/>
            <a:r>
              <a:rPr lang="de-DE" dirty="0" err="1" smtClean="0"/>
              <a:t>Energy</a:t>
            </a:r>
            <a:endParaRPr lang="de-DE" dirty="0" smtClean="0"/>
          </a:p>
          <a:p>
            <a:r>
              <a:rPr lang="de-DE" dirty="0" err="1" smtClean="0"/>
              <a:t>Cancel</a:t>
            </a:r>
            <a:r>
              <a:rPr lang="de-DE" dirty="0" smtClean="0"/>
              <a:t> </a:t>
            </a:r>
            <a:r>
              <a:rPr lang="de-DE" dirty="0" err="1" smtClean="0"/>
              <a:t>Paths</a:t>
            </a:r>
            <a:endParaRPr lang="de-DE" dirty="0" smtClean="0"/>
          </a:p>
          <a:p>
            <a:pPr lvl="1"/>
            <a:r>
              <a:rPr lang="de-DE" dirty="0" err="1" smtClean="0"/>
              <a:t>Russian</a:t>
            </a:r>
            <a:r>
              <a:rPr lang="de-DE" dirty="0" smtClean="0"/>
              <a:t> Roulette</a:t>
            </a:r>
          </a:p>
          <a:p>
            <a:pPr lvl="1"/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/>
              <a:t>c</a:t>
            </a:r>
            <a:r>
              <a:rPr lang="de-DE" dirty="0" err="1" smtClean="0"/>
              <a:t>ontribution</a:t>
            </a:r>
            <a:r>
              <a:rPr lang="de-DE" dirty="0" smtClean="0"/>
              <a:t> </a:t>
            </a:r>
            <a:r>
              <a:rPr lang="de-DE" dirty="0" err="1" smtClean="0"/>
              <a:t>too</a:t>
            </a:r>
            <a:r>
              <a:rPr lang="de-DE" dirty="0" smtClean="0"/>
              <a:t> </a:t>
            </a:r>
            <a:r>
              <a:rPr lang="de-DE" dirty="0" err="1" smtClean="0"/>
              <a:t>small</a:t>
            </a:r>
            <a:endParaRPr lang="de-DE" dirty="0" smtClean="0"/>
          </a:p>
          <a:p>
            <a:r>
              <a:rPr lang="de-DE" dirty="0" smtClean="0"/>
              <a:t>k-d 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fast </a:t>
            </a:r>
            <a:r>
              <a:rPr lang="de-DE" dirty="0" err="1" smtClean="0"/>
              <a:t>nearest-neighbour</a:t>
            </a:r>
            <a:r>
              <a:rPr lang="de-DE" dirty="0" smtClean="0"/>
              <a:t> </a:t>
            </a:r>
            <a:r>
              <a:rPr lang="de-DE" dirty="0" err="1" smtClean="0"/>
              <a:t>search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1026" name="Picture 2" descr="E:\Kekse\projekte\Abschlussvortrag\photon mapping skizz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8334797" cy="3249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80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Cache </a:t>
            </a:r>
            <a:r>
              <a:rPr lang="de-DE" dirty="0" err="1" smtClean="0"/>
              <a:t>Parameterization</a:t>
            </a:r>
            <a:r>
              <a:rPr lang="de-DE" dirty="0" smtClean="0"/>
              <a:t>: </a:t>
            </a:r>
            <a:r>
              <a:rPr lang="de-DE" dirty="0" err="1" smtClean="0"/>
              <a:t>Octahedron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Simple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both</a:t>
            </a:r>
            <a:r>
              <a:rPr lang="de-DE" dirty="0"/>
              <a:t> </a:t>
            </a:r>
            <a:r>
              <a:rPr lang="de-DE" dirty="0" err="1" smtClean="0"/>
              <a:t>hemispheres</a:t>
            </a:r>
            <a:endParaRPr lang="de-DE" dirty="0" smtClean="0"/>
          </a:p>
          <a:p>
            <a:r>
              <a:rPr lang="de-DE" dirty="0" smtClean="0"/>
              <a:t>Simple </a:t>
            </a:r>
            <a:r>
              <a:rPr lang="de-DE" dirty="0" err="1" smtClean="0"/>
              <a:t>conversion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r>
              <a:rPr lang="de-DE" dirty="0"/>
              <a:t> </a:t>
            </a:r>
            <a:r>
              <a:rPr lang="de-DE" dirty="0" smtClean="0">
                <a:sym typeface="Wingdings" panose="05000000000000000000" pitchFamily="2" charset="2"/>
              </a:rPr>
              <a:t> </a:t>
            </a:r>
            <a:r>
              <a:rPr lang="de-DE" dirty="0" err="1" smtClean="0"/>
              <a:t>texel</a:t>
            </a:r>
            <a:r>
              <a:rPr lang="de-DE" dirty="0" smtClean="0"/>
              <a:t>  </a:t>
            </a:r>
          </a:p>
          <a:p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cover</a:t>
            </a:r>
            <a:r>
              <a:rPr lang="de-DE" dirty="0" smtClean="0"/>
              <a:t> </a:t>
            </a:r>
            <a:r>
              <a:rPr lang="de-DE" dirty="0" err="1" smtClean="0"/>
              <a:t>similar</a:t>
            </a:r>
            <a:r>
              <a:rPr lang="de-DE" dirty="0" smtClean="0"/>
              <a:t> solid </a:t>
            </a:r>
            <a:r>
              <a:rPr lang="de-DE" dirty="0" err="1" smtClean="0"/>
              <a:t>angles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14" name="Picture 4" descr="E:\Kekse\projekte\Bachelorarbeit\Präsentation\titelbild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964907"/>
            <a:ext cx="3116950" cy="253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E:\Kekse\projekte\Abschlussvortrag\octahedro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" t="1028" r="178" b="-1028"/>
          <a:stretch/>
        </p:blipFill>
        <p:spPr bwMode="auto">
          <a:xfrm>
            <a:off x="887406" y="3573016"/>
            <a:ext cx="7357002" cy="272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Nach rechts gekrümmter Pfeil 5"/>
          <p:cNvSpPr/>
          <p:nvPr/>
        </p:nvSpPr>
        <p:spPr>
          <a:xfrm>
            <a:off x="251520" y="2708920"/>
            <a:ext cx="864096" cy="15841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2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Placing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Camera</a:t>
            </a:r>
            <a:r>
              <a:rPr lang="de-DE" dirty="0" smtClean="0"/>
              <a:t> </a:t>
            </a:r>
            <a:r>
              <a:rPr lang="de-DE" dirty="0" err="1" smtClean="0"/>
              <a:t>rays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One</a:t>
            </a:r>
            <a:r>
              <a:rPr lang="de-DE" dirty="0" smtClean="0"/>
              <a:t> Cache per </a:t>
            </a:r>
            <a:r>
              <a:rPr lang="de-DE" dirty="0" err="1" smtClean="0"/>
              <a:t>every</a:t>
            </a:r>
            <a:r>
              <a:rPr lang="de-DE" dirty="0" smtClean="0"/>
              <a:t> 8x8 </a:t>
            </a:r>
            <a:r>
              <a:rPr lang="de-DE" dirty="0" err="1" smtClean="0"/>
              <a:t>pixel</a:t>
            </a:r>
            <a:r>
              <a:rPr lang="de-DE" dirty="0" smtClean="0"/>
              <a:t> block</a:t>
            </a:r>
          </a:p>
          <a:p>
            <a:r>
              <a:rPr lang="de-DE" dirty="0" err="1" smtClean="0"/>
              <a:t>From</a:t>
            </a:r>
            <a:r>
              <a:rPr lang="de-DE" dirty="0" smtClean="0"/>
              <a:t> Photons:</a:t>
            </a:r>
          </a:p>
          <a:p>
            <a:pPr lvl="1"/>
            <a:r>
              <a:rPr lang="de-DE" dirty="0" smtClean="0"/>
              <a:t>Place Caches at </a:t>
            </a:r>
            <a:r>
              <a:rPr lang="de-DE" dirty="0" err="1" smtClean="0"/>
              <a:t>positions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first</a:t>
            </a:r>
            <a:r>
              <a:rPr lang="de-DE" dirty="0" smtClean="0"/>
              <a:t> </a:t>
            </a:r>
            <a:r>
              <a:rPr lang="de-DE" i="1" dirty="0" smtClean="0"/>
              <a:t>n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2056" name="Picture 8" descr="E:\Kekse\projekte\Abschlussvortrag\placing caches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6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Kekse\projekte\Abschlussvortrag\placing caches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6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:\Kekse\projekte\Abschlussvortrag\placing caches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5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18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Filling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every</a:t>
            </a:r>
            <a:r>
              <a:rPr lang="de-DE" dirty="0" smtClean="0"/>
              <a:t> </a:t>
            </a:r>
            <a:r>
              <a:rPr lang="de-DE" dirty="0" err="1" smtClean="0"/>
              <a:t>cache</a:t>
            </a:r>
            <a:r>
              <a:rPr lang="de-DE" dirty="0" smtClean="0"/>
              <a:t>:</a:t>
            </a:r>
          </a:p>
          <a:p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closest</a:t>
            </a:r>
            <a:r>
              <a:rPr lang="de-DE" dirty="0" smtClean="0"/>
              <a:t> </a:t>
            </a:r>
            <a:r>
              <a:rPr lang="de-DE" i="1" dirty="0" smtClean="0"/>
              <a:t>k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Direction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photon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coordinate</a:t>
            </a:r>
            <a:endParaRPr lang="de-DE" dirty="0" smtClean="0">
              <a:sym typeface="Wingdings" panose="05000000000000000000" pitchFamily="2" charset="2"/>
            </a:endParaRP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Add </a:t>
            </a:r>
            <a:r>
              <a:rPr lang="de-DE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of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photon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smtClean="0">
                <a:sym typeface="Wingdings" panose="05000000000000000000" pitchFamily="2" charset="2"/>
              </a:rPr>
              <a:t>Bilinear + </a:t>
            </a:r>
            <a:r>
              <a:rPr lang="de-DE" dirty="0" err="1" smtClean="0">
                <a:sym typeface="Wingdings" panose="05000000000000000000" pitchFamily="2" charset="2"/>
              </a:rPr>
              <a:t>Gaussian</a:t>
            </a:r>
            <a:r>
              <a:rPr lang="de-DE" dirty="0" smtClean="0">
                <a:sym typeface="Wingdings" panose="05000000000000000000" pitchFamily="2" charset="2"/>
              </a:rPr>
              <a:t> Filter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</a:t>
            </a:r>
            <a:br>
              <a:rPr lang="de-DE" dirty="0" smtClean="0">
                <a:sym typeface="Wingdings" panose="05000000000000000000" pitchFamily="2" charset="2"/>
              </a:rPr>
            </a:b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b="1" dirty="0" smtClean="0">
                <a:sym typeface="Wingdings" panose="05000000000000000000" pitchFamily="2" charset="2"/>
              </a:rPr>
              <a:t>relative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per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direction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2050" name="Ungefiltert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204290" y="2492896"/>
            <a:ext cx="3794714" cy="379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eflitert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40" r="-80"/>
          <a:stretch/>
        </p:blipFill>
        <p:spPr bwMode="auto">
          <a:xfrm>
            <a:off x="5204290" y="2495908"/>
            <a:ext cx="3794714" cy="379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Abschlussvortrag\fill cache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Kekse\projekte\Abschlussvortrag\fill cache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3874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Kekse\projekte\Abschlussvortrag\fill cache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Kekse\projekte\Abschlussvortrag\fill cache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3874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Kekse\projekte\Abschlussvortrag\fill cache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E:\Kekse\projekte\Abschlussvortrag\fillingcacheleer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:\Kekse\projekte\Abschlussvortrag\fillingcache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E:\Kekse\projekte\Abschlussvortrag\fillingcache0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E:\Kekse\projekte\Abschlussvortrag\fillingcachevoll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E:\Kekse\projekte\Abschlussvortrag\fillingcachegefiltert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6470705" y="2075230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not </a:t>
            </a:r>
            <a:r>
              <a:rPr lang="de-DE" dirty="0" err="1" smtClean="0"/>
              <a:t>filtered</a:t>
            </a:r>
            <a:endParaRPr lang="de-DE" dirty="0"/>
          </a:p>
        </p:txBody>
      </p:sp>
      <p:sp>
        <p:nvSpPr>
          <p:cNvPr id="22" name="Textfeld 21"/>
          <p:cNvSpPr txBox="1"/>
          <p:nvPr/>
        </p:nvSpPr>
        <p:spPr>
          <a:xfrm>
            <a:off x="6663065" y="207523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filtered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01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2" grpId="0"/>
      <p:bldP spid="2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Relative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PDF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Normalize</a:t>
            </a:r>
            <a:r>
              <a:rPr lang="de-DE" dirty="0" smtClean="0"/>
              <a:t> </a:t>
            </a:r>
            <a:r>
              <a:rPr lang="de-DE" dirty="0" err="1"/>
              <a:t>s</a:t>
            </a:r>
            <a:r>
              <a:rPr lang="de-DE" dirty="0" err="1" smtClean="0"/>
              <a:t>um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all </a:t>
            </a:r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1</a:t>
            </a:r>
          </a:p>
          <a:p>
            <a:r>
              <a:rPr lang="de-DE" dirty="0" smtClean="0"/>
              <a:t>Monte Carlo Integration </a:t>
            </a:r>
            <a:r>
              <a:rPr lang="de-DE" dirty="0" smtClean="0">
                <a:sym typeface="Wingdings" panose="05000000000000000000" pitchFamily="2" charset="2"/>
              </a:rPr>
              <a:t> Set all 0 </a:t>
            </a:r>
            <a:r>
              <a:rPr lang="de-DE" dirty="0" err="1" smtClean="0">
                <a:sym typeface="Wingdings" panose="05000000000000000000" pitchFamily="2" charset="2"/>
              </a:rPr>
              <a:t>texels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small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value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err="1" smtClean="0">
                <a:sym typeface="Wingdings" panose="05000000000000000000" pitchFamily="2" charset="2"/>
              </a:rPr>
              <a:t>Normalize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again</a:t>
            </a:r>
            <a:endParaRPr lang="de-DE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 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PDF </a:t>
            </a:r>
            <a:r>
              <a:rPr lang="de-DE" dirty="0" err="1" smtClean="0">
                <a:sym typeface="Wingdings" panose="05000000000000000000" pitchFamily="2" charset="2"/>
              </a:rPr>
              <a:t>for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radiance</a:t>
            </a:r>
            <a:r>
              <a:rPr lang="de-DE" dirty="0" smtClean="0">
                <a:sym typeface="Wingdings" panose="05000000000000000000" pitchFamily="2" charset="2"/>
              </a:rPr>
              <a:t>, </a:t>
            </a:r>
            <a:r>
              <a:rPr lang="de-DE" b="1" dirty="0" err="1" smtClean="0">
                <a:sym typeface="Wingdings" panose="05000000000000000000" pitchFamily="2" charset="2"/>
              </a:rPr>
              <a:t>measured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over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texel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space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33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lisa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1940</Words>
  <Application>Microsoft Office PowerPoint</Application>
  <PresentationFormat>Bildschirmpräsentation (4:3)</PresentationFormat>
  <Paragraphs>435</Paragraphs>
  <Slides>29</Slides>
  <Notes>25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30" baseType="lpstr">
      <vt:lpstr>alisa</vt:lpstr>
      <vt:lpstr>PowerPoint-Präsentation</vt:lpstr>
      <vt:lpstr>Goal (TODO!!)</vt:lpstr>
      <vt:lpstr>Importance Sampling: Options</vt:lpstr>
      <vt:lpstr>Steps</vt:lpstr>
      <vt:lpstr>Preprocessing: Photon Mapping</vt:lpstr>
      <vt:lpstr>Cache Parameterization: Octahedron</vt:lpstr>
      <vt:lpstr>Preprocessing: Placing Caches</vt:lpstr>
      <vt:lpstr>Preprocessing: Filling Caches</vt:lpstr>
      <vt:lpstr>Preprocessing: Relative Energy  PDF</vt:lpstr>
      <vt:lpstr>Preprocessing: PDF  PDF over solid angle</vt:lpstr>
      <vt:lpstr>Final Cache</vt:lpstr>
      <vt:lpstr>Results</vt:lpstr>
      <vt:lpstr>Results</vt:lpstr>
      <vt:lpstr>Results</vt:lpstr>
      <vt:lpstr>Results</vt:lpstr>
      <vt:lpstr>Different Cache Configurations: #photons</vt:lpstr>
      <vt:lpstr>Render Times: Glass Sphere</vt:lpstr>
      <vt:lpstr>Render Times: Glass Egg</vt:lpstr>
      <vt:lpstr>Conclusion</vt:lpstr>
      <vt:lpstr>Conclusion</vt:lpstr>
      <vt:lpstr>PowerPoint-Präsentation</vt:lpstr>
      <vt:lpstr>PowerPoint-Präsentation</vt:lpstr>
      <vt:lpstr>Octahedron maps: Texel  Richtung</vt:lpstr>
      <vt:lpstr>Octahedron Maps: Verzerrung</vt:lpstr>
      <vt:lpstr>Equal sample count</vt:lpstr>
      <vt:lpstr>Equal Time Comparison</vt:lpstr>
      <vt:lpstr>Equal Time Comparison</vt:lpstr>
      <vt:lpstr>PowerPoint-Präsentation</vt:lpstr>
      <vt:lpstr>Memory Consumption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die_hexe</dc:creator>
  <cp:lastModifiedBy>Customer</cp:lastModifiedBy>
  <cp:revision>238</cp:revision>
  <dcterms:created xsi:type="dcterms:W3CDTF">2014-06-08T16:21:51Z</dcterms:created>
  <dcterms:modified xsi:type="dcterms:W3CDTF">2015-05-21T13:34:14Z</dcterms:modified>
</cp:coreProperties>
</file>