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4" r:id="rId3"/>
    <p:sldId id="292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98" r:id="rId13"/>
    <p:sldId id="269" r:id="rId14"/>
    <p:sldId id="288" r:id="rId15"/>
    <p:sldId id="290" r:id="rId16"/>
    <p:sldId id="268" r:id="rId17"/>
    <p:sldId id="274" r:id="rId18"/>
    <p:sldId id="275" r:id="rId19"/>
    <p:sldId id="276" r:id="rId20"/>
    <p:sldId id="293" r:id="rId21"/>
    <p:sldId id="284" r:id="rId22"/>
    <p:sldId id="291" r:id="rId23"/>
    <p:sldId id="297" r:id="rId24"/>
    <p:sldId id="295" r:id="rId25"/>
    <p:sldId id="286" r:id="rId26"/>
    <p:sldId id="285" r:id="rId27"/>
    <p:sldId id="300" r:id="rId28"/>
    <p:sldId id="287" r:id="rId29"/>
    <p:sldId id="279" r:id="rId30"/>
    <p:sldId id="294" r:id="rId31"/>
    <p:sldId id="271" r:id="rId32"/>
    <p:sldId id="296" r:id="rId33"/>
    <p:sldId id="299" r:id="rId34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82"/>
    <a:srgbClr val="38D0BA"/>
    <a:srgbClr val="0EC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5143" autoAdjust="0"/>
  </p:normalViewPr>
  <p:slideViewPr>
    <p:cSldViewPr>
      <p:cViewPr varScale="1">
        <p:scale>
          <a:sx n="75" d="100"/>
          <a:sy n="7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 + BSDF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0.3</c:v>
                </c:pt>
                <c:pt idx="1">
                  <c:v>0.6</c:v>
                </c:pt>
                <c:pt idx="2">
                  <c:v>1.4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 + Caches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2.6</c:v>
                </c:pt>
                <c:pt idx="1">
                  <c:v>4.2</c:v>
                </c:pt>
                <c:pt idx="2">
                  <c:v>10.9</c:v>
                </c:pt>
                <c:pt idx="3">
                  <c:v>20.7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168448"/>
        <c:axId val="160993216"/>
      </c:barChart>
      <c:catAx>
        <c:axId val="16016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0993216"/>
        <c:crosses val="autoZero"/>
        <c:auto val="1"/>
        <c:lblAlgn val="ctr"/>
        <c:lblOffset val="100"/>
        <c:noMultiLvlLbl val="0"/>
      </c:catAx>
      <c:valAx>
        <c:axId val="160993216"/>
        <c:scaling>
          <c:orientation val="minMax"/>
          <c:max val="2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168448"/>
        <c:crosses val="autoZero"/>
        <c:crossBetween val="between"/>
        <c:majorUnit val="5"/>
      </c:valAx>
      <c:spPr>
        <a:ln cap="sq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 + BSDF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4.4000000000000004</c:v>
                </c:pt>
                <c:pt idx="3">
                  <c:v>8.5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 + Caches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4.8</c:v>
                </c:pt>
                <c:pt idx="1">
                  <c:v>8.5</c:v>
                </c:pt>
                <c:pt idx="2">
                  <c:v>19</c:v>
                </c:pt>
                <c:pt idx="3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984448"/>
        <c:axId val="89425024"/>
      </c:barChart>
      <c:catAx>
        <c:axId val="90984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9425024"/>
        <c:crosses val="autoZero"/>
        <c:auto val="1"/>
        <c:lblAlgn val="ctr"/>
        <c:lblOffset val="100"/>
        <c:noMultiLvlLbl val="0"/>
      </c:catAx>
      <c:valAx>
        <c:axId val="89425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984448"/>
        <c:crosses val="autoZero"/>
        <c:crossBetween val="between"/>
        <c:majorUnit val="10"/>
      </c:valAx>
      <c:spPr>
        <a:ln cap="sq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Guten Morgen, Willkommen</a:t>
            </a:r>
            <a:r>
              <a:rPr lang="de-DE" baseline="0" dirty="0" smtClean="0"/>
              <a:t> zum Abschlussvortrag bei meiner BA über </a:t>
            </a:r>
            <a:r>
              <a:rPr lang="de-DE" baseline="0" dirty="0" smtClean="0"/>
              <a:t>IIS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Generell </a:t>
            </a:r>
            <a:r>
              <a:rPr lang="de-DE" baseline="0" dirty="0" err="1" smtClean="0"/>
              <a:t>gings</a:t>
            </a:r>
            <a:r>
              <a:rPr lang="de-DE" baseline="0" dirty="0" smtClean="0"/>
              <a:t> bei mir drum fotorealistische </a:t>
            </a:r>
            <a:r>
              <a:rPr lang="de-DE" baseline="0" dirty="0" err="1" smtClean="0"/>
              <a:t>bilder</a:t>
            </a:r>
            <a:r>
              <a:rPr lang="de-DE" baseline="0" dirty="0" smtClean="0"/>
              <a:t> zu erzeugen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Mit der </a:t>
            </a:r>
            <a:r>
              <a:rPr lang="de-DE" baseline="0" dirty="0" err="1" smtClean="0"/>
              <a:t>idee</a:t>
            </a:r>
            <a:r>
              <a:rPr lang="de-DE" baseline="0" dirty="0" smtClean="0"/>
              <a:t>, dass man sich VOR dem rendern überall in der </a:t>
            </a:r>
            <a:r>
              <a:rPr lang="de-DE" baseline="0" dirty="0" err="1" smtClean="0"/>
              <a:t>szene</a:t>
            </a:r>
            <a:r>
              <a:rPr lang="de-DE" baseline="0" dirty="0" smtClean="0"/>
              <a:t> die einfallende </a:t>
            </a:r>
            <a:r>
              <a:rPr lang="de-DE" baseline="0" dirty="0" err="1" smtClean="0"/>
              <a:t>beleuchtung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cacht</a:t>
            </a:r>
            <a:endParaRPr lang="de-DE" baseline="0" dirty="0" smtClean="0"/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Und diese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dann 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in </a:t>
            </a:r>
            <a:r>
              <a:rPr lang="de-DE" baseline="0" dirty="0" err="1" smtClean="0"/>
              <a:t>nem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Pathtracer</a:t>
            </a:r>
            <a:r>
              <a:rPr lang="de-DE" baseline="0" dirty="0" smtClean="0"/>
              <a:t> verwendet, um bessere pfade zu erzeugen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Und am ende ein realistisches </a:t>
            </a:r>
            <a:r>
              <a:rPr lang="de-DE" baseline="0" dirty="0" err="1" smtClean="0"/>
              <a:t>bild</a:t>
            </a:r>
            <a:r>
              <a:rPr lang="de-DE" baseline="0" dirty="0" smtClean="0"/>
              <a:t> zu haben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über Raumwinkel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Wie korrekt? Jacobi-Determinante von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</a:t>
            </a:r>
          </a:p>
          <a:p>
            <a:pPr marL="584100" lvl="1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Partielle Ableitung der Abb.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Rrichtung</a:t>
            </a:r>
            <a:r>
              <a:rPr lang="de-DE" baseline="0" dirty="0" smtClean="0">
                <a:sym typeface="Wingdings" panose="05000000000000000000" pitchFamily="2" charset="2"/>
              </a:rPr>
              <a:t> in Jacobimatrix, davon Determinante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TODO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Problem: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hat den selben Raumwinkel: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in der Mitte der Flächen nehmen mehr ein,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am Rand weniger  Naiv *</a:t>
            </a:r>
            <a:r>
              <a:rPr lang="de-DE" baseline="0" dirty="0" err="1" smtClean="0">
                <a:sym typeface="Wingdings" panose="05000000000000000000" pitchFamily="2" charset="2"/>
              </a:rPr>
              <a:t>anzahl</a:t>
            </a:r>
            <a:r>
              <a:rPr lang="de-DE" baseline="0" dirty="0" smtClean="0">
                <a:sym typeface="Wingdings" panose="05000000000000000000" pitchFamily="2" charset="2"/>
              </a:rPr>
              <a:t> 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/ 2 </a:t>
            </a:r>
            <a:r>
              <a:rPr lang="de-DE" baseline="0" dirty="0" err="1" smtClean="0">
                <a:sym typeface="Wingdings" panose="05000000000000000000" pitchFamily="2" charset="2"/>
              </a:rPr>
              <a:t>pi</a:t>
            </a:r>
            <a:r>
              <a:rPr lang="de-DE" baseline="0" dirty="0" smtClean="0">
                <a:sym typeface="Wingdings" panose="05000000000000000000" pitchFamily="2" charset="2"/>
              </a:rPr>
              <a:t>    reicht nicht.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Diese unterschiedlichen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muss man in die </a:t>
            </a:r>
            <a:r>
              <a:rPr lang="de-DE" baseline="0" dirty="0" err="1" smtClean="0">
                <a:sym typeface="Wingdings" panose="05000000000000000000" pitchFamily="2" charset="2"/>
              </a:rPr>
              <a:t>Octahedron-Map</a:t>
            </a:r>
            <a:r>
              <a:rPr lang="de-DE" baseline="0" dirty="0" smtClean="0">
                <a:sym typeface="Wingdings" panose="05000000000000000000" pitchFamily="2" charset="2"/>
              </a:rPr>
              <a:t> noch mit einbeziehen, damit man eine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über dem Raumwinkel kriegt.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- Bild mit verschiedenen </a:t>
            </a:r>
            <a:r>
              <a:rPr lang="de-DE" baseline="0" dirty="0" err="1" smtClean="0">
                <a:sym typeface="Wingdings" panose="05000000000000000000" pitchFamily="2" charset="2"/>
              </a:rPr>
              <a:t>graumaps</a:t>
            </a:r>
            <a:r>
              <a:rPr lang="de-DE" baseline="0" dirty="0" smtClean="0">
                <a:sym typeface="Wingdings" panose="05000000000000000000" pitchFamily="2" charset="2"/>
              </a:rPr>
              <a:t> kommt raus, das ist nicht so wichtig wie wir das gemacht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95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</a:t>
            </a:r>
            <a:r>
              <a:rPr lang="de-DE" baseline="0" dirty="0" smtClean="0"/>
              <a:t>verrauschter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naja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da hat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eigentlich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hauptsächlich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gesamplet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viele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sind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wahrsch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eh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komplett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leer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ausgegangen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wurden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ignoriert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	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Fireflies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durch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zu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starke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unterschiede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in den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cachewerten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Vorverarbeitung</a:t>
            </a:r>
            <a:r>
              <a:rPr lang="de-DE" baseline="0" dirty="0" smtClean="0"/>
              <a:t> </a:t>
            </a:r>
            <a:r>
              <a:rPr lang="de-DE" baseline="0" dirty="0" smtClean="0"/>
              <a:t>55sec – nur in einem </a:t>
            </a:r>
            <a:r>
              <a:rPr lang="de-DE" baseline="0" dirty="0" err="1" smtClean="0"/>
              <a:t>thread</a:t>
            </a:r>
            <a:r>
              <a:rPr lang="de-DE" baseline="0" dirty="0" smtClean="0"/>
              <a:t> statt 4!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Mitsuba</a:t>
            </a:r>
            <a:r>
              <a:rPr lang="de-DE" dirty="0" smtClean="0"/>
              <a:t> PT 512spp</a:t>
            </a:r>
            <a:r>
              <a:rPr lang="de-DE" baseline="0" dirty="0" smtClean="0"/>
              <a:t> 2,0min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Bidir</a:t>
            </a:r>
            <a:r>
              <a:rPr lang="de-DE" dirty="0" smtClean="0"/>
              <a:t> </a:t>
            </a:r>
            <a:r>
              <a:rPr lang="de-DE" dirty="0" err="1" smtClean="0"/>
              <a:t>MaxDepth</a:t>
            </a:r>
            <a:r>
              <a:rPr lang="de-DE" baseline="0" dirty="0" smtClean="0"/>
              <a:t> 20, 128spp 4.6 min</a:t>
            </a:r>
          </a:p>
          <a:p>
            <a:r>
              <a:rPr lang="de-DE" baseline="0" dirty="0" smtClean="0"/>
              <a:t>		   10, 128spp 3.1 min</a:t>
            </a:r>
          </a:p>
          <a:p>
            <a:r>
              <a:rPr lang="de-DE" baseline="0" dirty="0" smtClean="0"/>
              <a:t>		   20, 256spp 9.3 min</a:t>
            </a:r>
            <a:endParaRPr lang="de-DE" dirty="0" smtClean="0"/>
          </a:p>
          <a:p>
            <a:r>
              <a:rPr lang="de-DE" dirty="0" smtClean="0"/>
              <a:t>		</a:t>
            </a:r>
            <a:r>
              <a:rPr lang="de-DE" baseline="0" dirty="0" smtClean="0"/>
              <a:t>   10, 256spp 6.2 min</a:t>
            </a:r>
            <a:endParaRPr lang="de-DE" dirty="0" smtClean="0"/>
          </a:p>
          <a:p>
            <a:endParaRPr lang="de-DE" dirty="0" smtClean="0"/>
          </a:p>
          <a:p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4096: BSDF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22,6</a:t>
            </a:r>
            <a:r>
              <a:rPr lang="de-DE" dirty="0" smtClean="0"/>
              <a:t>  Caches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152,1</a:t>
            </a:r>
            <a:r>
              <a:rPr lang="de-DE" dirty="0" smtClean="0"/>
              <a:t>  (</a:t>
            </a:r>
            <a:r>
              <a:rPr lang="de-DE" dirty="0" err="1" smtClean="0"/>
              <a:t>Bidir</a:t>
            </a:r>
            <a:r>
              <a:rPr lang="de-DE" dirty="0" smtClean="0"/>
              <a:t> nicht gemacht</a:t>
            </a:r>
            <a:r>
              <a:rPr lang="de-DE" dirty="0" smtClean="0"/>
              <a:t>)</a:t>
            </a:r>
          </a:p>
          <a:p>
            <a:endParaRPr lang="de-DE" dirty="0" smtClean="0"/>
          </a:p>
          <a:p>
            <a:r>
              <a:rPr lang="de-DE" dirty="0" smtClean="0"/>
              <a:t>14 primitives. </a:t>
            </a:r>
            <a:r>
              <a:rPr lang="de-DE" dirty="0" err="1" smtClean="0"/>
              <a:t>Preliminary</a:t>
            </a:r>
            <a:r>
              <a:rPr lang="de-DE" dirty="0" smtClean="0"/>
              <a:t> </a:t>
            </a:r>
            <a:r>
              <a:rPr lang="de-DE" dirty="0" err="1" smtClean="0"/>
              <a:t>index</a:t>
            </a:r>
            <a:r>
              <a:rPr lang="de-DE" dirty="0" smtClean="0"/>
              <a:t> </a:t>
            </a:r>
            <a:r>
              <a:rPr lang="de-DE" dirty="0" err="1" smtClean="0"/>
              <a:t>list</a:t>
            </a:r>
            <a:r>
              <a:rPr lang="de-DE" dirty="0" smtClean="0"/>
              <a:t>: 64B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658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Vorv</a:t>
            </a:r>
            <a:r>
              <a:rPr lang="de-DE" dirty="0" smtClean="0"/>
              <a:t>: 1.1min</a:t>
            </a:r>
            <a:endParaRPr lang="de-DE" dirty="0" smtClean="0"/>
          </a:p>
          <a:p>
            <a:r>
              <a:rPr lang="de-DE" dirty="0" smtClean="0"/>
              <a:t>Verhältnis: 4x so viele</a:t>
            </a:r>
          </a:p>
          <a:p>
            <a:endParaRPr lang="de-DE" dirty="0" smtClean="0"/>
          </a:p>
          <a:p>
            <a:r>
              <a:rPr lang="de-DE" dirty="0" smtClean="0"/>
              <a:t>3392</a:t>
            </a:r>
            <a:r>
              <a:rPr lang="de-DE" baseline="0" dirty="0" smtClean="0"/>
              <a:t> primitive. </a:t>
            </a:r>
            <a:r>
              <a:rPr lang="de-DE" baseline="0" dirty="0" err="1" smtClean="0"/>
              <a:t>Preliminary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index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list</a:t>
            </a:r>
            <a:r>
              <a:rPr lang="de-DE" baseline="0" dirty="0" smtClean="0"/>
              <a:t>: 13.3KiB</a:t>
            </a:r>
            <a:endParaRPr lang="de-DE" dirty="0" smtClean="0"/>
          </a:p>
          <a:p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4096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71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281</a:t>
            </a:r>
            <a:r>
              <a:rPr lang="de-DE" dirty="0" smtClean="0"/>
              <a:t> 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Gleiche</a:t>
            </a:r>
            <a:r>
              <a:rPr lang="de-DE" baseline="0" dirty="0" smtClean="0"/>
              <a:t> Farben &amp; Format wie Folie davor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6761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250k photonenpfade</a:t>
            </a:r>
            <a:r>
              <a:rPr lang="de-DE" baseline="0" dirty="0" smtClean="0"/>
              <a:t> // 1.6 </a:t>
            </a:r>
            <a:r>
              <a:rPr lang="de-DE" baseline="0" dirty="0" err="1" smtClean="0"/>
              <a:t>Mio</a:t>
            </a:r>
            <a:r>
              <a:rPr lang="de-DE" baseline="0" dirty="0" smtClean="0"/>
              <a:t> Photonen</a:t>
            </a:r>
          </a:p>
          <a:p>
            <a:r>
              <a:rPr lang="de-DE" baseline="0" dirty="0" smtClean="0"/>
              <a:t>20k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r>
              <a:rPr lang="de-DE" baseline="0" dirty="0" smtClean="0"/>
              <a:t>2500 </a:t>
            </a:r>
            <a:r>
              <a:rPr lang="de-DE" baseline="0" dirty="0" err="1" smtClean="0"/>
              <a:t>ppc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343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„</a:t>
            </a:r>
            <a:r>
              <a:rPr lang="de-DE" baseline="0" dirty="0" err="1" smtClean="0"/>
              <a:t>Rendergleichung</a:t>
            </a:r>
            <a:r>
              <a:rPr lang="de-DE" baseline="0" dirty="0" smtClean="0"/>
              <a:t>“ sondern „Rendering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“ / „Reflexionsintegral“</a:t>
            </a:r>
          </a:p>
          <a:p>
            <a:r>
              <a:rPr lang="de-DE" baseline="0" dirty="0" smtClean="0"/>
              <a:t>Monte Carlo ist nicht die EINZIGE Möglichkeit das zu lösen, aber heutzutage die am weitesten verbreitete Methode das zu lösen</a:t>
            </a:r>
          </a:p>
          <a:p>
            <a:r>
              <a:rPr lang="de-DE" baseline="0" dirty="0" err="1" smtClean="0"/>
              <a:t>Importance</a:t>
            </a:r>
            <a:r>
              <a:rPr lang="de-DE" baseline="0" dirty="0" smtClean="0"/>
              <a:t> Sampling = wähle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proportional zu Integrand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weicheren Einstieg. Erst noch so, wir wollen hier fotorealistisch, kombiniert mit </a:t>
            </a:r>
            <a:r>
              <a:rPr lang="de-DE" baseline="0" dirty="0" err="1" smtClean="0"/>
              <a:t>path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tracing</a:t>
            </a:r>
            <a:endParaRPr lang="de-DE" baseline="0" dirty="0" smtClean="0"/>
          </a:p>
          <a:p>
            <a:r>
              <a:rPr lang="de-DE" baseline="0" dirty="0" smtClean="0"/>
              <a:t>Und dann so die </a:t>
            </a:r>
            <a:r>
              <a:rPr lang="de-DE" baseline="0" dirty="0" err="1" smtClean="0"/>
              <a:t>rendering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, dass man das emittierte licht hat und das weitergeleitete</a:t>
            </a:r>
          </a:p>
          <a:p>
            <a:r>
              <a:rPr lang="de-DE" baseline="0" dirty="0" smtClean="0"/>
              <a:t>Und das weitergeleitete ist eigentlich rekursiv</a:t>
            </a:r>
          </a:p>
          <a:p>
            <a:r>
              <a:rPr lang="de-DE" baseline="0" dirty="0" smtClean="0"/>
              <a:t>Und das einzige womit man das anständig lösen kann ist Monte Carlo Integration</a:t>
            </a:r>
          </a:p>
          <a:p>
            <a:r>
              <a:rPr lang="de-DE" baseline="0" dirty="0" smtClean="0"/>
              <a:t>Indem man nach „irgendeiner“ Wahrscheinlichkeitsverteilung 1-n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 zieht und die mit deren Wahrscheinlichkeit gewichtet</a:t>
            </a:r>
          </a:p>
          <a:p>
            <a:r>
              <a:rPr lang="de-DE" baseline="0" dirty="0" smtClean="0"/>
              <a:t>Das nennt man dann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sampling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Und was sind so </a:t>
            </a:r>
            <a:r>
              <a:rPr lang="de-DE" baseline="0" dirty="0" err="1" smtClean="0"/>
              <a:t>wahrscheinlichkeitsfunktionen</a:t>
            </a:r>
            <a:r>
              <a:rPr lang="de-DE" baseline="0" dirty="0" smtClean="0"/>
              <a:t>?</a:t>
            </a:r>
            <a:br>
              <a:rPr lang="de-DE" baseline="0" dirty="0" smtClean="0"/>
            </a:br>
            <a:r>
              <a:rPr lang="de-DE" baseline="0" dirty="0" smtClean="0"/>
              <a:t>Cosinus</a:t>
            </a:r>
          </a:p>
          <a:p>
            <a:r>
              <a:rPr lang="de-DE" baseline="0" dirty="0" smtClean="0"/>
              <a:t>	</a:t>
            </a:r>
            <a:r>
              <a:rPr lang="de-DE" baseline="0" dirty="0" err="1" smtClean="0"/>
              <a:t>bsdf</a:t>
            </a:r>
            <a:endParaRPr lang="de-DE" baseline="0" dirty="0" smtClean="0"/>
          </a:p>
          <a:p>
            <a:r>
              <a:rPr lang="de-DE" baseline="0" dirty="0" smtClean="0"/>
              <a:t>	nee</a:t>
            </a:r>
          </a:p>
          <a:p>
            <a:r>
              <a:rPr lang="de-DE" baseline="0" dirty="0" smtClean="0"/>
              <a:t>	und unsere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Skizze für kleine Lichtquelle, </a:t>
            </a:r>
            <a:r>
              <a:rPr lang="de-DE" baseline="0" dirty="0" err="1" smtClean="0"/>
              <a:t>spekulare</a:t>
            </a:r>
            <a:r>
              <a:rPr lang="de-DE" baseline="0" dirty="0" smtClean="0"/>
              <a:t> und diffuse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, und erklären warum man einmal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und einmal nee </a:t>
            </a:r>
            <a:r>
              <a:rPr lang="de-DE" baseline="0" dirty="0" err="1" smtClean="0"/>
              <a:t>sampling</a:t>
            </a:r>
            <a:r>
              <a:rPr lang="de-DE" baseline="0" dirty="0" smtClean="0"/>
              <a:t> machen will</a:t>
            </a:r>
          </a:p>
          <a:p>
            <a:r>
              <a:rPr lang="de-DE" baseline="0" dirty="0" smtClean="0"/>
              <a:t>Und: bei diffusen </a:t>
            </a:r>
            <a:r>
              <a:rPr lang="de-DE" baseline="0" dirty="0" err="1" smtClean="0"/>
              <a:t>flächen</a:t>
            </a:r>
            <a:r>
              <a:rPr lang="de-DE" baseline="0" dirty="0" smtClean="0"/>
              <a:t> ist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grundsätzlich schlecht, weil das einem überhaupt keine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liefert, da könnte man gleich uniform </a:t>
            </a:r>
            <a:r>
              <a:rPr lang="de-DE" baseline="0" dirty="0" err="1" smtClean="0"/>
              <a:t>samplen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Bilder mit mehr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, erklärende Skizze zu 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</a:p>
          <a:p>
            <a:endParaRPr lang="de-DE" dirty="0" smtClean="0"/>
          </a:p>
          <a:p>
            <a:r>
              <a:rPr lang="de-DE" dirty="0" err="1" smtClean="0"/>
              <a:t>Joah</a:t>
            </a:r>
            <a:r>
              <a:rPr lang="de-DE" baseline="0" dirty="0" smtClean="0"/>
              <a:t> man kriegt mit den Caches so Kaustik-kram schon deutlich besser hin, aber die Zeiten waren katastrophal</a:t>
            </a:r>
          </a:p>
          <a:p>
            <a:r>
              <a:rPr lang="de-DE" baseline="0" dirty="0" smtClean="0"/>
              <a:t>Überraschung: Caches + NEE zusammen sehr performant; wir hatten ursprünglich vor, NEE durch Caches zu ersetzen</a:t>
            </a:r>
          </a:p>
          <a:p>
            <a:endParaRPr lang="de-DE" baseline="0" dirty="0" smtClean="0"/>
          </a:p>
          <a:p>
            <a:r>
              <a:rPr lang="de-DE" baseline="0" dirty="0" smtClean="0"/>
              <a:t>Jetzt würde ich eigentlich Vorschläge machen für Future Work, ABER wir haben hier dieses Paper gefunden (leider erst nach der </a:t>
            </a:r>
            <a:r>
              <a:rPr lang="de-DE" baseline="0" dirty="0" err="1" smtClean="0"/>
              <a:t>abgabe</a:t>
            </a:r>
            <a:r>
              <a:rPr lang="de-DE" baseline="0" dirty="0" smtClean="0"/>
              <a:t>), von der </a:t>
            </a:r>
            <a:r>
              <a:rPr lang="de-DE" baseline="0" dirty="0" err="1" smtClean="0"/>
              <a:t>Siggraph</a:t>
            </a:r>
            <a:r>
              <a:rPr lang="de-DE" baseline="0" dirty="0" smtClean="0"/>
              <a:t> letztes Jahr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Die machen etwas sehr ähnliches: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auch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und noch dazu sogar die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; Speicherung halt in GMM anstatt </a:t>
            </a:r>
            <a:r>
              <a:rPr lang="de-DE" baseline="0" dirty="0" err="1" smtClean="0"/>
              <a:t>Envmap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Cool: Vorverarbeitung in mehreren Passes (on-Line, naja ok halt), die sich gegenseitig unterstützen! </a:t>
            </a:r>
            <a:r>
              <a:rPr lang="de-DE" baseline="0" dirty="0" smtClean="0">
                <a:sym typeface="Wingdings" panose="05000000000000000000" pitchFamily="2" charset="2"/>
              </a:rPr>
              <a:t> Dadurch erreicht man, dass man mehr Photonen da hat, wo man auch Kamerastrahlen hat, und umgekehrt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Nett zu wissen: Die haben auch Probleme mit Overhead durch Query nach Cache bei simplen Szenen. Nicht so extrem wie bei uns, aber trotzdem.</a:t>
            </a:r>
          </a:p>
          <a:p>
            <a:r>
              <a:rPr lang="de-DE" baseline="0" dirty="0" smtClean="0">
                <a:sym typeface="Wingdings" panose="05000000000000000000" pitchFamily="2" charset="2"/>
              </a:rPr>
              <a:t>Und: Bei denen ist die Cache </a:t>
            </a:r>
            <a:r>
              <a:rPr lang="de-DE" baseline="0" dirty="0" err="1" smtClean="0">
                <a:sym typeface="Wingdings" panose="05000000000000000000" pitchFamily="2" charset="2"/>
              </a:rPr>
              <a:t>erzeugung</a:t>
            </a:r>
            <a:r>
              <a:rPr lang="de-DE" baseline="0" dirty="0" smtClean="0">
                <a:sym typeface="Wingdings" panose="05000000000000000000" pitchFamily="2" charset="2"/>
              </a:rPr>
              <a:t>, obwohl „online“ im Titel steht, auch nur zur Vorverarbeitung, während dem Rendern passiert da nichts mehr.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Zeigt aber auch, unser Ansatz war </a:t>
            </a:r>
            <a:r>
              <a:rPr lang="de-DE" baseline="0" dirty="0" err="1" smtClean="0">
                <a:sym typeface="Wingdings" panose="05000000000000000000" pitchFamily="2" charset="2"/>
              </a:rPr>
              <a:t>schonmal</a:t>
            </a:r>
            <a:r>
              <a:rPr lang="de-DE" baseline="0" dirty="0" smtClean="0">
                <a:sym typeface="Wingdings" panose="05000000000000000000" pitchFamily="2" charset="2"/>
              </a:rPr>
              <a:t> auf dem richtigen Weg.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929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Machen was</a:t>
            </a:r>
            <a:r>
              <a:rPr lang="de-DE" baseline="0" dirty="0" smtClean="0"/>
              <a:t> wir vorhatten</a:t>
            </a:r>
          </a:p>
          <a:p>
            <a:r>
              <a:rPr lang="de-DE" baseline="0" dirty="0" smtClean="0"/>
              <a:t>Bisschen anders mit statistischem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 mit </a:t>
            </a:r>
            <a:r>
              <a:rPr lang="de-DE" baseline="0" dirty="0" err="1" smtClean="0"/>
              <a:t>Gaussmixturen</a:t>
            </a:r>
            <a:endParaRPr lang="de-DE" baseline="0" dirty="0" smtClean="0"/>
          </a:p>
          <a:p>
            <a:r>
              <a:rPr lang="de-DE" baseline="0" dirty="0" smtClean="0"/>
              <a:t>Auch schon direkt für </a:t>
            </a:r>
            <a:r>
              <a:rPr lang="de-DE" baseline="0" dirty="0" err="1" smtClean="0"/>
              <a:t>bdpt</a:t>
            </a:r>
            <a:r>
              <a:rPr lang="de-DE" baseline="0" dirty="0" smtClean="0"/>
              <a:t> (Was wir auch vorhatten)</a:t>
            </a:r>
          </a:p>
          <a:p>
            <a:r>
              <a:rPr lang="de-DE" baseline="0" dirty="0" smtClean="0"/>
              <a:t>Zyklisches </a:t>
            </a:r>
            <a:r>
              <a:rPr lang="de-DE" baseline="0" dirty="0" err="1" smtClean="0"/>
              <a:t>diagramm</a:t>
            </a:r>
            <a:r>
              <a:rPr lang="de-DE" baseline="0" dirty="0" smtClean="0"/>
              <a:t> noch mit rein (wenn ich will)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29973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Wie korrekt? Jacobi-Determinante von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</a:t>
            </a:r>
          </a:p>
          <a:p>
            <a:pPr marL="584100" lvl="1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Partielle Ableitung der Abb.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 in Jacobimatrix, davon Determinante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916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Nee+bsdf</a:t>
            </a:r>
            <a:endParaRPr lang="de-DE" dirty="0" smtClean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err="1" smtClean="0"/>
              <a:t>Caches+bsdf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Gleicher </a:t>
            </a:r>
            <a:r>
              <a:rPr lang="de-DE" dirty="0" err="1" smtClean="0"/>
              <a:t>spp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Photon Mapping: Erste drei </a:t>
            </a:r>
            <a:r>
              <a:rPr lang="de-DE" dirty="0" err="1" smtClean="0"/>
              <a:t>sachen</a:t>
            </a:r>
            <a:r>
              <a:rPr lang="de-DE" dirty="0" smtClean="0"/>
              <a:t>. Die Point Cloud wird gelöscht, nachdem der </a:t>
            </a:r>
            <a:r>
              <a:rPr lang="de-DE" dirty="0" err="1" smtClean="0"/>
              <a:t>kd</a:t>
            </a:r>
            <a:r>
              <a:rPr lang="de-DE" dirty="0" smtClean="0"/>
              <a:t>-Baum erstellt wird</a:t>
            </a:r>
          </a:p>
          <a:p>
            <a:pPr marL="342900" indent="-342900">
              <a:buFont typeface="Wingdings"/>
              <a:buChar char="à"/>
            </a:pPr>
            <a:r>
              <a:rPr lang="de-DE" dirty="0" smtClean="0">
                <a:sym typeface="Wingdings" panose="05000000000000000000" pitchFamily="2" charset="2"/>
              </a:rPr>
              <a:t>1. </a:t>
            </a:r>
            <a:r>
              <a:rPr lang="de-DE" dirty="0" err="1" smtClean="0">
                <a:sym typeface="Wingdings" panose="05000000000000000000" pitchFamily="2" charset="2"/>
              </a:rPr>
              <a:t>photons</a:t>
            </a:r>
            <a:r>
              <a:rPr lang="de-DE" dirty="0" smtClean="0">
                <a:sym typeface="Wingdings" panose="05000000000000000000" pitchFamily="2" charset="2"/>
              </a:rPr>
              <a:t> +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pointCloudMap</a:t>
            </a:r>
            <a:r>
              <a:rPr lang="de-DE" baseline="0" dirty="0" smtClean="0">
                <a:sym typeface="Wingdings" panose="05000000000000000000" pitchFamily="2" charset="2"/>
              </a:rPr>
              <a:t>,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löschen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2. </a:t>
            </a:r>
            <a:r>
              <a:rPr lang="de-DE" baseline="0" dirty="0" err="1" smtClean="0">
                <a:sym typeface="Wingdings" panose="05000000000000000000" pitchFamily="2" charset="2"/>
              </a:rPr>
              <a:t>m_envmaps</a:t>
            </a:r>
            <a:r>
              <a:rPr lang="de-DE" baseline="0" dirty="0" smtClean="0">
                <a:sym typeface="Wingdings" panose="05000000000000000000" pitchFamily="2" charset="2"/>
              </a:rPr>
              <a:t> +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und </a:t>
            </a:r>
            <a:r>
              <a:rPr lang="de-DE" baseline="0" dirty="0" err="1" smtClean="0">
                <a:sym typeface="Wingdings" panose="05000000000000000000" pitchFamily="2" charset="2"/>
              </a:rPr>
              <a:t>kdtree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auch noch da)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3. lösche 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und </a:t>
            </a:r>
            <a:r>
              <a:rPr lang="de-DE" baseline="0" dirty="0" err="1" smtClean="0">
                <a:sym typeface="Wingdings" panose="05000000000000000000" pitchFamily="2" charset="2"/>
              </a:rPr>
              <a:t>kd</a:t>
            </a:r>
            <a:r>
              <a:rPr lang="de-DE" baseline="0" dirty="0" smtClean="0">
                <a:sym typeface="Wingdings" panose="05000000000000000000" pitchFamily="2" charset="2"/>
              </a:rPr>
              <a:t>-baum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4.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pointcloudmap</a:t>
            </a:r>
            <a:r>
              <a:rPr lang="de-DE" baseline="0" dirty="0" smtClean="0">
                <a:sym typeface="Wingdings" panose="05000000000000000000" pitchFamily="2" charset="2"/>
              </a:rPr>
              <a:t>,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löschen</a:t>
            </a:r>
          </a:p>
          <a:p>
            <a:pPr marL="342900" indent="-342900">
              <a:buFont typeface="Wingdings"/>
              <a:buChar char="à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 typeface="Wingdings"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 20k* ( 2091 Byte für </a:t>
            </a:r>
            <a:r>
              <a:rPr lang="de-DE" baseline="0" dirty="0" err="1" smtClean="0">
                <a:sym typeface="Wingdings" panose="05000000000000000000" pitchFamily="2" charset="2"/>
              </a:rPr>
              <a:t>Envmap</a:t>
            </a:r>
            <a:r>
              <a:rPr lang="de-DE" baseline="0" dirty="0" smtClean="0">
                <a:sym typeface="Wingdings" panose="05000000000000000000" pitchFamily="2" charset="2"/>
              </a:rPr>
              <a:t> + 3*4 Byte für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) = 42 MB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396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2000" b="0" i="0" u="none" strike="noStrike" kern="120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struct</a:t>
            </a:r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Frame {</a:t>
            </a:r>
          </a:p>
          <a:p>
            <a:r>
              <a:rPr lang="de-DE" sz="2000" b="0" i="0" u="none" strike="noStrike" kern="120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Vector</a:t>
            </a:r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s, t;</a:t>
            </a:r>
          </a:p>
          <a:p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Normal n;</a:t>
            </a:r>
          </a:p>
          <a:p>
            <a:endParaRPr lang="de-DE" sz="20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de-DE" sz="20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2x 256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float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x 4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byte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/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float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+ 3x 2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byte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int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) + ~9 Byte für Frame = 2091 Byte ~ 2kB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4422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de-DE" dirty="0" smtClean="0"/>
              <a:t>Bei diffus: </a:t>
            </a:r>
            <a:r>
              <a:rPr lang="de-DE" dirty="0" err="1" smtClean="0"/>
              <a:t>bsdf</a:t>
            </a:r>
            <a:r>
              <a:rPr lang="de-DE" dirty="0" smtClean="0"/>
              <a:t> wie</a:t>
            </a:r>
            <a:r>
              <a:rPr lang="de-DE" baseline="0" dirty="0" smtClean="0"/>
              <a:t> uniform, bringt sehr wenig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Bei kleinen LQ: Schwer, LQ „zufällig“ durch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-sampling zu treffen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Man will immer das mit meister Info </a:t>
            </a:r>
            <a:r>
              <a:rPr lang="de-DE" baseline="0" dirty="0" err="1" smtClean="0"/>
              <a:t>samplen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NEE weil man hofft dass man dadurch viel Energie bekommt</a:t>
            </a:r>
          </a:p>
          <a:p>
            <a:r>
              <a:rPr lang="de-DE" dirty="0" smtClean="0"/>
              <a:t>„</a:t>
            </a:r>
            <a:r>
              <a:rPr lang="de-DE" dirty="0" err="1" smtClean="0"/>
              <a:t>glossy</a:t>
            </a:r>
            <a:r>
              <a:rPr lang="de-DE" dirty="0" smtClean="0"/>
              <a:t>“ sagen</a:t>
            </a:r>
            <a:r>
              <a:rPr lang="de-DE" baseline="0" dirty="0" smtClean="0"/>
              <a:t> statt „</a:t>
            </a:r>
            <a:r>
              <a:rPr lang="de-DE" baseline="0" dirty="0" err="1" smtClean="0"/>
              <a:t>spekular</a:t>
            </a:r>
            <a:r>
              <a:rPr lang="de-DE" baseline="0" dirty="0" smtClean="0"/>
              <a:t>“</a:t>
            </a: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Geändert:</a:t>
            </a:r>
            <a:br>
              <a:rPr lang="de-DE" dirty="0" smtClean="0"/>
            </a:br>
            <a:r>
              <a:rPr lang="de-DE" dirty="0" smtClean="0"/>
              <a:t>- Bilder neu</a:t>
            </a:r>
            <a:r>
              <a:rPr lang="de-DE" baseline="0" dirty="0" smtClean="0"/>
              <a:t> rausgerendert mit 2048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 (je so 10min)</a:t>
            </a:r>
          </a:p>
          <a:p>
            <a:r>
              <a:rPr lang="de-DE" baseline="0" dirty="0" smtClean="0"/>
              <a:t>	- Skizzen gemacht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69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Ums</a:t>
            </a:r>
            <a:r>
              <a:rPr lang="de-DE" baseline="0" dirty="0" smtClean="0"/>
              <a:t> einfach zu halten: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nur in </a:t>
            </a:r>
            <a:r>
              <a:rPr lang="de-DE" baseline="0" dirty="0" err="1" smtClean="0"/>
              <a:t>nem</a:t>
            </a:r>
            <a:r>
              <a:rPr lang="de-DE" baseline="0" dirty="0" smtClean="0"/>
              <a:t> vorverarbeitungsschritt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1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- Wir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in Environment </a:t>
            </a:r>
            <a:r>
              <a:rPr lang="de-DE" baseline="0" dirty="0" err="1" smtClean="0"/>
              <a:t>maps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5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 smtClean="0"/>
          </a:p>
          <a:p>
            <a:pPr marL="342900" indent="-342900">
              <a:buFontTx/>
              <a:buChar char="-"/>
            </a:pPr>
            <a:endParaRPr lang="de-DE" dirty="0" smtClean="0"/>
          </a:p>
          <a:p>
            <a:pPr marL="342900" indent="-342900">
              <a:buFontTx/>
              <a:buChar char="-"/>
            </a:pPr>
            <a:r>
              <a:rPr lang="de-DE" dirty="0" smtClean="0"/>
              <a:t>Warum machen wir das? Naja, normalerweise will man Caches an wichtigen Stellen. Wichtig = Es kommen viele Kamerastrahlen (=</a:t>
            </a:r>
            <a:r>
              <a:rPr lang="de-DE" dirty="0" err="1" smtClean="0"/>
              <a:t>importance</a:t>
            </a:r>
            <a:r>
              <a:rPr lang="de-DE" dirty="0" smtClean="0"/>
              <a:t>) da an, aber auch viele </a:t>
            </a:r>
            <a:r>
              <a:rPr lang="de-DE" dirty="0" err="1" smtClean="0"/>
              <a:t>photonen</a:t>
            </a:r>
            <a:r>
              <a:rPr lang="de-DE" dirty="0" smtClean="0"/>
              <a:t> (</a:t>
            </a:r>
            <a:r>
              <a:rPr lang="de-DE" dirty="0" err="1" smtClean="0"/>
              <a:t>radiance</a:t>
            </a:r>
            <a:r>
              <a:rPr lang="de-DE" dirty="0" smtClean="0"/>
              <a:t>).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Die</a:t>
            </a:r>
            <a:r>
              <a:rPr lang="de-DE" baseline="0" dirty="0" smtClean="0"/>
              <a:t> Zeit hat nicht gereicht um das sauber zu machen, deswegen naiver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: Einfach überall wo Kamera ODER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 sind mal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hinhauen, damit wird man das schon gut abgedeckt haben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Keine Zeit darauf verwendet, Platzierung zu optimieren (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dass man Caches nicht nochmal platziert, wo schon voll viele sind)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7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Wahrsch</a:t>
            </a:r>
            <a:r>
              <a:rPr lang="de-DE" baseline="0" dirty="0" smtClean="0"/>
              <a:t> kommen </a:t>
            </a:r>
            <a:r>
              <a:rPr lang="de-DE" baseline="0" dirty="0" err="1" smtClean="0"/>
              <a:t>fireflies</a:t>
            </a:r>
            <a:r>
              <a:rPr lang="de-DE" baseline="0" dirty="0" smtClean="0"/>
              <a:t> daher, dass in bestimmten </a:t>
            </a:r>
            <a:r>
              <a:rPr lang="de-DE" baseline="0" dirty="0" err="1" smtClean="0"/>
              <a:t>bereichen</a:t>
            </a:r>
            <a:r>
              <a:rPr lang="de-DE" baseline="0" dirty="0" smtClean="0"/>
              <a:t>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unterschätzt wird und dann große </a:t>
            </a:r>
            <a:r>
              <a:rPr lang="de-DE" baseline="0" dirty="0" err="1" smtClean="0"/>
              <a:t>radiances</a:t>
            </a:r>
            <a:r>
              <a:rPr lang="de-DE" baseline="0" dirty="0" smtClean="0"/>
              <a:t> durch kleine </a:t>
            </a:r>
            <a:r>
              <a:rPr lang="de-DE" baseline="0" dirty="0" err="1" smtClean="0"/>
              <a:t>wahrscheinlichkeiten</a:t>
            </a:r>
            <a:r>
              <a:rPr lang="de-DE" baseline="0" dirty="0" smtClean="0"/>
              <a:t> geteilt werden.</a:t>
            </a:r>
          </a:p>
          <a:p>
            <a:r>
              <a:rPr lang="de-DE" baseline="0" dirty="0" err="1" smtClean="0"/>
              <a:t>Gauss</a:t>
            </a:r>
            <a:r>
              <a:rPr lang="de-DE" baseline="0" dirty="0" smtClean="0"/>
              <a:t> um die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in „leeren“ </a:t>
            </a:r>
            <a:r>
              <a:rPr lang="de-DE" baseline="0" dirty="0" err="1" smtClean="0"/>
              <a:t>texeln</a:t>
            </a:r>
            <a:r>
              <a:rPr lang="de-DE" baseline="0" dirty="0" smtClean="0"/>
              <a:t> aufzufüllen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das ausführlicher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Skizze für „</a:t>
            </a:r>
            <a:r>
              <a:rPr lang="de-DE" baseline="0" dirty="0" err="1" smtClean="0"/>
              <a:t>direction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mit sehr leerem Cache // falls ich das noch hab: Bild von richtigem ungefiltertem Cache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für </a:t>
            </a:r>
            <a:r>
              <a:rPr lang="de-DE" baseline="0" dirty="0" err="1" smtClean="0">
                <a:sym typeface="Wingdings" panose="05000000000000000000" pitchFamily="2" charset="2"/>
              </a:rPr>
              <a:t>anwendung</a:t>
            </a:r>
            <a:r>
              <a:rPr lang="de-DE" baseline="0" dirty="0" smtClean="0">
                <a:sym typeface="Wingdings" panose="05000000000000000000" pitchFamily="2" charset="2"/>
              </a:rPr>
              <a:t> von Gauß-filter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>
                <a:sym typeface="Wingdings" panose="05000000000000000000" pitchFamily="2" charset="2"/>
              </a:rPr>
              <a:t>Vergleichbild</a:t>
            </a:r>
            <a:r>
              <a:rPr lang="de-DE" baseline="0" dirty="0" smtClean="0">
                <a:sym typeface="Wingdings" panose="05000000000000000000" pitchFamily="2" charset="2"/>
              </a:rPr>
              <a:t>: </a:t>
            </a:r>
            <a:r>
              <a:rPr lang="de-DE" baseline="0" dirty="0" err="1" smtClean="0">
                <a:sym typeface="Wingdings" panose="05000000000000000000" pitchFamily="2" charset="2"/>
              </a:rPr>
              <a:t>Evtl</a:t>
            </a:r>
            <a:r>
              <a:rPr lang="de-DE" baseline="0" dirty="0" smtClean="0">
                <a:sym typeface="Wingdings" panose="05000000000000000000" pitchFamily="2" charset="2"/>
              </a:rPr>
              <a:t> größer machen, damit man das auf dem </a:t>
            </a:r>
            <a:r>
              <a:rPr lang="de-DE" baseline="0" dirty="0" err="1" smtClean="0">
                <a:sym typeface="Wingdings" panose="05000000000000000000" pitchFamily="2" charset="2"/>
              </a:rPr>
              <a:t>beamer</a:t>
            </a:r>
            <a:r>
              <a:rPr lang="de-DE" baseline="0" dirty="0" smtClean="0">
                <a:sym typeface="Wingdings" panose="05000000000000000000" pitchFamily="2" charset="2"/>
              </a:rPr>
              <a:t> sieht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Dazusagen: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energy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vllt</a:t>
            </a:r>
            <a:r>
              <a:rPr lang="de-DE" baseline="0" dirty="0" smtClean="0">
                <a:sym typeface="Wingdings" panose="05000000000000000000" pitchFamily="2" charset="2"/>
              </a:rPr>
              <a:t> fett schreiben?): Ganz </a:t>
            </a:r>
            <a:r>
              <a:rPr lang="de-DE" baseline="0" dirty="0" err="1" smtClean="0">
                <a:sym typeface="Wingdings" panose="05000000000000000000" pitchFamily="2" charset="2"/>
              </a:rPr>
              <a:t>ganz</a:t>
            </a:r>
            <a:r>
              <a:rPr lang="de-DE" baseline="0" dirty="0" smtClean="0">
                <a:sym typeface="Wingdings" panose="05000000000000000000" pitchFamily="2" charset="2"/>
              </a:rPr>
              <a:t> wichtig bei uns. Jansen </a:t>
            </a:r>
            <a:r>
              <a:rPr lang="de-DE" baseline="0" dirty="0" err="1" smtClean="0">
                <a:sym typeface="Wingdings" panose="05000000000000000000" pitchFamily="2" charset="2"/>
              </a:rPr>
              <a:t>undso</a:t>
            </a:r>
            <a:r>
              <a:rPr lang="de-DE" baseline="0" dirty="0" smtClean="0">
                <a:sym typeface="Wingdings" panose="05000000000000000000" pitchFamily="2" charset="2"/>
              </a:rPr>
              <a:t> wollen die </a:t>
            </a:r>
            <a:r>
              <a:rPr lang="de-DE" baseline="0" dirty="0" err="1" smtClean="0">
                <a:sym typeface="Wingdings" panose="05000000000000000000" pitchFamily="2" charset="2"/>
              </a:rPr>
              <a:t>Irradiance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cachen</a:t>
            </a:r>
            <a:r>
              <a:rPr lang="de-DE" baseline="0" dirty="0" smtClean="0">
                <a:sym typeface="Wingdings" panose="05000000000000000000" pitchFamily="2" charset="2"/>
              </a:rPr>
              <a:t> und damit dann direkt die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berechnen und haben dafür da </a:t>
            </a:r>
            <a:r>
              <a:rPr lang="de-DE" baseline="0" dirty="0" err="1" smtClean="0">
                <a:sym typeface="Wingdings" panose="05000000000000000000" pitchFamily="2" charset="2"/>
              </a:rPr>
              <a:t>nen</a:t>
            </a:r>
            <a:r>
              <a:rPr lang="de-DE" baseline="0" dirty="0" smtClean="0">
                <a:sym typeface="Wingdings" panose="05000000000000000000" pitchFamily="2" charset="2"/>
              </a:rPr>
              <a:t> absoluten wert stehen.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wollen nur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nach der wir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können, </a:t>
            </a:r>
            <a:r>
              <a:rPr lang="de-DE" baseline="0" dirty="0" err="1" smtClean="0">
                <a:sym typeface="Wingdings" panose="05000000000000000000" pitchFamily="2" charset="2"/>
              </a:rPr>
              <a:t>dh</a:t>
            </a:r>
            <a:r>
              <a:rPr lang="de-DE" baseline="0" dirty="0" smtClean="0">
                <a:sym typeface="Wingdings" panose="05000000000000000000" pitchFamily="2" charset="2"/>
              </a:rPr>
              <a:t> uns reicht die 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Wenn wir danach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wollen, sollte das aber 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sein  nächste </a:t>
            </a:r>
            <a:r>
              <a:rPr lang="de-DE" baseline="0" dirty="0" err="1" smtClean="0">
                <a:sym typeface="Wingdings" panose="05000000000000000000" pitchFamily="2" charset="2"/>
              </a:rPr>
              <a:t>folie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Erklären: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Erst normalisieren, damit man ne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So, Monte Carlo Integration verlangt aber, dass jedes sample, das einen nicht-0 </a:t>
            </a:r>
            <a:r>
              <a:rPr lang="de-DE" baseline="0" dirty="0" err="1" smtClean="0"/>
              <a:t>beitrag</a:t>
            </a:r>
            <a:r>
              <a:rPr lang="de-DE" baseline="0" dirty="0" smtClean="0"/>
              <a:t> hat, auch eine nicht-0 </a:t>
            </a:r>
            <a:r>
              <a:rPr lang="de-DE" baseline="0" dirty="0" err="1" smtClean="0"/>
              <a:t>wahrscheinlichkeit</a:t>
            </a:r>
            <a:r>
              <a:rPr lang="de-DE" baseline="0" dirty="0" smtClean="0"/>
              <a:t> in der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 =&gt; 0-texel auf kleinen wert setzen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Dadurch verändert sich summe </a:t>
            </a:r>
            <a:r>
              <a:rPr lang="de-DE" baseline="0" dirty="0" smtClean="0">
                <a:sym typeface="Wingdings" panose="05000000000000000000" pitchFamily="2" charset="2"/>
              </a:rPr>
              <a:t> Nochmal normalisieren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WICHTIG: Erklären, dass: Warum macht man dieses auf-epsilon-setzen nicht davor?  Größenordnung der </a:t>
            </a:r>
            <a:r>
              <a:rPr lang="de-DE" baseline="0" dirty="0" err="1" smtClean="0">
                <a:sym typeface="Wingdings" panose="05000000000000000000" pitchFamily="2" charset="2"/>
              </a:rPr>
              <a:t>texelwerte</a:t>
            </a:r>
            <a:r>
              <a:rPr lang="de-DE" baseline="0" dirty="0" smtClean="0">
                <a:sym typeface="Wingdings" panose="05000000000000000000" pitchFamily="2" charset="2"/>
              </a:rPr>
              <a:t> stark abhängig von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		Position: Kommen da viele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durch direkte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mit starker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 an, oder haben die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nur noch wenig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?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Anzahl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im Cache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Auflösung vom Cache</a:t>
            </a:r>
          </a:p>
          <a:p>
            <a:pPr marL="241200" lvl="1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Wenn man das nach dem normalisieren macht, hat man eine viel bessere </a:t>
            </a:r>
            <a:r>
              <a:rPr lang="de-DE" baseline="0" dirty="0" err="1" smtClean="0">
                <a:sym typeface="Wingdings" panose="05000000000000000000" pitchFamily="2" charset="2"/>
              </a:rPr>
              <a:t>einschätzung</a:t>
            </a:r>
            <a:r>
              <a:rPr lang="de-DE" baseline="0" dirty="0" smtClean="0">
                <a:sym typeface="Wingdings" panose="05000000000000000000" pitchFamily="2" charset="2"/>
              </a:rPr>
              <a:t> über die </a:t>
            </a:r>
            <a:r>
              <a:rPr lang="de-DE" baseline="0" dirty="0" err="1" smtClean="0">
                <a:sym typeface="Wingdings" panose="05000000000000000000" pitchFamily="2" charset="2"/>
              </a:rPr>
              <a:t>größenordnung</a:t>
            </a:r>
            <a:r>
              <a:rPr lang="de-DE" baseline="0" dirty="0" smtClean="0">
                <a:sym typeface="Wingdings" panose="05000000000000000000" pitchFamily="2" charset="2"/>
              </a:rPr>
              <a:t> der werte in den </a:t>
            </a:r>
            <a:r>
              <a:rPr lang="de-DE" baseline="0" dirty="0" err="1" smtClean="0">
                <a:sym typeface="Wingdings" panose="05000000000000000000" pitchFamily="2" charset="2"/>
              </a:rPr>
              <a:t>texeln</a:t>
            </a:r>
            <a:r>
              <a:rPr lang="de-DE" baseline="0" dirty="0" smtClean="0">
                <a:sym typeface="Wingdings" panose="05000000000000000000" pitchFamily="2" charset="2"/>
              </a:rPr>
              <a:t> und kann ein festes </a:t>
            </a:r>
            <a:r>
              <a:rPr lang="de-DE" baseline="0" dirty="0" err="1" smtClean="0">
                <a:sym typeface="Wingdings" panose="05000000000000000000" pitchFamily="2" charset="2"/>
              </a:rPr>
              <a:t>epsilon</a:t>
            </a:r>
            <a:r>
              <a:rPr lang="de-DE" baseline="0" dirty="0" smtClean="0">
                <a:sym typeface="Wingdings" panose="05000000000000000000" pitchFamily="2" charset="2"/>
              </a:rPr>
              <a:t> nehmen, das für jeden </a:t>
            </a:r>
            <a:r>
              <a:rPr lang="de-DE" baseline="0" dirty="0" err="1" smtClean="0">
                <a:sym typeface="Wingdings" panose="05000000000000000000" pitchFamily="2" charset="2"/>
              </a:rPr>
              <a:t>cache</a:t>
            </a:r>
            <a:r>
              <a:rPr lang="de-DE" baseline="0" dirty="0" smtClean="0">
                <a:sym typeface="Wingdings" panose="05000000000000000000" pitchFamily="2" charset="2"/>
              </a:rPr>
              <a:t> gleich ist.</a:t>
            </a:r>
          </a:p>
          <a:p>
            <a:pPr marL="241200" lvl="1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Ergebnis: PDF über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space</a:t>
            </a:r>
            <a:r>
              <a:rPr lang="de-DE" baseline="0" dirty="0" smtClean="0">
                <a:sym typeface="Wingdings" panose="05000000000000000000" pitchFamily="2" charset="2"/>
              </a:rPr>
              <a:t>! 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Das reicht, falls man sich nur </a:t>
            </a:r>
            <a:r>
              <a:rPr lang="de-DE" baseline="0" dirty="0" err="1" smtClean="0">
                <a:sym typeface="Wingdings" panose="05000000000000000000" pitchFamily="2" charset="2"/>
              </a:rPr>
              <a:t>richtungen</a:t>
            </a:r>
            <a:r>
              <a:rPr lang="de-DE" baseline="0" dirty="0" smtClean="0">
                <a:sym typeface="Wingdings" panose="05000000000000000000" pitchFamily="2" charset="2"/>
              </a:rPr>
              <a:t> proportional zur </a:t>
            </a:r>
            <a:r>
              <a:rPr lang="de-DE" baseline="0" dirty="0" err="1" smtClean="0">
                <a:sym typeface="Wingdings" panose="05000000000000000000" pitchFamily="2" charset="2"/>
              </a:rPr>
              <a:t>incident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will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Aber für Monte Carlo muss man ja auch noch durch so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teilen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Und die Wahrscheinlichkeit sollte über dem solid angle gemessen sein  Das muss man noch umrechnen</a:t>
            </a: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für</a:t>
            </a:r>
            <a:r>
              <a:rPr lang="de-DE" sz="9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 Visualisierung und Datenanalyse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3.wdp"/><Relationship Id="rId10" Type="http://schemas.openxmlformats.org/officeDocument/2006/relationships/image" Target="../media/image290.png"/><Relationship Id="rId4" Type="http://schemas.openxmlformats.org/officeDocument/2006/relationships/image" Target="../media/image40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9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6.png"/><Relationship Id="rId4" Type="http://schemas.microsoft.com/office/2007/relationships/hdphoto" Target="../media/hdphoto1.wdp"/><Relationship Id="rId9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49.png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hdphoto1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gg.mff.cuni.cz/~jaroslav/papers/2014-onlineis/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32.png"/><Relationship Id="rId7" Type="http://schemas.openxmlformats.org/officeDocument/2006/relationships/image" Target="../media/image6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6.png"/><Relationship Id="rId11" Type="http://schemas.openxmlformats.org/officeDocument/2006/relationships/image" Target="../media/image69.png"/><Relationship Id="rId5" Type="http://schemas.openxmlformats.org/officeDocument/2006/relationships/image" Target="../media/image65.png"/><Relationship Id="rId10" Type="http://schemas.microsoft.com/office/2007/relationships/hdphoto" Target="../media/hdphoto6.wdp"/><Relationship Id="rId4" Type="http://schemas.openxmlformats.org/officeDocument/2006/relationships/image" Target="../media/image64.png"/><Relationship Id="rId9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0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6.png"/><Relationship Id="rId4" Type="http://schemas.microsoft.com/office/2007/relationships/hdphoto" Target="../media/hdphoto7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microsoft.com/office/2007/relationships/hdphoto" Target="../media/hdphoto2.wdp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3074" name="Skizze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35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597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differenz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30569" y="1140532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Wrong</a:t>
                </a:r>
                <a:r>
                  <a:rPr lang="de-DE" dirty="0" smtClean="0"/>
                  <a:t>:  </a:t>
                </a:r>
                <a:r>
                  <a:rPr lang="de-DE" dirty="0" err="1" smtClean="0"/>
                  <a:t>convert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with</a:t>
                </a:r>
                <a:endParaRPr lang="de-DE" dirty="0" smtClean="0"/>
              </a:p>
              <a:p>
                <a:r>
                  <a:rPr lang="de-DE" dirty="0" err="1" smtClean="0"/>
                  <a:t>Factor</a:t>
                </a:r>
                <a:r>
                  <a:rPr lang="de-DE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>
                            <a:latin typeface="Cambria Math"/>
                          </a:rPr>
                        </m:ctrlPr>
                      </m:fPr>
                      <m:num>
                        <m:r>
                          <a:rPr lang="de-DE" i="1">
                            <a:latin typeface="Cambria Math"/>
                          </a:rPr>
                          <m:t>𝑛𝑢𝑚𝑏𝑒𝑟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𝑜𝑓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𝑡𝑒𝑥𝑒𝑙𝑠</m:t>
                        </m:r>
                      </m:num>
                      <m:den>
                        <m:r>
                          <a:rPr lang="de-DE" i="1">
                            <a:latin typeface="Cambria Math"/>
                          </a:rPr>
                          <m:t>2</m:t>
                        </m:r>
                        <m:r>
                          <a:rPr lang="de-DE" i="1">
                            <a:latin typeface="Cambria Math"/>
                            <a:ea typeface="Cambria Math"/>
                          </a:rPr>
                          <m:t>𝜋</m:t>
                        </m:r>
                      </m:den>
                    </m:f>
                  </m:oMath>
                </a14:m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blipFill rotWithShape="1">
                <a:blip r:embed="rId10"/>
                <a:stretch>
                  <a:fillRect l="-2278" t="-290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899592" y="2145033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conversion</a:t>
            </a:r>
            <a:endParaRPr lang="de-DE" dirty="0" smtClean="0"/>
          </a:p>
          <a:p>
            <a:r>
              <a:rPr lang="de-DE" dirty="0" err="1" smtClean="0"/>
              <a:t>to</a:t>
            </a:r>
            <a:r>
              <a:rPr lang="de-DE" dirty="0" smtClean="0"/>
              <a:t> solid angle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99592" y="2150751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Difference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PDF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faster</a:t>
            </a:r>
            <a:r>
              <a:rPr lang="de-DE" dirty="0" smtClean="0"/>
              <a:t> </a:t>
            </a:r>
            <a:r>
              <a:rPr lang="de-DE" dirty="0" err="1" smtClean="0"/>
              <a:t>lookup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Rendering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Sample </a:t>
            </a:r>
            <a:r>
              <a:rPr lang="de-DE" dirty="0" err="1">
                <a:sym typeface="Wingdings" panose="05000000000000000000" pitchFamily="2" charset="2"/>
              </a:rPr>
              <a:t>paths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using</a:t>
            </a:r>
            <a:r>
              <a:rPr lang="de-DE" dirty="0">
                <a:sym typeface="Wingdings" panose="05000000000000000000" pitchFamily="2" charset="2"/>
              </a:rPr>
              <a:t>…</a:t>
            </a:r>
          </a:p>
          <a:p>
            <a:r>
              <a:rPr lang="de-DE" dirty="0">
                <a:solidFill>
                  <a:srgbClr val="7030A0"/>
                </a:solidFill>
                <a:sym typeface="Wingdings" panose="05000000000000000000" pitchFamily="2" charset="2"/>
              </a:rPr>
              <a:t>Caches</a:t>
            </a:r>
          </a:p>
          <a:p>
            <a:r>
              <a:rPr lang="de-DE" dirty="0">
                <a:solidFill>
                  <a:srgbClr val="009682"/>
                </a:solidFill>
                <a:sym typeface="Wingdings" panose="05000000000000000000" pitchFamily="2" charset="2"/>
              </a:rPr>
              <a:t>BSDF</a:t>
            </a:r>
          </a:p>
          <a:p>
            <a:r>
              <a:rPr lang="de-DE" dirty="0" smtClean="0">
                <a:solidFill>
                  <a:srgbClr val="C00000"/>
                </a:solidFill>
                <a:sym typeface="Wingdings" panose="05000000000000000000" pitchFamily="2" charset="2"/>
              </a:rPr>
              <a:t>NEE</a:t>
            </a:r>
          </a:p>
          <a:p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pPr>
              <a:buFont typeface="Wingdings"/>
              <a:buChar char="è"/>
            </a:pPr>
            <a:r>
              <a:rPr lang="de-DE" dirty="0">
                <a:sym typeface="Wingdings" panose="05000000000000000000" pitchFamily="2" charset="2"/>
              </a:rPr>
              <a:t>Combine </a:t>
            </a:r>
            <a:r>
              <a:rPr lang="de-DE" dirty="0" err="1">
                <a:sym typeface="Wingdings" panose="05000000000000000000" pitchFamily="2" charset="2"/>
              </a:rPr>
              <a:t>with</a:t>
            </a:r>
            <a:r>
              <a:rPr lang="de-DE" dirty="0">
                <a:sym typeface="Wingdings" panose="05000000000000000000" pitchFamily="2" charset="2"/>
              </a:rPr>
              <a:t> Multiple </a:t>
            </a:r>
            <a:r>
              <a:rPr lang="de-DE" dirty="0" err="1">
                <a:sym typeface="Wingdings" panose="05000000000000000000" pitchFamily="2" charset="2"/>
              </a:rPr>
              <a:t>Importance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Sampling</a:t>
            </a:r>
          </a:p>
          <a:p>
            <a:pPr>
              <a:buFont typeface="Wingdings"/>
              <a:buChar char="è"/>
            </a:pPr>
            <a:r>
              <a:rPr lang="de-DE" dirty="0" err="1" smtClean="0">
                <a:sym typeface="Wingdings" panose="05000000000000000000" pitchFamily="2" charset="2"/>
              </a:rPr>
              <a:t>No</a:t>
            </a:r>
            <a:r>
              <a:rPr lang="de-DE" dirty="0" smtClean="0">
                <a:sym typeface="Wingdings" panose="05000000000000000000" pitchFamily="2" charset="2"/>
              </a:rPr>
              <a:t> Cache </a:t>
            </a:r>
            <a:r>
              <a:rPr lang="de-DE" dirty="0" err="1" smtClean="0">
                <a:sym typeface="Wingdings" panose="05000000000000000000" pitchFamily="2" charset="2"/>
              </a:rPr>
              <a:t>available</a:t>
            </a:r>
            <a:r>
              <a:rPr lang="de-DE" dirty="0" smtClean="0">
                <a:sym typeface="Wingdings" panose="05000000000000000000" pitchFamily="2" charset="2"/>
              </a:rPr>
              <a:t>?  </a:t>
            </a:r>
            <a:r>
              <a:rPr lang="de-DE" dirty="0" err="1" smtClean="0">
                <a:sym typeface="Wingdings" panose="05000000000000000000" pitchFamily="2" charset="2"/>
              </a:rPr>
              <a:t>switch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BSDF </a:t>
            </a:r>
            <a:r>
              <a:rPr lang="de-DE" dirty="0" err="1" smtClean="0">
                <a:sym typeface="Wingdings" panose="05000000000000000000" pitchFamily="2" charset="2"/>
              </a:rPr>
              <a:t>sampling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152" name="Picture 8" descr="E:\Kekse\projekte\Abschlussvortrag\createPath nur cach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9" y="378759"/>
            <a:ext cx="4333829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E:\Kekse\projekte\Abschlussvortrag\createPath nur bsd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9" y="378759"/>
            <a:ext cx="4333829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E:\Kekse\projekte\Abschlussvortrag\createPath nur ne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8" y="378760"/>
            <a:ext cx="4333830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45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Kekse\projekte\Bachelorarbeit\Ausarbeitung\bilder\kugelbox\nee&amp;irc 250k20k2500 4096sp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/>
          <p:nvPr/>
        </p:nvCxnSpPr>
        <p:spPr>
          <a:xfrm>
            <a:off x="1865282" y="2463310"/>
            <a:ext cx="2346678" cy="317618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771800" y="3176972"/>
            <a:ext cx="1080120" cy="19988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020888"/>
              </p:ext>
            </p:extLst>
          </p:nvPr>
        </p:nvGraphicFramePr>
        <p:xfrm>
          <a:off x="3563888" y="1124745"/>
          <a:ext cx="5184825" cy="446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6500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2728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725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3698833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291" t="65632" r="6869" b="11220"/>
          <a:stretch/>
        </p:blipFill>
        <p:spPr bwMode="auto">
          <a:xfrm>
            <a:off x="5405817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57" t="65315" r="56904" b="11536"/>
          <a:stretch/>
        </p:blipFill>
        <p:spPr bwMode="auto">
          <a:xfrm>
            <a:off x="7146709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38462" r="76038" b="39806"/>
          <a:stretch/>
        </p:blipFill>
        <p:spPr bwMode="auto">
          <a:xfrm>
            <a:off x="7139451" y="2070787"/>
            <a:ext cx="1502229" cy="150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90" t="38462" r="52079" b="39806"/>
          <a:stretch/>
        </p:blipFill>
        <p:spPr bwMode="auto">
          <a:xfrm>
            <a:off x="3695204" y="2070787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95" t="38462" r="26039" b="39806"/>
          <a:stretch/>
        </p:blipFill>
        <p:spPr bwMode="auto">
          <a:xfrm>
            <a:off x="5402188" y="2070786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54708" y="4221088"/>
            <a:ext cx="32404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20,000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2000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texels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42MB</a:t>
            </a:r>
            <a:r>
              <a:rPr lang="de-DE" dirty="0" smtClean="0"/>
              <a:t> </a:t>
            </a:r>
            <a:r>
              <a:rPr lang="de-DE" dirty="0" err="1" smtClean="0"/>
              <a:t>memory</a:t>
            </a:r>
            <a:r>
              <a:rPr lang="de-DE" dirty="0" smtClean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267744" y="292494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1331640" y="2276872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1403648" y="1664804"/>
            <a:ext cx="2808312" cy="111612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915816" y="3507961"/>
            <a:ext cx="728585" cy="668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886225"/>
              </p:ext>
            </p:extLst>
          </p:nvPr>
        </p:nvGraphicFramePr>
        <p:xfrm>
          <a:off x="3563888" y="1124745"/>
          <a:ext cx="5184825" cy="393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92087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0819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3136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221088"/>
            <a:ext cx="36132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128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/>
              <a:t>8</a:t>
            </a:r>
            <a:r>
              <a:rPr lang="de-DE" dirty="0" smtClean="0"/>
              <a:t>00k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1k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texels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42MB</a:t>
            </a:r>
            <a:r>
              <a:rPr lang="de-DE" dirty="0" smtClean="0"/>
              <a:t> </a:t>
            </a:r>
            <a:r>
              <a:rPr lang="de-DE" dirty="0" err="1" smtClean="0"/>
              <a:t>memory</a:t>
            </a:r>
            <a:r>
              <a:rPr lang="de-DE" dirty="0" smtClean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411760" y="3255933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899592" y="1412776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50" t="13396" r="65499" b="63975"/>
          <a:stretch/>
        </p:blipFill>
        <p:spPr bwMode="auto">
          <a:xfrm>
            <a:off x="7088256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3644401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5362271" y="2060848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3695204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7138888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93" t="82977" r="7261" b="2403"/>
          <a:stretch/>
        </p:blipFill>
        <p:spPr bwMode="auto">
          <a:xfrm>
            <a:off x="5410696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3800352" cy="28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3851920" y="2125440"/>
            <a:ext cx="2723468" cy="1144711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192589" y="2201652"/>
            <a:ext cx="3675555" cy="25955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72549"/>
              </p:ext>
            </p:extLst>
          </p:nvPr>
        </p:nvGraphicFramePr>
        <p:xfrm>
          <a:off x="5156133" y="1124744"/>
          <a:ext cx="3180748" cy="393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74"/>
                <a:gridCol w="1590374"/>
              </a:tblGrid>
              <a:tr h="87904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49722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85304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221088"/>
            <a:ext cx="41893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4096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1.5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3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/>
              <a:t>cache</a:t>
            </a:r>
            <a:endParaRPr lang="de-DE" dirty="0"/>
          </a:p>
          <a:p>
            <a:r>
              <a:rPr lang="de-DE" dirty="0"/>
              <a:t>16x16 </a:t>
            </a:r>
            <a:r>
              <a:rPr lang="de-DE" dirty="0" err="1"/>
              <a:t>texels</a:t>
            </a:r>
            <a:r>
              <a:rPr lang="de-DE" dirty="0"/>
              <a:t> per </a:t>
            </a:r>
            <a:r>
              <a:rPr lang="de-DE" dirty="0" err="1"/>
              <a:t>cache</a:t>
            </a:r>
            <a:endParaRPr lang="de-DE" dirty="0"/>
          </a:p>
          <a:p>
            <a:r>
              <a:rPr lang="de-DE" dirty="0" err="1"/>
              <a:t>Xxx</a:t>
            </a:r>
            <a:r>
              <a:rPr lang="de-DE" dirty="0"/>
              <a:t> </a:t>
            </a:r>
            <a:r>
              <a:rPr lang="de-DE" dirty="0" err="1"/>
              <a:t>memory</a:t>
            </a:r>
            <a:r>
              <a:rPr lang="de-DE" dirty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r>
              <a:rPr lang="de-DE" dirty="0" smtClean="0"/>
              <a:t>3300 </a:t>
            </a:r>
            <a:r>
              <a:rPr lang="de-DE" dirty="0" err="1" smtClean="0"/>
              <a:t>triangles</a:t>
            </a:r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1688533" y="194962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63020" y="1844824"/>
            <a:ext cx="588900" cy="561231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5" t="23347" r="8886" b="53211"/>
          <a:stretch/>
        </p:blipFill>
        <p:spPr bwMode="auto">
          <a:xfrm>
            <a:off x="6838156" y="2093640"/>
            <a:ext cx="1398219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23671" r="8872" b="52887"/>
          <a:stretch/>
        </p:blipFill>
        <p:spPr bwMode="auto">
          <a:xfrm>
            <a:off x="5259502" y="2097913"/>
            <a:ext cx="1398216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5259501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6838158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5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635896" y="886643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48901" y="3347700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NEE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566870" y="3323427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BSDF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578861" y="1870393"/>
            <a:ext cx="280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64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cache</a:t>
            </a:r>
            <a:r>
              <a:rPr lang="de-DE" dirty="0" smtClean="0"/>
              <a:t> </a:t>
            </a:r>
            <a:r>
              <a:rPr lang="de-DE" dirty="0" err="1" smtClean="0"/>
              <a:t>resolution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87825" y="516177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scene</a:t>
            </a:r>
            <a:endParaRPr lang="de-DE" dirty="0" smtClean="0"/>
          </a:p>
          <a:p>
            <a:pPr algn="ctr"/>
            <a:r>
              <a:rPr lang="de-DE" dirty="0" smtClean="0"/>
              <a:t>(~ 10 000)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450396" y="5157192"/>
            <a:ext cx="246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caches</a:t>
            </a:r>
            <a:endParaRPr lang="de-DE" dirty="0" smtClean="0"/>
          </a:p>
          <a:p>
            <a:pPr algn="ctr"/>
            <a:r>
              <a:rPr lang="de-DE" dirty="0" smtClean="0"/>
              <a:t>(20)</a:t>
            </a:r>
            <a:endParaRPr lang="de-DE" dirty="0"/>
          </a:p>
        </p:txBody>
      </p:sp>
      <p:pic>
        <p:nvPicPr>
          <p:cNvPr id="6146" name="Picture 2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53" y="1484784"/>
            <a:ext cx="4316627" cy="43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7133968" y="4293096"/>
            <a:ext cx="176202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14 primitives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107503" y="529270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prep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3" name="Inhaltsplatzhalt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7746430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Gerade Verbindung 10"/>
          <p:cNvCxnSpPr/>
          <p:nvPr/>
        </p:nvCxnSpPr>
        <p:spPr>
          <a:xfrm>
            <a:off x="755576" y="5580732"/>
            <a:ext cx="626469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1131145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7133968" y="4293096"/>
            <a:ext cx="18902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1.6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2.5k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3300 primitives</a:t>
            </a:r>
            <a:endParaRPr lang="de-DE" dirty="0"/>
          </a:p>
        </p:txBody>
      </p:sp>
      <p:cxnSp>
        <p:nvCxnSpPr>
          <p:cNvPr id="11" name="Gerade Verbindung 10"/>
          <p:cNvCxnSpPr/>
          <p:nvPr/>
        </p:nvCxnSpPr>
        <p:spPr>
          <a:xfrm>
            <a:off x="730176" y="5661248"/>
            <a:ext cx="626469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07503" y="536392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prep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Photorealistic</a:t>
            </a:r>
            <a:r>
              <a:rPr lang="de-DE" dirty="0" smtClean="0"/>
              <a:t> Images</a:t>
            </a:r>
          </a:p>
          <a:p>
            <a:r>
              <a:rPr lang="de-DE" dirty="0" err="1" smtClean="0"/>
              <a:t>Improve</a:t>
            </a:r>
            <a:r>
              <a:rPr lang="de-DE" dirty="0" smtClean="0"/>
              <a:t>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Rendering </a:t>
            </a:r>
            <a:r>
              <a:rPr lang="de-DE" dirty="0" err="1" smtClean="0"/>
              <a:t>Equation</a:t>
            </a:r>
            <a:r>
              <a:rPr lang="de-DE" dirty="0" smtClean="0"/>
              <a:t>: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 Monte-Carlo Integration:</a:t>
            </a:r>
            <a:endParaRPr lang="de-DE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52" y="3317325"/>
            <a:ext cx="7937351" cy="90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"/>
          <a:stretch/>
        </p:blipFill>
        <p:spPr bwMode="auto">
          <a:xfrm>
            <a:off x="179512" y="4941168"/>
            <a:ext cx="8820373" cy="81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456" y="3329036"/>
            <a:ext cx="5472608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1974"/>
            <a:ext cx="2376264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349" y="3286989"/>
            <a:ext cx="6731123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Time </a:t>
            </a:r>
            <a:r>
              <a:rPr lang="de-DE" dirty="0" err="1" smtClean="0"/>
              <a:t>Comparison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827584" y="2159784"/>
            <a:ext cx="170431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</a:p>
          <a:p>
            <a:r>
              <a:rPr lang="de-DE" dirty="0" smtClean="0"/>
              <a:t>128spp</a:t>
            </a:r>
          </a:p>
          <a:p>
            <a:r>
              <a:rPr lang="de-DE" dirty="0" smtClean="0"/>
              <a:t>8.4 min</a:t>
            </a:r>
          </a:p>
          <a:p>
            <a:endParaRPr lang="de-DE" dirty="0"/>
          </a:p>
          <a:p>
            <a:r>
              <a:rPr lang="de-DE" dirty="0" smtClean="0"/>
              <a:t>NEE + BSDF</a:t>
            </a:r>
          </a:p>
          <a:p>
            <a:r>
              <a:rPr lang="de-DE" dirty="0" smtClean="0"/>
              <a:t>512spp</a:t>
            </a:r>
          </a:p>
          <a:p>
            <a:r>
              <a:rPr lang="de-DE" dirty="0" smtClean="0"/>
              <a:t>8.2 min</a:t>
            </a:r>
            <a:br>
              <a:rPr lang="de-DE" dirty="0" smtClean="0"/>
            </a:br>
            <a:endParaRPr lang="de-DE" dirty="0"/>
          </a:p>
        </p:txBody>
      </p:sp>
      <p:pic>
        <p:nvPicPr>
          <p:cNvPr id="8" name="Picture 2" descr="E:\Kekse\projekte\Abschlussvortrag\equal time comparison\bidir nee+caches 250k20k2500 128spp 8komma5 m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equal time comparison\bidir nee+bsdf 8komma2 min 512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5001179" y="1052736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084535" y="1052736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25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err="1" smtClean="0"/>
              <a:t>ly</a:t>
            </a:r>
            <a:r>
              <a:rPr lang="de-DE" dirty="0" smtClean="0"/>
              <a:t> </a:t>
            </a:r>
            <a:r>
              <a:rPr lang="de-DE" dirty="0" err="1" smtClean="0"/>
              <a:t>good</a:t>
            </a:r>
            <a:r>
              <a:rPr lang="de-DE" dirty="0" smtClean="0"/>
              <a:t> </a:t>
            </a:r>
            <a:r>
              <a:rPr lang="de-DE" dirty="0" err="1" smtClean="0"/>
              <a:t>image</a:t>
            </a:r>
            <a:r>
              <a:rPr lang="de-DE" dirty="0" smtClean="0"/>
              <a:t> in </a:t>
            </a:r>
            <a:r>
              <a:rPr lang="de-DE" dirty="0" err="1" smtClean="0"/>
              <a:t>similar</a:t>
            </a:r>
            <a:r>
              <a:rPr lang="de-DE" dirty="0" smtClean="0"/>
              <a:t> time</a:t>
            </a:r>
          </a:p>
          <a:p>
            <a:r>
              <a:rPr lang="de-DE" dirty="0" err="1" smtClean="0"/>
              <a:t>Better</a:t>
            </a:r>
            <a:r>
              <a:rPr lang="de-DE" dirty="0" smtClean="0"/>
              <a:t> </a:t>
            </a:r>
            <a:r>
              <a:rPr lang="de-DE" dirty="0" err="1" smtClean="0"/>
              <a:t>image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same sample-per-pixel - </a:t>
            </a:r>
            <a:r>
              <a:rPr lang="de-DE" dirty="0" err="1" smtClean="0"/>
              <a:t>count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11528" r="7003" b="14034"/>
          <a:stretch/>
        </p:blipFill>
        <p:spPr bwMode="auto">
          <a:xfrm>
            <a:off x="362857" y="1175656"/>
            <a:ext cx="8490858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868072" cy="552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817417" y="5949280"/>
            <a:ext cx="6032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Source: „On-line Learning </a:t>
            </a:r>
            <a:r>
              <a:rPr lang="de-DE" sz="1000" dirty="0" err="1" smtClean="0"/>
              <a:t>of</a:t>
            </a:r>
            <a:r>
              <a:rPr lang="de-DE" sz="1000" dirty="0" smtClean="0"/>
              <a:t> </a:t>
            </a:r>
            <a:r>
              <a:rPr lang="de-DE" sz="1000" dirty="0" err="1" smtClean="0"/>
              <a:t>Parametric</a:t>
            </a:r>
            <a:r>
              <a:rPr lang="de-DE" sz="1000" dirty="0" smtClean="0"/>
              <a:t> </a:t>
            </a:r>
            <a:r>
              <a:rPr lang="de-DE" sz="1000" dirty="0" err="1" smtClean="0"/>
              <a:t>Mixture</a:t>
            </a:r>
            <a:r>
              <a:rPr lang="de-DE" sz="1000" dirty="0" smtClean="0"/>
              <a:t> Models </a:t>
            </a:r>
            <a:r>
              <a:rPr lang="de-DE" sz="1000" dirty="0" err="1" smtClean="0"/>
              <a:t>for</a:t>
            </a:r>
            <a:r>
              <a:rPr lang="de-DE" sz="1000" dirty="0" smtClean="0"/>
              <a:t> Light Transport </a:t>
            </a:r>
            <a:r>
              <a:rPr lang="de-DE" sz="1000" dirty="0"/>
              <a:t>S</a:t>
            </a:r>
            <a:r>
              <a:rPr lang="de-DE" sz="1000" dirty="0" smtClean="0"/>
              <a:t>imulation“ (</a:t>
            </a:r>
            <a:r>
              <a:rPr lang="de-DE" sz="1000" dirty="0" err="1" smtClean="0"/>
              <a:t>previous</a:t>
            </a:r>
            <a:r>
              <a:rPr lang="de-DE" sz="1000" dirty="0" smtClean="0"/>
              <a:t> </a:t>
            </a:r>
            <a:r>
              <a:rPr lang="de-DE" sz="1000" dirty="0" err="1" smtClean="0"/>
              <a:t>slide</a:t>
            </a:r>
            <a:r>
              <a:rPr lang="de-DE" sz="1000" dirty="0"/>
              <a:t>) </a:t>
            </a:r>
            <a:br>
              <a:rPr lang="de-DE" sz="1000" dirty="0"/>
            </a:br>
            <a:r>
              <a:rPr lang="de-DE" sz="1000" dirty="0">
                <a:hlinkClick r:id="rId3"/>
              </a:rPr>
              <a:t>http://cgg.mff.cuni.cz/~jaroslav/papers/2014-onlineis</a:t>
            </a:r>
            <a:r>
              <a:rPr lang="de-DE" sz="1000" dirty="0" smtClean="0">
                <a:hlinkClick r:id="rId3"/>
              </a:rPr>
              <a:t>/</a:t>
            </a:r>
            <a:r>
              <a:rPr lang="de-DE" sz="1000" dirty="0" smtClean="0"/>
              <a:t> 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305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Alisa Jung – </a:t>
            </a:r>
            <a:r>
              <a:rPr lang="de-DE" dirty="0" err="1"/>
              <a:t>Irradiance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Sampling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C0FF657-D1DB-4306-82A3-A2011C94EF85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3851920" y="5953700"/>
            <a:ext cx="5128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https://github.com/Baconkeks/Irradiance-Importance-Sampling</a:t>
            </a:r>
          </a:p>
        </p:txBody>
      </p:sp>
      <p:pic>
        <p:nvPicPr>
          <p:cNvPr id="11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92" y="404664"/>
            <a:ext cx="2746176" cy="107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21" y="1874026"/>
            <a:ext cx="3487851" cy="161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Skizze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65884"/>
            <a:ext cx="2507704" cy="83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E:\Kekse\projekte\Abschlussvortrag\createPath nur cach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72" y="4301362"/>
            <a:ext cx="1996074" cy="163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E:\Kekse\projekte\Abschlussvortrag\createPath nur bsd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72" y="4301362"/>
            <a:ext cx="1996074" cy="163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E:\Kekse\projekte\Abschlussvortrag\createPath nur ne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70" y="4301361"/>
            <a:ext cx="1996075" cy="163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742" y="2231003"/>
            <a:ext cx="720360" cy="72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5800583" y="4353499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Gerade Verbindung mit Pfeil 19"/>
          <p:cNvCxnSpPr/>
          <p:nvPr/>
        </p:nvCxnSpPr>
        <p:spPr>
          <a:xfrm>
            <a:off x="4211960" y="1196752"/>
            <a:ext cx="89809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1214026" y="96887"/>
            <a:ext cx="1487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Photon Mapping</a:t>
            </a:r>
            <a:endParaRPr lang="de-DE" sz="1400" dirty="0"/>
          </a:p>
        </p:txBody>
      </p:sp>
      <p:sp>
        <p:nvSpPr>
          <p:cNvPr id="31" name="Textfeld 30"/>
          <p:cNvSpPr txBox="1"/>
          <p:nvPr/>
        </p:nvSpPr>
        <p:spPr>
          <a:xfrm>
            <a:off x="1630807" y="2006022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/>
              <a:t>Fill</a:t>
            </a:r>
            <a:r>
              <a:rPr lang="de-DE" sz="1400" dirty="0" smtClean="0"/>
              <a:t> Caches</a:t>
            </a:r>
            <a:endParaRPr lang="de-DE" sz="1400" dirty="0"/>
          </a:p>
        </p:txBody>
      </p:sp>
      <p:sp>
        <p:nvSpPr>
          <p:cNvPr id="32" name="Textfeld 31"/>
          <p:cNvSpPr txBox="1"/>
          <p:nvPr/>
        </p:nvSpPr>
        <p:spPr>
          <a:xfrm>
            <a:off x="5993907" y="2450656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PDF </a:t>
            </a:r>
            <a:r>
              <a:rPr lang="de-DE" sz="1400" dirty="0" err="1" smtClean="0"/>
              <a:t>over</a:t>
            </a:r>
            <a:r>
              <a:rPr lang="de-DE" sz="1400" dirty="0" smtClean="0"/>
              <a:t> solid angle</a:t>
            </a:r>
            <a:endParaRPr lang="de-DE" sz="1400" dirty="0"/>
          </a:p>
        </p:txBody>
      </p:sp>
      <p:sp>
        <p:nvSpPr>
          <p:cNvPr id="33" name="Textfeld 32"/>
          <p:cNvSpPr txBox="1"/>
          <p:nvPr/>
        </p:nvSpPr>
        <p:spPr>
          <a:xfrm>
            <a:off x="1363266" y="4005064"/>
            <a:ext cx="1189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Path </a:t>
            </a:r>
            <a:r>
              <a:rPr lang="de-DE" sz="1400" dirty="0" err="1" smtClean="0"/>
              <a:t>Tracing</a:t>
            </a:r>
            <a:endParaRPr lang="de-DE" sz="1400" dirty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4211960" y="5229200"/>
            <a:ext cx="892253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92695"/>
            <a:ext cx="2052716" cy="12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feld 43"/>
          <p:cNvSpPr txBox="1"/>
          <p:nvPr/>
        </p:nvSpPr>
        <p:spPr>
          <a:xfrm>
            <a:off x="5904514" y="5822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Place Caches</a:t>
            </a:r>
            <a:endParaRPr lang="de-DE" sz="1400" dirty="0"/>
          </a:p>
        </p:txBody>
      </p:sp>
      <p:cxnSp>
        <p:nvCxnSpPr>
          <p:cNvPr id="45" name="Gerade Verbindung mit Pfeil 44"/>
          <p:cNvCxnSpPr/>
          <p:nvPr/>
        </p:nvCxnSpPr>
        <p:spPr>
          <a:xfrm>
            <a:off x="4211960" y="3069240"/>
            <a:ext cx="89809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702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Backupfolien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Alisa Jung – </a:t>
            </a:r>
            <a:r>
              <a:rPr lang="de-DE" dirty="0" err="1"/>
              <a:t>Irradiance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</a:t>
            </a:r>
            <a:r>
              <a:rPr lang="de-DE" dirty="0" smtClean="0"/>
              <a:t>Sampling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D64446-9DE9-4EC1-92AB-907DF09BD35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 Richtung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09915" cy="11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597128" cy="120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E:\Kekse\projekte\Bachelorarbeit\Präsentation\titelbild_2.pn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28" y="1249088"/>
            <a:ext cx="3629532" cy="29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4765698" cy="175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9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Approximated</a:t>
            </a:r>
            <a:r>
              <a:rPr lang="de-DE" dirty="0" smtClean="0"/>
              <a:t> Solid Angle </a:t>
            </a:r>
            <a:r>
              <a:rPr lang="de-DE" dirty="0" err="1" smtClean="0"/>
              <a:t>Maps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hemisphere</a:t>
            </a:r>
            <a:r>
              <a:rPr lang="de-DE" dirty="0" smtClean="0"/>
              <a:t>, 4x4, 8x8, 16x16 </a:t>
            </a:r>
            <a:r>
              <a:rPr lang="de-DE" dirty="0" err="1" smtClean="0"/>
              <a:t>texel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/>
              <a:t>f</a:t>
            </a:r>
            <a:r>
              <a:rPr lang="de-DE" dirty="0" err="1" smtClean="0"/>
              <a:t>rom</a:t>
            </a:r>
            <a:r>
              <a:rPr lang="de-DE" dirty="0" smtClean="0"/>
              <a:t> 1000*(</a:t>
            </a:r>
            <a:r>
              <a:rPr lang="de-DE" dirty="0" err="1" smtClean="0"/>
              <a:t>resolution</a:t>
            </a:r>
            <a:r>
              <a:rPr lang="de-DE" dirty="0" smtClean="0"/>
              <a:t>) </a:t>
            </a:r>
            <a:r>
              <a:rPr lang="de-DE" dirty="0" err="1" smtClean="0"/>
              <a:t>samples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7589168" cy="387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48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Verzerrung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9" y="1465040"/>
            <a:ext cx="756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81889" y="5353471"/>
            <a:ext cx="7560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Source</a:t>
            </a:r>
            <a:r>
              <a:rPr lang="de-DE" sz="1400" dirty="0" smtClean="0"/>
              <a:t>: „</a:t>
            </a:r>
            <a:r>
              <a:rPr lang="de-DE" sz="1400" dirty="0" err="1"/>
              <a:t>Octahedron</a:t>
            </a:r>
            <a:r>
              <a:rPr lang="de-DE" sz="1400" dirty="0"/>
              <a:t> Environment </a:t>
            </a:r>
            <a:r>
              <a:rPr lang="de-DE" sz="1400" dirty="0" err="1" smtClean="0"/>
              <a:t>Maps</a:t>
            </a:r>
            <a:r>
              <a:rPr lang="de-DE" sz="1400" dirty="0" smtClean="0"/>
              <a:t>“ - Thomas Engelhardt, Carsten </a:t>
            </a:r>
            <a:r>
              <a:rPr lang="de-DE" sz="1400" dirty="0" err="1" smtClean="0"/>
              <a:t>Dachsbacher</a:t>
            </a:r>
            <a:r>
              <a:rPr lang="de-DE" sz="1400" dirty="0"/>
              <a:t> </a:t>
            </a:r>
            <a:r>
              <a:rPr lang="de-DE" sz="1400" dirty="0" smtClean="0"/>
              <a:t>(2008)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751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sample </a:t>
            </a:r>
            <a:r>
              <a:rPr lang="de-DE" dirty="0" err="1" smtClean="0"/>
              <a:t>count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Kekse\projekte\Bachelorarbeit\Ausarbeitung\bilder\bidir\vergleich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827584" y="2159784"/>
            <a:ext cx="1672253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Reference:</a:t>
            </a:r>
            <a:br>
              <a:rPr lang="de-DE" dirty="0" smtClean="0"/>
            </a:br>
            <a:r>
              <a:rPr lang="de-DE" dirty="0" err="1" smtClean="0"/>
              <a:t>Mitsuba</a:t>
            </a:r>
            <a:r>
              <a:rPr lang="de-DE" dirty="0" smtClean="0"/>
              <a:t> BDPT</a:t>
            </a:r>
          </a:p>
          <a:p>
            <a:r>
              <a:rPr lang="de-DE" dirty="0" smtClean="0"/>
              <a:t>256spp</a:t>
            </a:r>
            <a:br>
              <a:rPr lang="de-DE" dirty="0" smtClean="0"/>
            </a:br>
            <a:r>
              <a:rPr lang="de-DE" dirty="0" smtClean="0"/>
              <a:t>11 min</a:t>
            </a:r>
          </a:p>
          <a:p>
            <a:endParaRPr lang="de-DE" dirty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4096spp</a:t>
            </a:r>
          </a:p>
          <a:p>
            <a:r>
              <a:rPr lang="de-DE" dirty="0" smtClean="0"/>
              <a:t>280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71 min</a:t>
            </a:r>
            <a:br>
              <a:rPr lang="de-DE" dirty="0" smtClean="0"/>
            </a:br>
            <a:r>
              <a:rPr lang="de-DE" dirty="0" smtClean="0"/>
              <a:t>4096spp</a:t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Importance</a:t>
            </a:r>
            <a:r>
              <a:rPr lang="de-DE" dirty="0" smtClean="0"/>
              <a:t> Sampling: Options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BSDF: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/>
              <a:t>Radiance</a:t>
            </a:r>
            <a:r>
              <a:rPr lang="de-DE" dirty="0"/>
              <a:t> (    ):</a:t>
            </a:r>
          </a:p>
          <a:p>
            <a:pPr lvl="1"/>
            <a:r>
              <a:rPr lang="de-DE" sz="2000" dirty="0"/>
              <a:t>Next </a:t>
            </a:r>
            <a:r>
              <a:rPr lang="de-DE" sz="2000" dirty="0" err="1"/>
              <a:t>event</a:t>
            </a:r>
            <a:r>
              <a:rPr lang="de-DE" sz="2000" dirty="0"/>
              <a:t> </a:t>
            </a:r>
            <a:r>
              <a:rPr lang="de-DE" sz="2000" dirty="0" err="1" smtClean="0"/>
              <a:t>estimation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connection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light </a:t>
            </a:r>
            <a:r>
              <a:rPr lang="de-DE" sz="2000" dirty="0" err="1" smtClean="0"/>
              <a:t>source</a:t>
            </a:r>
            <a:r>
              <a:rPr lang="de-DE" sz="2000" dirty="0" smtClean="0"/>
              <a:t>)</a:t>
            </a:r>
            <a:endParaRPr lang="de-DE" sz="2000" dirty="0"/>
          </a:p>
          <a:p>
            <a:pPr lvl="1"/>
            <a:r>
              <a:rPr lang="de-DE" sz="2000" b="1" dirty="0"/>
              <a:t>Caches </a:t>
            </a:r>
            <a:r>
              <a:rPr lang="de-DE" sz="2000" b="1" dirty="0" err="1"/>
              <a:t>for</a:t>
            </a:r>
            <a:r>
              <a:rPr lang="de-DE" sz="2000" b="1" dirty="0"/>
              <a:t> </a:t>
            </a:r>
            <a:r>
              <a:rPr lang="de-DE" sz="2000" b="1" dirty="0" err="1"/>
              <a:t>incident</a:t>
            </a:r>
            <a:r>
              <a:rPr lang="de-DE" sz="2000" b="1" dirty="0"/>
              <a:t> </a:t>
            </a:r>
            <a:r>
              <a:rPr lang="de-DE" sz="2000" b="1" dirty="0" err="1"/>
              <a:t>radiance</a:t>
            </a:r>
            <a:endParaRPr lang="de-DE" sz="20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7" y="2477517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8" y="1973996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95054" y="2956942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E:\Kekse\projekte\Abschlussvortrag\veach_mi bs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1" y="1266091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Kekse\projekte\Abschlussvortrag\veach_mi ne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3590973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Kekse\projekte\Abschlussvortrag\bsdf nee skizze große L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26864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E:\Kekse\projekte\Abschlussvortrag\bsdf nee skizze große LQ ne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E:\Kekse\projekte\Abschlussvortrag\bsdf nee skizze große LQ bsd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1" r="43930" b="12514"/>
          <a:stretch/>
        </p:blipFill>
        <p:spPr bwMode="auto">
          <a:xfrm>
            <a:off x="106315" y="1168400"/>
            <a:ext cx="4685556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/>
          <p:cNvSpPr/>
          <p:nvPr/>
        </p:nvSpPr>
        <p:spPr>
          <a:xfrm>
            <a:off x="3193505" y="1168400"/>
            <a:ext cx="874439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1768920" y="1199999"/>
            <a:ext cx="1424585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645525" y="1175916"/>
            <a:ext cx="1123396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789" y="1973996"/>
            <a:ext cx="579240" cy="39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6" grpId="0" animBg="1"/>
      <p:bldP spid="16" grpId="1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Kekse\projekte\Abschlussvortrag\equal time comparison\kugeln nee+caches 200k20k2k 64spp 2komma6 min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72" y="130229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Time </a:t>
            </a:r>
            <a:r>
              <a:rPr lang="de-DE" dirty="0" err="1" smtClean="0"/>
              <a:t>Comparison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2" descr="E:\Kekse\projekte\Abschlussvortrag\equal time comparison\kugeln nee+bsdf 512spp 2komma6 min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72" y="130229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827584" y="2159784"/>
            <a:ext cx="157607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128spp</a:t>
            </a:r>
          </a:p>
          <a:p>
            <a:r>
              <a:rPr lang="de-DE" dirty="0" smtClean="0"/>
              <a:t>2.6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64spp</a:t>
            </a:r>
          </a:p>
          <a:p>
            <a:r>
              <a:rPr lang="de-DE" dirty="0" smtClean="0"/>
              <a:t>2.6 min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868735" y="87226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952091" y="872262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763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Memory </a:t>
            </a:r>
            <a:r>
              <a:rPr lang="de-DE" dirty="0" err="1" smtClean="0"/>
              <a:t>Consumption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8523834" cy="2797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13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Memory </a:t>
            </a:r>
            <a:r>
              <a:rPr lang="de-DE" dirty="0" err="1" smtClean="0"/>
              <a:t>Consumption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5589"/>
            <a:ext cx="7128791" cy="4514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" r="33725"/>
          <a:stretch/>
        </p:blipFill>
        <p:spPr bwMode="auto">
          <a:xfrm>
            <a:off x="1331640" y="1078927"/>
            <a:ext cx="7128792" cy="477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99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 Create Caches</a:t>
            </a:r>
            <a:endParaRPr lang="de-DE" dirty="0" smtClean="0"/>
          </a:p>
          <a:p>
            <a:r>
              <a:rPr lang="de-DE" dirty="0" smtClean="0"/>
              <a:t>Rendering 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Create </a:t>
            </a:r>
            <a:r>
              <a:rPr lang="de-DE" dirty="0" err="1" smtClean="0">
                <a:sym typeface="Wingdings" panose="05000000000000000000" pitchFamily="2" charset="2"/>
              </a:rPr>
              <a:t>paths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using</a:t>
            </a:r>
            <a:r>
              <a:rPr lang="de-DE" dirty="0" smtClean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Caches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BSDF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NEE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Combine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Multiple </a:t>
            </a:r>
            <a:r>
              <a:rPr lang="de-DE" dirty="0" err="1" smtClean="0">
                <a:sym typeface="Wingdings" panose="05000000000000000000" pitchFamily="2" charset="2"/>
              </a:rPr>
              <a:t>Importance</a:t>
            </a:r>
            <a:r>
              <a:rPr lang="de-DE" dirty="0" smtClean="0">
                <a:sym typeface="Wingdings" panose="05000000000000000000" pitchFamily="2" charset="2"/>
              </a:rPr>
              <a:t> Sampling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</a:t>
            </a:r>
          </a:p>
          <a:p>
            <a:pPr lvl="1"/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fast </a:t>
            </a:r>
            <a:r>
              <a:rPr lang="de-DE" dirty="0" err="1" smtClean="0"/>
              <a:t>nearest-neighbour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1026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8334797" cy="32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Simple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 </a:t>
            </a:r>
            <a:r>
              <a:rPr lang="de-DE" dirty="0" err="1" smtClean="0"/>
              <a:t>texel</a:t>
            </a:r>
            <a:r>
              <a:rPr lang="de-DE" dirty="0" smtClean="0"/>
              <a:t>  </a:t>
            </a:r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14" name="Picture 4" descr="E:\Kekse\projekte\Bachelorarbeit\Präsentation\titelbild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64907"/>
            <a:ext cx="3116950" cy="253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E:\Kekse\projekte\Abschlussvortrag\octahedr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t="1028" r="178" b="-1028"/>
          <a:stretch/>
        </p:blipFill>
        <p:spPr bwMode="auto">
          <a:xfrm>
            <a:off x="887406" y="3573016"/>
            <a:ext cx="7357002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ch rechts gekrümmter Pfeil 5"/>
          <p:cNvSpPr/>
          <p:nvPr/>
        </p:nvSpPr>
        <p:spPr>
          <a:xfrm>
            <a:off x="251520" y="2708920"/>
            <a:ext cx="864096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block</a:t>
            </a:r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i="1" dirty="0" smtClean="0"/>
              <a:t>n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6" name="Picture 8" descr="E:\Kekse\projekte\Abschlussvortrag\placing caches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Kekse\projekte\Abschlussvortrag\placing cache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5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</a:t>
            </a:r>
            <a:r>
              <a:rPr lang="de-DE" i="1" dirty="0" smtClean="0"/>
              <a:t>k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b="1" dirty="0" smtClean="0">
                <a:sym typeface="Wingdings" panose="05000000000000000000" pitchFamily="2" charset="2"/>
              </a:rPr>
              <a:t>relative </a:t>
            </a:r>
            <a:r>
              <a:rPr lang="de-DE" b="1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0" name="Ungefiltert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eflitert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fill cache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Kekse\projekte\Abschlussvortrag\fill cache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Kekse\projekte\Abschlussvortrag\fill cache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Kekse\projekte\Abschlussvortrag\fill cache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Kekse\projekte\Abschlussvortrag\fillingcacheleer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Kekse\projekte\Abschlussvortrag\fillingcache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Kekse\projekte\Abschlussvortrag\fillingcache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Kekse\projekte\Abschlussvortrag\fillingcachevol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6470705" y="207523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not </a:t>
            </a:r>
            <a:r>
              <a:rPr lang="de-DE" dirty="0" err="1" smtClean="0"/>
              <a:t>filtered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6663065" y="207523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filtered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PDF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2149</Words>
  <Application>Microsoft Office PowerPoint</Application>
  <PresentationFormat>Bildschirmpräsentation (4:3)</PresentationFormat>
  <Paragraphs>484</Paragraphs>
  <Slides>33</Slides>
  <Notes>26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4" baseType="lpstr">
      <vt:lpstr>alisa</vt:lpstr>
      <vt:lpstr>PowerPoint-Präsentation</vt:lpstr>
      <vt:lpstr>Goal</vt:lpstr>
      <vt:lpstr>Importance Sampling: Options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Rendering</vt:lpstr>
      <vt:lpstr>Results</vt:lpstr>
      <vt:lpstr>Results</vt:lpstr>
      <vt:lpstr>Results</vt:lpstr>
      <vt:lpstr>Results</vt:lpstr>
      <vt:lpstr>Different Cache Configurations: #photons</vt:lpstr>
      <vt:lpstr>Render Times: Glass Sphere</vt:lpstr>
      <vt:lpstr>Render Times: Glass Egg</vt:lpstr>
      <vt:lpstr>Equal Time Comparison</vt:lpstr>
      <vt:lpstr>Conclusion</vt:lpstr>
      <vt:lpstr>Conclusion</vt:lpstr>
      <vt:lpstr>PowerPoint-Präsentation</vt:lpstr>
      <vt:lpstr>PowerPoint-Präsentation</vt:lpstr>
      <vt:lpstr>PowerPoint-Präsentation</vt:lpstr>
      <vt:lpstr>Octahedron maps: Texel  Richtung</vt:lpstr>
      <vt:lpstr>Approximated Solid Angle Maps</vt:lpstr>
      <vt:lpstr>Octahedron Maps: Verzerrung</vt:lpstr>
      <vt:lpstr>Equal sample count</vt:lpstr>
      <vt:lpstr>Equal Time Comparison</vt:lpstr>
      <vt:lpstr>PowerPoint-Präsentation</vt:lpstr>
      <vt:lpstr>Memory Consumption</vt:lpstr>
      <vt:lpstr>Memory Consumption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267</cp:revision>
  <dcterms:created xsi:type="dcterms:W3CDTF">2014-06-08T16:21:51Z</dcterms:created>
  <dcterms:modified xsi:type="dcterms:W3CDTF">2015-05-21T20:54:58Z</dcterms:modified>
</cp:coreProperties>
</file>